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charts/chart11.xml" ContentType="application/vnd.openxmlformats-officedocument.drawingml.chart+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2.xml" ContentType="application/vnd.openxmlformats-officedocument.presentationml.notesSlide+xml"/>
  <Override PartName="/ppt/embeddings/oleObject1.bin" ContentType="application/vnd.openxmlformats-officedocument.oleObject"/>
  <Override PartName="/ppt/drawings/drawing1.xml" ContentType="application/vnd.openxmlformats-officedocument.drawingml.chartshapes+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charts/chart6.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charts/chart12.xml" ContentType="application/vnd.openxmlformats-officedocument.drawingml.chart+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slides/slide57.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charts/chart18.xml" ContentType="application/vnd.openxmlformats-officedocument.drawingml.chart+xml"/>
  <Override PartName="/ppt/notesSlides/notesSlide3.xml" ContentType="application/vnd.openxmlformats-officedocument.presentationml.notesSlide+xml"/>
  <Default Extension="emf" ContentType="image/x-emf"/>
  <Override PartName="/ppt/embeddings/oleObject2.bin" ContentType="application/vnd.openxmlformats-officedocument.oleObject"/>
  <Override PartName="/ppt/charts/chart1.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charts/chart7.xml" ContentType="application/vnd.openxmlformats-officedocument.drawingml.chart+xml"/>
  <Default Extension="bin" ContentType="application/vnd.openxmlformats-officedocument.presentationml.printerSettings"/>
  <Override PartName="/ppt/slides/slide24.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Default Extension="wdp" ContentType="image/vnd.ms-photo"/>
  <Override PartName="/ppt/slides/slide52.xml" ContentType="application/vnd.openxmlformats-officedocument.presentationml.slide+xml"/>
  <Override PartName="/ppt/notesSlides/notesSlide28.xml" ContentType="application/vnd.openxmlformats-officedocument.presentationml.notesSlide+xml"/>
  <Override PartName="/ppt/slides/slide62.xml" ContentType="application/vnd.openxmlformats-officedocument.presentationml.slide+xml"/>
  <Override PartName="/ppt/notesSlides/notesSlide37.xml" ContentType="application/vnd.openxmlformats-officedocument.presentationml.notesSlide+xml"/>
  <Override PartName="/ppt/charts/chart13.xml" ContentType="application/vnd.openxmlformats-officedocument.drawingml.char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9.xml" ContentType="application/vnd.openxmlformats-officedocument.drawingml.chart+xml"/>
  <Override PartName="/ppt/embeddings/oleObject3.bin" ContentType="application/vnd.openxmlformats-officedocument.oleObject"/>
  <Override PartName="/ppt/charts/chart2.xml" ContentType="application/vnd.openxmlformats-officedocument.drawingml.chart+xml"/>
  <Default Extension="xlsx" ContentType="application/vnd.openxmlformats-officedocument.spreadsheetml.sheet"/>
  <Override PartName="/ppt/drawings/drawing3.xml" ContentType="application/vnd.openxmlformats-officedocument.drawingml.chartshapes+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charts/chart8.xml" ContentType="application/vnd.openxmlformats-officedocument.drawingml.chart+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charts/chart14.xml" ContentType="application/vnd.openxmlformats-officedocument.drawingml.chart+xml"/>
  <Override PartName="/ppt/slides/slide59.xml" ContentType="application/vnd.openxmlformats-officedocument.presentationml.slide+xml"/>
  <Override PartName="/ppt/slides/slide69.xml" ContentType="application/vnd.openxmlformats-officedocument.presentationml.slide+xml"/>
  <Override PartName="/ppt/theme/themeOverride2.xml" ContentType="application/vnd.openxmlformats-officedocument.themeOverride+xml"/>
  <Override PartName="/ppt/notesSlides/notesSlide5.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slides/slide20.xml" ContentType="application/vnd.openxmlformats-officedocument.presentationml.slide+xml"/>
  <Override PartName="/ppt/charts/chart3.xml" ContentType="application/vnd.openxmlformats-officedocument.drawingml.chart+xml"/>
  <Override PartName="/ppt/slides/slide1.xml" ContentType="application/vnd.openxmlformats-officedocument.presentationml.slide+xml"/>
  <Override PartName="/ppt/drawings/drawing4.xml" ContentType="application/vnd.openxmlformats-officedocument.drawingml.chartshapes+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charts/chart9.xml" ContentType="application/vnd.openxmlformats-officedocument.drawingml.chart+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charts/chart15.xml" ContentType="application/vnd.openxmlformats-officedocument.drawingml.chart+xml"/>
  <Override PartName="/ppt/presentation.xml" ContentType="application/vnd.openxmlformats-officedocument.presentationml.presentation.main+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charts/chart4.xml" ContentType="application/vnd.openxmlformats-officedocument.drawingml.chart+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drawings/drawing5.xml" ContentType="application/vnd.openxmlformats-officedocument.drawingml.chartshapes+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charts/chart10.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charts/chart16.xml" ContentType="application/vnd.openxmlformats-officedocument.drawingml.chart+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charts/chart5.xml" ContentType="application/vnd.openxmlformats-officedocument.drawingml.chart+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71"/>
  </p:notesMasterIdLst>
  <p:sldIdLst>
    <p:sldId id="281" r:id="rId2"/>
    <p:sldId id="297" r:id="rId3"/>
    <p:sldId id="346" r:id="rId4"/>
    <p:sldId id="345" r:id="rId5"/>
    <p:sldId id="282" r:id="rId6"/>
    <p:sldId id="283" r:id="rId7"/>
    <p:sldId id="285" r:id="rId8"/>
    <p:sldId id="284" r:id="rId9"/>
    <p:sldId id="298" r:id="rId10"/>
    <p:sldId id="299" r:id="rId11"/>
    <p:sldId id="300" r:id="rId12"/>
    <p:sldId id="301" r:id="rId13"/>
    <p:sldId id="286" r:id="rId14"/>
    <p:sldId id="287" r:id="rId15"/>
    <p:sldId id="288" r:id="rId16"/>
    <p:sldId id="302" r:id="rId17"/>
    <p:sldId id="303" r:id="rId18"/>
    <p:sldId id="289" r:id="rId19"/>
    <p:sldId id="290" r:id="rId20"/>
    <p:sldId id="291" r:id="rId21"/>
    <p:sldId id="292" r:id="rId22"/>
    <p:sldId id="293" r:id="rId23"/>
    <p:sldId id="322" r:id="rId24"/>
    <p:sldId id="323" r:id="rId25"/>
    <p:sldId id="324" r:id="rId26"/>
    <p:sldId id="325" r:id="rId27"/>
    <p:sldId id="326" r:id="rId28"/>
    <p:sldId id="327" r:id="rId29"/>
    <p:sldId id="328" r:id="rId30"/>
    <p:sldId id="341" r:id="rId31"/>
    <p:sldId id="330" r:id="rId32"/>
    <p:sldId id="331" r:id="rId33"/>
    <p:sldId id="332" r:id="rId34"/>
    <p:sldId id="342" r:id="rId35"/>
    <p:sldId id="334" r:id="rId36"/>
    <p:sldId id="335" r:id="rId37"/>
    <p:sldId id="336" r:id="rId38"/>
    <p:sldId id="343" r:id="rId39"/>
    <p:sldId id="338" r:id="rId40"/>
    <p:sldId id="304"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47"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5" r:id="rId67"/>
    <p:sldId id="406" r:id="rId68"/>
    <p:sldId id="296" r:id="rId69"/>
    <p:sldId id="364" r:id="rId7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58595B"/>
    <a:srgbClr val="E4303D"/>
    <a:srgbClr val="C3D69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929" autoAdjust="0"/>
    <p:restoredTop sz="44461" autoAdjust="0"/>
  </p:normalViewPr>
  <p:slideViewPr>
    <p:cSldViewPr>
      <p:cViewPr varScale="1">
        <p:scale>
          <a:sx n="64" d="100"/>
          <a:sy n="64" d="100"/>
        </p:scale>
        <p:origin x="-3296" y="-112"/>
      </p:cViewPr>
      <p:guideLst>
        <p:guide orient="horz" pos="25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08" d="100"/>
          <a:sy n="108" d="100"/>
        </p:scale>
        <p:origin x="-5200" y="-128"/>
      </p:cViewPr>
      <p:guideLst>
        <p:guide orient="horz" pos="3126"/>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Vitou\Documents\Book1.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9.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JVitou\Desktop\CORENET%20JAN%202013%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oleObject" Target="file:///C:\Users\JVitou\Documents\Book1.xlsx" TargetMode="External"/><Relationship Id="rId2"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28855010809351"/>
          <c:y val="0.021878453038674"/>
          <c:w val="0.751824817518249"/>
          <c:h val="0.719730941704035"/>
        </c:manualLayout>
      </c:layout>
      <c:barChart>
        <c:barDir val="col"/>
        <c:grouping val="clustered"/>
        <c:ser>
          <c:idx val="0"/>
          <c:order val="0"/>
          <c:tx>
            <c:strRef>
              <c:f>Sheet1!$A$2</c:f>
              <c:strCache>
                <c:ptCount val="1"/>
                <c:pt idx="0">
                  <c:v>Completions (000 sq m)</c:v>
                </c:pt>
              </c:strCache>
            </c:strRef>
          </c:tx>
          <c:spPr>
            <a:solidFill>
              <a:srgbClr val="6D7174"/>
            </a:solidFill>
            <a:ln w="25389">
              <a:noFill/>
            </a:ln>
          </c:spPr>
          <c:cat>
            <c:strRef>
              <c:f>Sheet1!$B$1:$L$1</c:f>
              <c:strCache>
                <c:ptCount val="11"/>
                <c:pt idx="0">
                  <c:v>2005</c:v>
                </c:pt>
                <c:pt idx="1">
                  <c:v>2006</c:v>
                </c:pt>
                <c:pt idx="2">
                  <c:v>2007</c:v>
                </c:pt>
                <c:pt idx="3">
                  <c:v>2008</c:v>
                </c:pt>
                <c:pt idx="4">
                  <c:v>2009</c:v>
                </c:pt>
                <c:pt idx="5">
                  <c:v>2010</c:v>
                </c:pt>
                <c:pt idx="6">
                  <c:v>2011</c:v>
                </c:pt>
                <c:pt idx="7">
                  <c:v>2012 (F)</c:v>
                </c:pt>
                <c:pt idx="8">
                  <c:v>2013 (F)</c:v>
                </c:pt>
                <c:pt idx="9">
                  <c:v>2014 (F)</c:v>
                </c:pt>
                <c:pt idx="10">
                  <c:v>2015 (F)</c:v>
                </c:pt>
              </c:strCache>
            </c:strRef>
          </c:cat>
          <c:val>
            <c:numRef>
              <c:f>Sheet1!$B$2:$L$2</c:f>
              <c:numCache>
                <c:formatCode>General</c:formatCode>
                <c:ptCount val="11"/>
                <c:pt idx="0">
                  <c:v>4153.0</c:v>
                </c:pt>
                <c:pt idx="1">
                  <c:v>4913.0</c:v>
                </c:pt>
                <c:pt idx="2">
                  <c:v>5376.0</c:v>
                </c:pt>
                <c:pt idx="3">
                  <c:v>6727.0</c:v>
                </c:pt>
                <c:pt idx="4">
                  <c:v>7368.0</c:v>
                </c:pt>
                <c:pt idx="5">
                  <c:v>4856.0</c:v>
                </c:pt>
                <c:pt idx="6">
                  <c:v>3610.0</c:v>
                </c:pt>
                <c:pt idx="7">
                  <c:v>3817.0</c:v>
                </c:pt>
                <c:pt idx="8">
                  <c:v>5033.0</c:v>
                </c:pt>
                <c:pt idx="9">
                  <c:v>5439.0</c:v>
                </c:pt>
                <c:pt idx="10">
                  <c:v>5405.0</c:v>
                </c:pt>
              </c:numCache>
            </c:numRef>
          </c:val>
        </c:ser>
        <c:ser>
          <c:idx val="1"/>
          <c:order val="1"/>
          <c:tx>
            <c:strRef>
              <c:f>Sheet1!$A$3</c:f>
              <c:strCache>
                <c:ptCount val="1"/>
                <c:pt idx="0">
                  <c:v>Take-up (000 sq m)</c:v>
                </c:pt>
              </c:strCache>
            </c:strRef>
          </c:tx>
          <c:spPr>
            <a:solidFill>
              <a:srgbClr val="ECBEC0"/>
            </a:solidFill>
            <a:ln w="25389">
              <a:noFill/>
            </a:ln>
          </c:spPr>
          <c:cat>
            <c:strRef>
              <c:f>Sheet1!$B$1:$L$1</c:f>
              <c:strCache>
                <c:ptCount val="11"/>
                <c:pt idx="0">
                  <c:v>2005</c:v>
                </c:pt>
                <c:pt idx="1">
                  <c:v>2006</c:v>
                </c:pt>
                <c:pt idx="2">
                  <c:v>2007</c:v>
                </c:pt>
                <c:pt idx="3">
                  <c:v>2008</c:v>
                </c:pt>
                <c:pt idx="4">
                  <c:v>2009</c:v>
                </c:pt>
                <c:pt idx="5">
                  <c:v>2010</c:v>
                </c:pt>
                <c:pt idx="6">
                  <c:v>2011</c:v>
                </c:pt>
                <c:pt idx="7">
                  <c:v>2012 (F)</c:v>
                </c:pt>
                <c:pt idx="8">
                  <c:v>2013 (F)</c:v>
                </c:pt>
                <c:pt idx="9">
                  <c:v>2014 (F)</c:v>
                </c:pt>
                <c:pt idx="10">
                  <c:v>2015 (F)</c:v>
                </c:pt>
              </c:strCache>
            </c:strRef>
          </c:cat>
          <c:val>
            <c:numRef>
              <c:f>Sheet1!$B$3:$L$3</c:f>
              <c:numCache>
                <c:formatCode>General</c:formatCode>
                <c:ptCount val="11"/>
                <c:pt idx="0">
                  <c:v>10302.0</c:v>
                </c:pt>
                <c:pt idx="1">
                  <c:v>12568.0</c:v>
                </c:pt>
                <c:pt idx="2">
                  <c:v>13132.0</c:v>
                </c:pt>
                <c:pt idx="3">
                  <c:v>11753.0</c:v>
                </c:pt>
                <c:pt idx="4">
                  <c:v>8210.0</c:v>
                </c:pt>
                <c:pt idx="5">
                  <c:v>10726.0</c:v>
                </c:pt>
                <c:pt idx="6" formatCode="#,##0">
                  <c:v>11339.0</c:v>
                </c:pt>
                <c:pt idx="7">
                  <c:v>9859.0</c:v>
                </c:pt>
                <c:pt idx="8" formatCode="#,##0">
                  <c:v>10081.0</c:v>
                </c:pt>
                <c:pt idx="9" formatCode="#,##0">
                  <c:v>10923.0</c:v>
                </c:pt>
                <c:pt idx="10" formatCode="#,##0">
                  <c:v>11536.0</c:v>
                </c:pt>
              </c:numCache>
            </c:numRef>
          </c:val>
        </c:ser>
        <c:dLbls/>
        <c:axId val="634684040"/>
        <c:axId val="634749848"/>
      </c:barChart>
      <c:lineChart>
        <c:grouping val="standard"/>
        <c:ser>
          <c:idx val="2"/>
          <c:order val="2"/>
          <c:tx>
            <c:strRef>
              <c:f>Sheet1!$A$4</c:f>
              <c:strCache>
                <c:ptCount val="1"/>
                <c:pt idx="0">
                  <c:v>Vacancy Rate (%)</c:v>
                </c:pt>
              </c:strCache>
            </c:strRef>
          </c:tx>
          <c:spPr>
            <a:ln w="25389">
              <a:solidFill>
                <a:srgbClr val="BC141A"/>
              </a:solidFill>
              <a:prstDash val="solid"/>
            </a:ln>
          </c:spPr>
          <c:marker>
            <c:symbol val="square"/>
            <c:size val="4"/>
            <c:spPr>
              <a:solidFill>
                <a:srgbClr val="BC141A"/>
              </a:solidFill>
              <a:ln>
                <a:solidFill>
                  <a:srgbClr val="BC141A"/>
                </a:solidFill>
                <a:prstDash val="solid"/>
              </a:ln>
            </c:spPr>
          </c:marker>
          <c:cat>
            <c:strRef>
              <c:f>Sheet1!$B$1:$L$1</c:f>
              <c:strCache>
                <c:ptCount val="11"/>
                <c:pt idx="0">
                  <c:v>2005</c:v>
                </c:pt>
                <c:pt idx="1">
                  <c:v>2006</c:v>
                </c:pt>
                <c:pt idx="2">
                  <c:v>2007</c:v>
                </c:pt>
                <c:pt idx="3">
                  <c:v>2008</c:v>
                </c:pt>
                <c:pt idx="4">
                  <c:v>2009</c:v>
                </c:pt>
                <c:pt idx="5">
                  <c:v>2010</c:v>
                </c:pt>
                <c:pt idx="6">
                  <c:v>2011</c:v>
                </c:pt>
                <c:pt idx="7">
                  <c:v>2012 (F)</c:v>
                </c:pt>
                <c:pt idx="8">
                  <c:v>2013 (F)</c:v>
                </c:pt>
                <c:pt idx="9">
                  <c:v>2014 (F)</c:v>
                </c:pt>
                <c:pt idx="10">
                  <c:v>2015 (F)</c:v>
                </c:pt>
              </c:strCache>
            </c:strRef>
          </c:cat>
          <c:val>
            <c:numRef>
              <c:f>Sheet1!$B$4:$L$4</c:f>
              <c:numCache>
                <c:formatCode>General</c:formatCode>
                <c:ptCount val="11"/>
                <c:pt idx="0">
                  <c:v>9.1</c:v>
                </c:pt>
                <c:pt idx="1">
                  <c:v>8.200000000000001</c:v>
                </c:pt>
                <c:pt idx="2">
                  <c:v>7.2</c:v>
                </c:pt>
                <c:pt idx="3">
                  <c:v>7.7</c:v>
                </c:pt>
                <c:pt idx="4">
                  <c:v>10.2</c:v>
                </c:pt>
                <c:pt idx="5">
                  <c:v>10.3</c:v>
                </c:pt>
                <c:pt idx="6">
                  <c:v>9.9</c:v>
                </c:pt>
                <c:pt idx="7">
                  <c:v>9.8</c:v>
                </c:pt>
                <c:pt idx="8">
                  <c:v>10.0</c:v>
                </c:pt>
                <c:pt idx="9">
                  <c:v>9.8</c:v>
                </c:pt>
                <c:pt idx="10">
                  <c:v>9.6</c:v>
                </c:pt>
              </c:numCache>
            </c:numRef>
          </c:val>
        </c:ser>
        <c:dLbls/>
        <c:marker val="1"/>
        <c:axId val="634608616"/>
        <c:axId val="576829640"/>
      </c:lineChart>
      <c:catAx>
        <c:axId val="634684040"/>
        <c:scaling>
          <c:orientation val="minMax"/>
        </c:scaling>
        <c:axPos val="b"/>
        <c:numFmt formatCode="General" sourceLinked="1"/>
        <c:majorTickMark val="none"/>
        <c:tickLblPos val="nextTo"/>
        <c:spPr>
          <a:ln w="12695">
            <a:solidFill>
              <a:srgbClr val="000000"/>
            </a:solidFill>
            <a:prstDash val="solid"/>
          </a:ln>
        </c:spPr>
        <c:txPr>
          <a:bodyPr rot="0" vert="horz"/>
          <a:lstStyle/>
          <a:p>
            <a:pPr>
              <a:defRPr sz="1399" b="0" i="0" u="none" strike="noStrike" baseline="0">
                <a:solidFill>
                  <a:srgbClr val="000000"/>
                </a:solidFill>
                <a:latin typeface="Arial Narrow"/>
                <a:ea typeface="Arial Narrow"/>
                <a:cs typeface="Arial Narrow"/>
              </a:defRPr>
            </a:pPr>
            <a:endParaRPr lang="en-US"/>
          </a:p>
        </c:txPr>
        <c:crossAx val="634749848"/>
        <c:crosses val="autoZero"/>
        <c:auto val="1"/>
        <c:lblAlgn val="ctr"/>
        <c:lblOffset val="100"/>
        <c:tickLblSkip val="1"/>
        <c:tickMarkSkip val="1"/>
      </c:catAx>
      <c:valAx>
        <c:axId val="634749848"/>
        <c:scaling>
          <c:orientation val="minMax"/>
        </c:scaling>
        <c:axPos val="l"/>
        <c:title>
          <c:tx>
            <c:rich>
              <a:bodyPr/>
              <a:lstStyle/>
              <a:p>
                <a:pPr>
                  <a:defRPr sz="1200" b="0" i="0" u="none" strike="noStrike" baseline="0">
                    <a:solidFill>
                      <a:srgbClr val="000000"/>
                    </a:solidFill>
                    <a:latin typeface="Arial Narrow"/>
                    <a:ea typeface="Arial Narrow"/>
                    <a:cs typeface="Arial Narrow"/>
                  </a:defRPr>
                </a:pPr>
                <a:r>
                  <a:rPr lang="en-GB" sz="1200"/>
                  <a:t>Take-up / Completions (000 sq m)</a:t>
                </a:r>
              </a:p>
            </c:rich>
          </c:tx>
          <c:layout>
            <c:manualLayout>
              <c:xMode val="edge"/>
              <c:yMode val="edge"/>
              <c:x val="0.0215022330491271"/>
              <c:y val="0.159478346837375"/>
            </c:manualLayout>
          </c:layout>
          <c:spPr>
            <a:noFill/>
            <a:ln w="25389">
              <a:noFill/>
            </a:ln>
          </c:spPr>
        </c:title>
        <c:numFmt formatCode="0" sourceLinked="0"/>
        <c:majorTickMark val="none"/>
        <c:tickLblPos val="nextTo"/>
        <c:spPr>
          <a:ln w="12695">
            <a:solidFill>
              <a:srgbClr val="000000"/>
            </a:solidFill>
            <a:prstDash val="solid"/>
          </a:ln>
        </c:spPr>
        <c:txPr>
          <a:bodyPr rot="0" vert="horz"/>
          <a:lstStyle/>
          <a:p>
            <a:pPr>
              <a:defRPr sz="1399" b="0" i="0" u="none" strike="noStrike" baseline="0">
                <a:solidFill>
                  <a:srgbClr val="000000"/>
                </a:solidFill>
                <a:latin typeface="Arial Narrow"/>
                <a:ea typeface="Arial Narrow"/>
                <a:cs typeface="Arial Narrow"/>
              </a:defRPr>
            </a:pPr>
            <a:endParaRPr lang="en-US"/>
          </a:p>
        </c:txPr>
        <c:crossAx val="634684040"/>
        <c:crosses val="autoZero"/>
        <c:crossBetween val="between"/>
      </c:valAx>
      <c:catAx>
        <c:axId val="634608616"/>
        <c:scaling>
          <c:orientation val="minMax"/>
        </c:scaling>
        <c:delete val="1"/>
        <c:axPos val="b"/>
        <c:tickLblPos val="none"/>
        <c:crossAx val="576829640"/>
        <c:crosses val="autoZero"/>
        <c:auto val="1"/>
        <c:lblAlgn val="ctr"/>
        <c:lblOffset val="100"/>
      </c:catAx>
      <c:valAx>
        <c:axId val="576829640"/>
        <c:scaling>
          <c:orientation val="minMax"/>
        </c:scaling>
        <c:axPos val="r"/>
        <c:title>
          <c:tx>
            <c:rich>
              <a:bodyPr/>
              <a:lstStyle/>
              <a:p>
                <a:pPr>
                  <a:defRPr sz="1200" b="0" i="0" u="none" strike="noStrike" baseline="0">
                    <a:solidFill>
                      <a:srgbClr val="000000"/>
                    </a:solidFill>
                    <a:latin typeface="Arial Narrow"/>
                    <a:ea typeface="Arial Narrow"/>
                    <a:cs typeface="Arial Narrow"/>
                  </a:defRPr>
                </a:pPr>
                <a:r>
                  <a:rPr lang="en-GB" sz="1200"/>
                  <a:t>Vacancy Rate %</a:t>
                </a:r>
              </a:p>
            </c:rich>
          </c:tx>
          <c:layout>
            <c:manualLayout>
              <c:xMode val="edge"/>
              <c:yMode val="edge"/>
              <c:x val="0.938363752034041"/>
              <c:y val="0.271770609582728"/>
            </c:manualLayout>
          </c:layout>
          <c:spPr>
            <a:noFill/>
            <a:ln w="25389">
              <a:noFill/>
            </a:ln>
          </c:spPr>
        </c:title>
        <c:numFmt formatCode="General" sourceLinked="1"/>
        <c:majorTickMark val="none"/>
        <c:tickLblPos val="nextTo"/>
        <c:spPr>
          <a:ln w="3174">
            <a:solidFill>
              <a:srgbClr val="000000"/>
            </a:solidFill>
            <a:prstDash val="solid"/>
          </a:ln>
        </c:spPr>
        <c:txPr>
          <a:bodyPr rot="0" vert="horz"/>
          <a:lstStyle/>
          <a:p>
            <a:pPr>
              <a:defRPr sz="1399" b="0" i="0" u="none" strike="noStrike" baseline="0">
                <a:solidFill>
                  <a:srgbClr val="000000"/>
                </a:solidFill>
                <a:latin typeface="Arial Narrow"/>
                <a:ea typeface="Arial Narrow"/>
                <a:cs typeface="Arial Narrow"/>
              </a:defRPr>
            </a:pPr>
            <a:endParaRPr lang="en-US"/>
          </a:p>
        </c:txPr>
        <c:crossAx val="634608616"/>
        <c:crosses val="max"/>
        <c:crossBetween val="between"/>
      </c:valAx>
      <c:spPr>
        <a:noFill/>
        <a:ln w="25389">
          <a:noFill/>
        </a:ln>
      </c:spPr>
    </c:plotArea>
    <c:legend>
      <c:legendPos val="b"/>
      <c:layout>
        <c:manualLayout>
          <c:xMode val="edge"/>
          <c:yMode val="edge"/>
          <c:x val="0.218978102189781"/>
          <c:y val="0.943946188340807"/>
          <c:w val="0.583941605839416"/>
          <c:h val="0.0560538116591928"/>
        </c:manualLayout>
      </c:layout>
      <c:spPr>
        <a:noFill/>
        <a:ln w="25389">
          <a:noFill/>
        </a:ln>
      </c:spPr>
      <c:txPr>
        <a:bodyPr/>
        <a:lstStyle/>
        <a:p>
          <a:pPr>
            <a:defRPr sz="1100" b="0" i="0" u="none" strike="noStrike" baseline="0">
              <a:solidFill>
                <a:srgbClr val="000000"/>
              </a:solidFill>
              <a:latin typeface="Arial Narrow"/>
              <a:ea typeface="Arial Narrow"/>
              <a:cs typeface="Arial Narrow"/>
            </a:defRPr>
          </a:pPr>
          <a:endParaRPr lang="en-US"/>
        </a:p>
      </c:txPr>
    </c:legend>
    <c:plotVisOnly val="1"/>
    <c:dispBlanksAs val="gap"/>
  </c:chart>
  <c:spPr>
    <a:noFill/>
    <a:ln>
      <a:noFill/>
    </a:ln>
  </c:spPr>
  <c:txPr>
    <a:bodyPr/>
    <a:lstStyle/>
    <a:p>
      <a:pPr>
        <a:defRPr sz="1799" b="1" i="0" u="none" strike="noStrike" baseline="0">
          <a:solidFill>
            <a:srgbClr val="000000"/>
          </a:solidFill>
          <a:latin typeface="Times New Roman"/>
          <a:ea typeface="Times New Roman"/>
          <a:cs typeface="Times New Roman"/>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
  <c:chart>
    <c:plotArea>
      <c:layout/>
      <c:barChart>
        <c:barDir val="col"/>
        <c:grouping val="clustered"/>
        <c:ser>
          <c:idx val="0"/>
          <c:order val="0"/>
          <c:spPr>
            <a:solidFill>
              <a:srgbClr val="69BE28"/>
            </a:solidFill>
          </c:spPr>
          <c:dPt>
            <c:idx val="0"/>
            <c:spPr>
              <a:solidFill>
                <a:schemeClr val="tx1"/>
              </a:solidFill>
            </c:spPr>
          </c:dPt>
          <c:dPt>
            <c:idx val="1"/>
            <c:spPr>
              <a:solidFill>
                <a:schemeClr val="tx1"/>
              </a:solidFill>
            </c:spPr>
          </c:dPt>
          <c:dPt>
            <c:idx val="2"/>
            <c:spPr>
              <a:solidFill>
                <a:srgbClr val="006B54"/>
              </a:solidFill>
            </c:spPr>
          </c:dPt>
          <c:dPt>
            <c:idx val="3"/>
            <c:spPr>
              <a:solidFill>
                <a:schemeClr val="tx1"/>
              </a:solidFill>
            </c:spPr>
          </c:dPt>
          <c:dPt>
            <c:idx val="4"/>
            <c:spPr>
              <a:solidFill>
                <a:srgbClr val="006B54"/>
              </a:solidFill>
            </c:spPr>
          </c:dPt>
          <c:dPt>
            <c:idx val="5"/>
            <c:spPr>
              <a:solidFill>
                <a:srgbClr val="006B54"/>
              </a:solidFill>
            </c:spPr>
          </c:dPt>
          <c:dPt>
            <c:idx val="6"/>
            <c:spPr>
              <a:solidFill>
                <a:srgbClr val="006B54"/>
              </a:solidFill>
            </c:spPr>
          </c:dPt>
          <c:dPt>
            <c:idx val="7"/>
            <c:spPr>
              <a:solidFill>
                <a:srgbClr val="006B54"/>
              </a:solidFill>
            </c:spPr>
          </c:dPt>
          <c:dPt>
            <c:idx val="8"/>
            <c:spPr>
              <a:solidFill>
                <a:srgbClr val="006B54"/>
              </a:solidFill>
            </c:spPr>
          </c:dPt>
          <c:dPt>
            <c:idx val="9"/>
            <c:spPr>
              <a:solidFill>
                <a:schemeClr val="tx1"/>
              </a:solidFill>
            </c:spPr>
          </c:dPt>
          <c:cat>
            <c:strRef>
              <c:f>'Summary Sheet'!$C$243:$C$255</c:f>
              <c:strCache>
                <c:ptCount val="13"/>
                <c:pt idx="0">
                  <c:v>Sao Paulo</c:v>
                </c:pt>
                <c:pt idx="1">
                  <c:v>Rio de Janeiro</c:v>
                </c:pt>
                <c:pt idx="2">
                  <c:v>New York (Midtown Manhattan)</c:v>
                </c:pt>
                <c:pt idx="3">
                  <c:v>Caracas, Venezuela</c:v>
                </c:pt>
                <c:pt idx="4">
                  <c:v>Washington, DC (Downtown)</c:v>
                </c:pt>
                <c:pt idx="5">
                  <c:v>San Francisco (Downtown)</c:v>
                </c:pt>
                <c:pt idx="6">
                  <c:v>Boston (Downtown)</c:v>
                </c:pt>
                <c:pt idx="7">
                  <c:v>Los Angeles (Suburban)</c:v>
                </c:pt>
                <c:pt idx="8">
                  <c:v>New York (Downtown Manhattan)</c:v>
                </c:pt>
                <c:pt idx="9">
                  <c:v>Bogota, Colombia</c:v>
                </c:pt>
                <c:pt idx="10">
                  <c:v>Calgary (Downtown)</c:v>
                </c:pt>
                <c:pt idx="11">
                  <c:v>Toronto (Downtown)</c:v>
                </c:pt>
                <c:pt idx="12">
                  <c:v>Vancouver (Downtown)</c:v>
                </c:pt>
              </c:strCache>
            </c:strRef>
          </c:cat>
          <c:val>
            <c:numRef>
              <c:f>'Summary Sheet'!$D$243:$D$255</c:f>
              <c:numCache>
                <c:formatCode>_("$"* #,##0_);_("$"* \(#,##0\);_("$"* "-"??_);_(@_)</c:formatCode>
                <c:ptCount val="13"/>
                <c:pt idx="0">
                  <c:v>130.06919925</c:v>
                </c:pt>
                <c:pt idx="1">
                  <c:v>121.39791929</c:v>
                </c:pt>
                <c:pt idx="2">
                  <c:v>114.3</c:v>
                </c:pt>
                <c:pt idx="3">
                  <c:v>95.67872412999976</c:v>
                </c:pt>
                <c:pt idx="4">
                  <c:v>94.512</c:v>
                </c:pt>
                <c:pt idx="5">
                  <c:v>90.0</c:v>
                </c:pt>
                <c:pt idx="6">
                  <c:v>87.5</c:v>
                </c:pt>
                <c:pt idx="7">
                  <c:v>76.84</c:v>
                </c:pt>
                <c:pt idx="8">
                  <c:v>74.93</c:v>
                </c:pt>
                <c:pt idx="9">
                  <c:v>70.76191587</c:v>
                </c:pt>
                <c:pt idx="10">
                  <c:v>70.59367050999998</c:v>
                </c:pt>
                <c:pt idx="11">
                  <c:v>68.003653464</c:v>
                </c:pt>
                <c:pt idx="12">
                  <c:v>67.19731013999984</c:v>
                </c:pt>
              </c:numCache>
            </c:numRef>
          </c:val>
        </c:ser>
        <c:dLbls/>
        <c:gapWidth val="51"/>
        <c:axId val="626424728"/>
        <c:axId val="626300456"/>
      </c:barChart>
      <c:catAx>
        <c:axId val="626424728"/>
        <c:scaling>
          <c:orientation val="minMax"/>
        </c:scaling>
        <c:axPos val="b"/>
        <c:tickLblPos val="nextTo"/>
        <c:txPr>
          <a:bodyPr/>
          <a:lstStyle/>
          <a:p>
            <a:pPr>
              <a:defRPr sz="1400">
                <a:latin typeface="Futura Lt BT" pitchFamily="34" charset="0"/>
              </a:defRPr>
            </a:pPr>
            <a:endParaRPr lang="en-US"/>
          </a:p>
        </c:txPr>
        <c:crossAx val="626300456"/>
        <c:crosses val="autoZero"/>
        <c:auto val="1"/>
        <c:lblAlgn val="ctr"/>
        <c:lblOffset val="100"/>
      </c:catAx>
      <c:valAx>
        <c:axId val="626300456"/>
        <c:scaling>
          <c:orientation val="minMax"/>
        </c:scaling>
        <c:axPos val="l"/>
        <c:majorGridlines/>
        <c:numFmt formatCode="_(&quot;$&quot;* #,##0_);_(&quot;$&quot;* \(#,##0\);_(&quot;$&quot;* &quot;-&quot;??_);_(@_)" sourceLinked="1"/>
        <c:tickLblPos val="nextTo"/>
        <c:txPr>
          <a:bodyPr/>
          <a:lstStyle/>
          <a:p>
            <a:pPr>
              <a:defRPr sz="1800">
                <a:latin typeface="Futura BdCn BT" pitchFamily="34" charset="0"/>
              </a:defRPr>
            </a:pPr>
            <a:endParaRPr lang="en-US"/>
          </a:p>
        </c:txPr>
        <c:crossAx val="626424728"/>
        <c:crosses val="autoZero"/>
        <c:crossBetween val="between"/>
      </c:valAx>
    </c:plotArea>
    <c:plotVisOnly val="1"/>
    <c:dispBlanksAs val="gap"/>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900489650755533"/>
          <c:y val="0.0228145138376963"/>
          <c:w val="0.909951034924447"/>
          <c:h val="0.87148059118928"/>
        </c:manualLayout>
      </c:layout>
      <c:barChart>
        <c:barDir val="bar"/>
        <c:grouping val="clustered"/>
        <c:ser>
          <c:idx val="0"/>
          <c:order val="0"/>
          <c:spPr>
            <a:solidFill>
              <a:srgbClr val="69BE28"/>
            </a:solidFill>
          </c:spPr>
          <c:dPt>
            <c:idx val="0"/>
            <c:spPr>
              <a:solidFill>
                <a:schemeClr val="tx1"/>
              </a:solidFill>
            </c:spPr>
          </c:dPt>
          <c:dPt>
            <c:idx val="1"/>
            <c:spPr>
              <a:solidFill>
                <a:srgbClr val="006B54"/>
              </a:solidFill>
            </c:spPr>
          </c:dPt>
          <c:dPt>
            <c:idx val="2"/>
            <c:spPr>
              <a:solidFill>
                <a:srgbClr val="006B54"/>
              </a:solidFill>
            </c:spPr>
          </c:dPt>
          <c:dPt>
            <c:idx val="3"/>
            <c:spPr>
              <a:solidFill>
                <a:srgbClr val="006B54"/>
              </a:solidFill>
            </c:spPr>
          </c:dPt>
          <c:dPt>
            <c:idx val="4"/>
            <c:spPr>
              <a:solidFill>
                <a:srgbClr val="006B54"/>
              </a:solidFill>
            </c:spPr>
          </c:dPt>
          <c:dPt>
            <c:idx val="5"/>
            <c:spPr>
              <a:solidFill>
                <a:srgbClr val="006B54"/>
              </a:solidFill>
            </c:spPr>
          </c:dPt>
          <c:dPt>
            <c:idx val="8"/>
            <c:spPr>
              <a:solidFill>
                <a:schemeClr val="tx1"/>
              </a:solidFill>
            </c:spPr>
          </c:dPt>
          <c:dPt>
            <c:idx val="9"/>
            <c:spPr>
              <a:solidFill>
                <a:srgbClr val="006B54"/>
              </a:solidFill>
            </c:spPr>
          </c:dPt>
          <c:dPt>
            <c:idx val="10"/>
            <c:spPr>
              <a:solidFill>
                <a:schemeClr val="tx1"/>
              </a:solidFill>
            </c:spPr>
          </c:dPt>
          <c:dPt>
            <c:idx val="12"/>
            <c:spPr>
              <a:solidFill>
                <a:srgbClr val="006B54"/>
              </a:solidFill>
            </c:spPr>
          </c:dPt>
          <c:dPt>
            <c:idx val="13"/>
            <c:spPr>
              <a:solidFill>
                <a:srgbClr val="006B54"/>
              </a:solidFill>
            </c:spPr>
          </c:dPt>
          <c:dPt>
            <c:idx val="14"/>
            <c:spPr>
              <a:solidFill>
                <a:srgbClr val="006B54"/>
              </a:solidFill>
            </c:spPr>
          </c:dPt>
          <c:cat>
            <c:strRef>
              <c:f>Sheet3!$C$199:$C$213</c:f>
              <c:strCache>
                <c:ptCount val="15"/>
                <c:pt idx="0">
                  <c:v>Sao Paulo, Brazil</c:v>
                </c:pt>
                <c:pt idx="1">
                  <c:v>Boston (Suburban), U.S.</c:v>
                </c:pt>
                <c:pt idx="2">
                  <c:v>New York (Downtown Manhattan), U.S.</c:v>
                </c:pt>
                <c:pt idx="3">
                  <c:v>Houston (Downtown), U.S.</c:v>
                </c:pt>
                <c:pt idx="4">
                  <c:v>Houston (Suburban), U.S.</c:v>
                </c:pt>
                <c:pt idx="5">
                  <c:v>Denver (Downtown), U.S.</c:v>
                </c:pt>
                <c:pt idx="6">
                  <c:v>Vancouver (Downtown), Canada</c:v>
                </c:pt>
                <c:pt idx="7">
                  <c:v>Calgary (Downtown), Canada</c:v>
                </c:pt>
                <c:pt idx="8">
                  <c:v>Panama City, Panama</c:v>
                </c:pt>
                <c:pt idx="9">
                  <c:v>Boston (Downtown), U.S.</c:v>
                </c:pt>
                <c:pt idx="10">
                  <c:v>Lima, Peru</c:v>
                </c:pt>
                <c:pt idx="11">
                  <c:v>Calgary (Suburban), Canada</c:v>
                </c:pt>
                <c:pt idx="12">
                  <c:v>Seattle (Suburban), U.S.</c:v>
                </c:pt>
                <c:pt idx="13">
                  <c:v>San Francisco (Peninsula), U.S.</c:v>
                </c:pt>
                <c:pt idx="14">
                  <c:v>San Francisco (Downtown), U.S.</c:v>
                </c:pt>
              </c:strCache>
            </c:strRef>
          </c:cat>
          <c:val>
            <c:numRef>
              <c:f>Sheet3!$D$199:$D$213</c:f>
              <c:numCache>
                <c:formatCode>0%</c:formatCode>
                <c:ptCount val="15"/>
                <c:pt idx="0">
                  <c:v>0.0613207547</c:v>
                </c:pt>
                <c:pt idx="1">
                  <c:v>0.0625</c:v>
                </c:pt>
                <c:pt idx="2">
                  <c:v>0.0727272727272727</c:v>
                </c:pt>
                <c:pt idx="3">
                  <c:v>0.0779220779220779</c:v>
                </c:pt>
                <c:pt idx="4">
                  <c:v>0.088235294117647</c:v>
                </c:pt>
                <c:pt idx="5">
                  <c:v>0.0885236447520185</c:v>
                </c:pt>
                <c:pt idx="6">
                  <c:v>0.0919452887537993</c:v>
                </c:pt>
                <c:pt idx="7">
                  <c:v>0.110586903189281</c:v>
                </c:pt>
                <c:pt idx="8">
                  <c:v>0.1156351791</c:v>
                </c:pt>
                <c:pt idx="9">
                  <c:v>0.129032258064516</c:v>
                </c:pt>
                <c:pt idx="10">
                  <c:v>0.156785244</c:v>
                </c:pt>
                <c:pt idx="11">
                  <c:v>0.163033466380104</c:v>
                </c:pt>
                <c:pt idx="12">
                  <c:v>0.218181818181818</c:v>
                </c:pt>
                <c:pt idx="13">
                  <c:v>0.285714285714286</c:v>
                </c:pt>
                <c:pt idx="14">
                  <c:v>0.363636363636364</c:v>
                </c:pt>
              </c:numCache>
            </c:numRef>
          </c:val>
        </c:ser>
        <c:dLbls/>
        <c:gapWidth val="51"/>
        <c:axId val="692674664"/>
        <c:axId val="692668872"/>
      </c:barChart>
      <c:catAx>
        <c:axId val="692674664"/>
        <c:scaling>
          <c:orientation val="minMax"/>
        </c:scaling>
        <c:axPos val="l"/>
        <c:tickLblPos val="nextTo"/>
        <c:txPr>
          <a:bodyPr/>
          <a:lstStyle/>
          <a:p>
            <a:pPr>
              <a:defRPr sz="1200">
                <a:latin typeface="Futura Lt BT" pitchFamily="34" charset="0"/>
              </a:defRPr>
            </a:pPr>
            <a:endParaRPr lang="en-US"/>
          </a:p>
        </c:txPr>
        <c:crossAx val="692668872"/>
        <c:crosses val="autoZero"/>
        <c:auto val="1"/>
        <c:lblAlgn val="ctr"/>
        <c:lblOffset val="100"/>
      </c:catAx>
      <c:valAx>
        <c:axId val="692668872"/>
        <c:scaling>
          <c:orientation val="minMax"/>
        </c:scaling>
        <c:axPos val="b"/>
        <c:majorGridlines/>
        <c:numFmt formatCode="0%" sourceLinked="1"/>
        <c:tickLblPos val="nextTo"/>
        <c:txPr>
          <a:bodyPr/>
          <a:lstStyle/>
          <a:p>
            <a:pPr>
              <a:defRPr sz="1600">
                <a:latin typeface="Futura BdCn BT" pitchFamily="34" charset="0"/>
              </a:defRPr>
            </a:pPr>
            <a:endParaRPr lang="en-US"/>
          </a:p>
        </c:txPr>
        <c:crossAx val="692674664"/>
        <c:crosses val="autoZero"/>
        <c:crossBetween val="between"/>
      </c:valAx>
    </c:plotArea>
    <c:plotVisOnly val="1"/>
    <c:dispBlanksAs val="gap"/>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000000"/>
                </a:solidFill>
                <a:latin typeface="+mj-lt"/>
                <a:ea typeface="Arial"/>
                <a:cs typeface="Arial"/>
              </a:defRPr>
            </a:pPr>
            <a:r>
              <a:rPr lang="en-US" sz="1400" dirty="0">
                <a:latin typeface="+mj-lt"/>
              </a:rPr>
              <a:t>Venture Capital Investments </a:t>
            </a:r>
            <a:endParaRPr lang="en-US" sz="1400" dirty="0" smtClean="0">
              <a:latin typeface="+mj-lt"/>
            </a:endParaRPr>
          </a:p>
          <a:p>
            <a:pPr>
              <a:defRPr sz="1000" b="1" i="0" u="none" strike="noStrike" baseline="0">
                <a:solidFill>
                  <a:srgbClr val="000000"/>
                </a:solidFill>
                <a:latin typeface="+mj-lt"/>
                <a:ea typeface="Arial"/>
                <a:cs typeface="Arial"/>
              </a:defRPr>
            </a:pPr>
            <a:r>
              <a:rPr lang="en-US" sz="1400" dirty="0" smtClean="0">
                <a:latin typeface="+mj-lt"/>
              </a:rPr>
              <a:t>by Region</a:t>
            </a:r>
            <a:endParaRPr lang="en-US" sz="1400" dirty="0">
              <a:latin typeface="+mj-lt"/>
            </a:endParaRPr>
          </a:p>
        </c:rich>
      </c:tx>
      <c:layout>
        <c:manualLayout>
          <c:xMode val="edge"/>
          <c:yMode val="edge"/>
          <c:x val="0.257390588565411"/>
          <c:y val="0.0194414977984277"/>
        </c:manualLayout>
      </c:layout>
      <c:spPr>
        <a:noFill/>
        <a:ln w="18340">
          <a:noFill/>
        </a:ln>
      </c:spPr>
    </c:title>
    <c:plotArea>
      <c:layout>
        <c:manualLayout>
          <c:layoutTarget val="inner"/>
          <c:xMode val="edge"/>
          <c:yMode val="edge"/>
          <c:x val="0.182773659562304"/>
          <c:y val="0.169025112775839"/>
          <c:w val="0.718391536919204"/>
          <c:h val="0.802625913590948"/>
        </c:manualLayout>
      </c:layout>
      <c:pieChart>
        <c:varyColors val="1"/>
        <c:ser>
          <c:idx val="0"/>
          <c:order val="0"/>
          <c:spPr>
            <a:solidFill>
              <a:srgbClr val="4E8ABE"/>
            </a:solidFill>
            <a:ln w="9170">
              <a:solidFill>
                <a:srgbClr val="FFFFFF"/>
              </a:solidFill>
              <a:prstDash val="solid"/>
            </a:ln>
          </c:spPr>
          <c:dPt>
            <c:idx val="1"/>
            <c:spPr>
              <a:solidFill>
                <a:srgbClr val="EE3224"/>
              </a:solidFill>
              <a:ln w="9170">
                <a:solidFill>
                  <a:srgbClr val="FFFFFF"/>
                </a:solidFill>
                <a:prstDash val="solid"/>
              </a:ln>
            </c:spPr>
          </c:dPt>
          <c:dPt>
            <c:idx val="2"/>
            <c:spPr>
              <a:solidFill>
                <a:srgbClr val="003768"/>
              </a:solidFill>
              <a:ln w="9170">
                <a:solidFill>
                  <a:srgbClr val="FFFFFF"/>
                </a:solidFill>
                <a:prstDash val="solid"/>
              </a:ln>
            </c:spPr>
          </c:dPt>
          <c:dPt>
            <c:idx val="3"/>
            <c:spPr>
              <a:solidFill>
                <a:srgbClr val="93A445"/>
              </a:solidFill>
              <a:ln w="9170">
                <a:solidFill>
                  <a:srgbClr val="FFFFFF"/>
                </a:solidFill>
                <a:prstDash val="solid"/>
              </a:ln>
            </c:spPr>
          </c:dPt>
          <c:dPt>
            <c:idx val="4"/>
            <c:spPr>
              <a:solidFill>
                <a:srgbClr val="E58E1A"/>
              </a:solidFill>
              <a:ln w="9170">
                <a:solidFill>
                  <a:srgbClr val="FFFFFF"/>
                </a:solidFill>
                <a:prstDash val="solid"/>
              </a:ln>
            </c:spPr>
          </c:dPt>
          <c:dPt>
            <c:idx val="5"/>
            <c:spPr>
              <a:solidFill>
                <a:srgbClr val="B2AA7E"/>
              </a:solidFill>
              <a:ln w="9170">
                <a:solidFill>
                  <a:srgbClr val="FFFFFF"/>
                </a:solidFill>
                <a:prstDash val="solid"/>
              </a:ln>
            </c:spPr>
          </c:dPt>
          <c:dPt>
            <c:idx val="6"/>
            <c:spPr>
              <a:solidFill>
                <a:srgbClr val="C9C9C9"/>
              </a:solidFill>
              <a:ln w="9170">
                <a:solidFill>
                  <a:srgbClr val="FFFFFF"/>
                </a:solidFill>
                <a:prstDash val="solid"/>
              </a:ln>
            </c:spPr>
          </c:dPt>
          <c:dPt>
            <c:idx val="7"/>
            <c:spPr>
              <a:solidFill>
                <a:srgbClr val="DFBD80"/>
              </a:solidFill>
              <a:ln w="9170">
                <a:solidFill>
                  <a:srgbClr val="FFFFFF"/>
                </a:solidFill>
                <a:prstDash val="solid"/>
              </a:ln>
            </c:spPr>
          </c:dPt>
          <c:dPt>
            <c:idx val="8"/>
            <c:spPr>
              <a:solidFill>
                <a:srgbClr val="969696"/>
              </a:solidFill>
              <a:ln w="9170">
                <a:solidFill>
                  <a:srgbClr val="FFFFFF"/>
                </a:solidFill>
                <a:prstDash val="solid"/>
              </a:ln>
            </c:spPr>
          </c:dPt>
          <c:dPt>
            <c:idx val="9"/>
            <c:spPr>
              <a:solidFill>
                <a:srgbClr val="54640D"/>
              </a:solidFill>
              <a:ln w="9170">
                <a:solidFill>
                  <a:srgbClr val="FFFFFF"/>
                </a:solidFill>
                <a:prstDash val="solid"/>
              </a:ln>
            </c:spPr>
          </c:dPt>
          <c:dLbls>
            <c:dLbl>
              <c:idx val="0"/>
              <c:layout>
                <c:manualLayout>
                  <c:x val="-0.244738989594751"/>
                  <c:y val="0.0859579076026842"/>
                </c:manualLayout>
              </c:layout>
              <c:showCatName val="1"/>
              <c:showPercent val="1"/>
            </c:dLbl>
            <c:dLbl>
              <c:idx val="4"/>
              <c:layout>
                <c:manualLayout>
                  <c:x val="-0.000107444577245555"/>
                  <c:y val="0.00689006550770705"/>
                </c:manualLayout>
              </c:layout>
              <c:spPr/>
              <c:txPr>
                <a:bodyPr/>
                <a:lstStyle/>
                <a:p>
                  <a:pPr>
                    <a:defRPr sz="1000">
                      <a:solidFill>
                        <a:schemeClr val="tx1"/>
                      </a:solidFill>
                      <a:latin typeface="+mn-lt"/>
                    </a:defRPr>
                  </a:pPr>
                  <a:endParaRPr lang="en-US"/>
                </a:p>
              </c:txPr>
              <c:showCatName val="1"/>
              <c:showPercent val="1"/>
            </c:dLbl>
            <c:dLbl>
              <c:idx val="5"/>
              <c:layout>
                <c:manualLayout>
                  <c:x val="0.00205876241606447"/>
                  <c:y val="0.0173137078076496"/>
                </c:manualLayout>
              </c:layout>
              <c:spPr/>
              <c:txPr>
                <a:bodyPr/>
                <a:lstStyle/>
                <a:p>
                  <a:pPr>
                    <a:defRPr sz="1000">
                      <a:solidFill>
                        <a:schemeClr val="tx1"/>
                      </a:solidFill>
                      <a:latin typeface="+mn-lt"/>
                    </a:defRPr>
                  </a:pPr>
                  <a:endParaRPr lang="en-US"/>
                </a:p>
              </c:txPr>
              <c:showCatName val="1"/>
              <c:showPercent val="1"/>
            </c:dLbl>
            <c:dLbl>
              <c:idx val="6"/>
              <c:layout>
                <c:manualLayout>
                  <c:x val="-0.0129677169004104"/>
                  <c:y val="0.0200409633988212"/>
                </c:manualLayout>
              </c:layout>
              <c:spPr/>
              <c:txPr>
                <a:bodyPr/>
                <a:lstStyle/>
                <a:p>
                  <a:pPr>
                    <a:defRPr sz="1000">
                      <a:solidFill>
                        <a:schemeClr val="tx1"/>
                      </a:solidFill>
                      <a:latin typeface="+mn-lt"/>
                    </a:defRPr>
                  </a:pPr>
                  <a:endParaRPr lang="en-US"/>
                </a:p>
              </c:txPr>
              <c:showCatName val="1"/>
              <c:showPercent val="1"/>
            </c:dLbl>
            <c:dLbl>
              <c:idx val="7"/>
              <c:spPr/>
              <c:txPr>
                <a:bodyPr/>
                <a:lstStyle/>
                <a:p>
                  <a:pPr>
                    <a:defRPr sz="1000">
                      <a:solidFill>
                        <a:schemeClr val="tx1"/>
                      </a:solidFill>
                      <a:latin typeface="+mn-lt"/>
                    </a:defRPr>
                  </a:pPr>
                  <a:endParaRPr lang="en-US"/>
                </a:p>
              </c:txPr>
            </c:dLbl>
            <c:dLbl>
              <c:idx val="8"/>
              <c:layout>
                <c:manualLayout>
                  <c:x val="-0.0474916131071729"/>
                  <c:y val="-0.02623061332"/>
                </c:manualLayout>
              </c:layout>
              <c:spPr/>
              <c:txPr>
                <a:bodyPr/>
                <a:lstStyle/>
                <a:p>
                  <a:pPr>
                    <a:defRPr sz="1000">
                      <a:solidFill>
                        <a:schemeClr val="tx1"/>
                      </a:solidFill>
                      <a:latin typeface="+mn-lt"/>
                    </a:defRPr>
                  </a:pPr>
                  <a:endParaRPr lang="en-US"/>
                </a:p>
              </c:txPr>
              <c:showCatName val="1"/>
              <c:showPercent val="1"/>
            </c:dLbl>
            <c:dLbl>
              <c:idx val="9"/>
              <c:tx>
                <c:rich>
                  <a:bodyPr/>
                  <a:lstStyle/>
                  <a:p>
                    <a:pPr>
                      <a:defRPr sz="1000">
                        <a:solidFill>
                          <a:schemeClr val="tx1"/>
                        </a:solidFill>
                        <a:latin typeface="+mn-lt"/>
                      </a:defRPr>
                    </a:pPr>
                    <a:r>
                      <a:rPr lang="en-US" dirty="0">
                        <a:solidFill>
                          <a:schemeClr val="bg1"/>
                        </a:solidFill>
                      </a:rPr>
                      <a:t>Other
11%</a:t>
                    </a:r>
                  </a:p>
                </c:rich>
              </c:tx>
              <c:spPr/>
              <c:showCatName val="1"/>
              <c:showPercent val="1"/>
            </c:dLbl>
            <c:dLbl>
              <c:idx val="10"/>
              <c:layout>
                <c:manualLayout>
                  <c:x val="0.0465290517705268"/>
                  <c:y val="-0.011865149165702"/>
                </c:manualLayout>
              </c:layout>
              <c:spPr/>
              <c:txPr>
                <a:bodyPr/>
                <a:lstStyle/>
                <a:p>
                  <a:pPr>
                    <a:defRPr sz="1000">
                      <a:solidFill>
                        <a:schemeClr val="tx1"/>
                      </a:solidFill>
                      <a:latin typeface="+mn-lt"/>
                    </a:defRPr>
                  </a:pPr>
                  <a:endParaRPr lang="en-US"/>
                </a:p>
              </c:txPr>
              <c:showCatName val="1"/>
              <c:showPercent val="1"/>
            </c:dLbl>
            <c:txPr>
              <a:bodyPr/>
              <a:lstStyle/>
              <a:p>
                <a:pPr>
                  <a:defRPr sz="1000">
                    <a:solidFill>
                      <a:schemeClr val="bg1"/>
                    </a:solidFill>
                    <a:latin typeface="+mn-lt"/>
                  </a:defRPr>
                </a:pPr>
                <a:endParaRPr lang="en-US"/>
              </a:p>
            </c:txPr>
            <c:showCatName val="1"/>
            <c:showPercent val="1"/>
            <c:showLeaderLines val="1"/>
          </c:dLbls>
          <c:cat>
            <c:strRef>
              <c:f>Sheet1!$A$1:$A$10</c:f>
              <c:strCache>
                <c:ptCount val="10"/>
                <c:pt idx="0">
                  <c:v>Silicon Valley / Bay Area</c:v>
                </c:pt>
                <c:pt idx="1">
                  <c:v>New England  </c:v>
                </c:pt>
                <c:pt idx="2">
                  <c:v>NY Metro  </c:v>
                </c:pt>
                <c:pt idx="3">
                  <c:v>LA/Orange County  </c:v>
                </c:pt>
                <c:pt idx="4">
                  <c:v>Midwest  </c:v>
                </c:pt>
                <c:pt idx="5">
                  <c:v>San Diego  </c:v>
                </c:pt>
                <c:pt idx="6">
                  <c:v>Southeast  </c:v>
                </c:pt>
                <c:pt idx="7">
                  <c:v>DC/Metroplex  </c:v>
                </c:pt>
                <c:pt idx="8">
                  <c:v>Northwest  </c:v>
                </c:pt>
                <c:pt idx="9">
                  <c:v>Other</c:v>
                </c:pt>
              </c:strCache>
            </c:strRef>
          </c:cat>
          <c:val>
            <c:numRef>
              <c:f>Sheet1!$B$1:$B$10</c:f>
              <c:numCache>
                <c:formatCode>0.00%</c:formatCode>
                <c:ptCount val="10"/>
                <c:pt idx="0">
                  <c:v>0.4041</c:v>
                </c:pt>
                <c:pt idx="1">
                  <c:v>0.1275</c:v>
                </c:pt>
                <c:pt idx="2">
                  <c:v>0.0791000000000001</c:v>
                </c:pt>
                <c:pt idx="3">
                  <c:v>0.0699000000000001</c:v>
                </c:pt>
                <c:pt idx="4">
                  <c:v>0.0690000000000001</c:v>
                </c:pt>
                <c:pt idx="5">
                  <c:v>0.0373000000000001</c:v>
                </c:pt>
                <c:pt idx="6">
                  <c:v>0.0361</c:v>
                </c:pt>
                <c:pt idx="7">
                  <c:v>0.0333</c:v>
                </c:pt>
                <c:pt idx="8">
                  <c:v>0.03</c:v>
                </c:pt>
                <c:pt idx="9">
                  <c:v>0.1137</c:v>
                </c:pt>
              </c:numCache>
            </c:numRef>
          </c:val>
        </c:ser>
        <c:dLbls>
          <c:showCatName val="1"/>
          <c:showPercent val="1"/>
        </c:dLbls>
        <c:firstSliceAng val="0"/>
      </c:pieChart>
      <c:spPr>
        <a:noFill/>
        <a:ln w="18340">
          <a:noFill/>
        </a:ln>
      </c:spPr>
    </c:plotArea>
    <c:plotVisOnly val="1"/>
    <c:dispBlanksAs val="zero"/>
  </c:chart>
  <c:spPr>
    <a:noFill/>
    <a:ln>
      <a:noFill/>
    </a:ln>
  </c:spPr>
  <c:txPr>
    <a:bodyPr/>
    <a:lstStyle/>
    <a:p>
      <a:pPr>
        <a:defRPr sz="722" b="0" i="0" u="none" strike="noStrike" baseline="0">
          <a:solidFill>
            <a:srgbClr val="000000"/>
          </a:solidFill>
          <a:latin typeface="Arial"/>
          <a:ea typeface="Arial"/>
          <a:cs typeface="Arial"/>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0.112659698025552"/>
          <c:y val="0.0306513409961686"/>
          <c:w val="0.832752613240423"/>
          <c:h val="0.772030651341"/>
        </c:manualLayout>
      </c:layout>
      <c:barChart>
        <c:barDir val="col"/>
        <c:grouping val="clustered"/>
        <c:ser>
          <c:idx val="0"/>
          <c:order val="0"/>
          <c:tx>
            <c:strRef>
              <c:f>Sheet1!$B$1</c:f>
              <c:strCache>
                <c:ptCount val="1"/>
                <c:pt idx="0">
                  <c:v>US</c:v>
                </c:pt>
              </c:strCache>
            </c:strRef>
          </c:tx>
          <c:spPr>
            <a:solidFill>
              <a:schemeClr val="bg1">
                <a:lumMod val="75000"/>
              </a:schemeClr>
            </a:solidFill>
          </c:spPr>
          <c:dLbls>
            <c:numFmt formatCode="0.0%" sourceLinked="0"/>
            <c:txPr>
              <a:bodyPr/>
              <a:lstStyle/>
              <a:p>
                <a:pPr>
                  <a:defRPr sz="1400"/>
                </a:pPr>
                <a:endParaRPr lang="en-US"/>
              </a:p>
            </c:txPr>
            <c:showVal val="1"/>
          </c:dLbls>
          <c:cat>
            <c:strRef>
              <c:f>Sheet1!$A$2:$A$3</c:f>
              <c:strCache>
                <c:ptCount val="2"/>
                <c:pt idx="0">
                  <c:v>Total</c:v>
                </c:pt>
                <c:pt idx="1">
                  <c:v>Office-Using</c:v>
                </c:pt>
              </c:strCache>
            </c:strRef>
          </c:cat>
          <c:val>
            <c:numRef>
              <c:f>Sheet1!$B$2:$B$3</c:f>
              <c:numCache>
                <c:formatCode>0.00%</c:formatCode>
                <c:ptCount val="2"/>
                <c:pt idx="0">
                  <c:v>0.547</c:v>
                </c:pt>
                <c:pt idx="1">
                  <c:v>0.659000000000002</c:v>
                </c:pt>
              </c:numCache>
            </c:numRef>
          </c:val>
        </c:ser>
        <c:ser>
          <c:idx val="3"/>
          <c:order val="1"/>
          <c:tx>
            <c:strRef>
              <c:f>Sheet1!$D$1</c:f>
              <c:strCache>
                <c:ptCount val="1"/>
                <c:pt idx="0">
                  <c:v>San Francisco</c:v>
                </c:pt>
              </c:strCache>
            </c:strRef>
          </c:tx>
          <c:spPr>
            <a:solidFill>
              <a:schemeClr val="accent1">
                <a:lumMod val="75000"/>
              </a:schemeClr>
            </a:solidFill>
          </c:spPr>
          <c:dLbls>
            <c:numFmt formatCode="0.0%" sourceLinked="0"/>
            <c:txPr>
              <a:bodyPr/>
              <a:lstStyle/>
              <a:p>
                <a:pPr>
                  <a:defRPr sz="1400"/>
                </a:pPr>
                <a:endParaRPr lang="en-US"/>
              </a:p>
            </c:txPr>
            <c:showVal val="1"/>
          </c:dLbls>
          <c:cat>
            <c:strRef>
              <c:f>Sheet1!$A$2:$A$3</c:f>
              <c:strCache>
                <c:ptCount val="2"/>
                <c:pt idx="0">
                  <c:v>Total</c:v>
                </c:pt>
                <c:pt idx="1">
                  <c:v>Office-Using</c:v>
                </c:pt>
              </c:strCache>
            </c:strRef>
          </c:cat>
          <c:val>
            <c:numRef>
              <c:f>Sheet1!$D$2:$D$3</c:f>
              <c:numCache>
                <c:formatCode>0.00%</c:formatCode>
                <c:ptCount val="2"/>
                <c:pt idx="0">
                  <c:v>0.884</c:v>
                </c:pt>
                <c:pt idx="1">
                  <c:v>1.161</c:v>
                </c:pt>
              </c:numCache>
            </c:numRef>
          </c:val>
        </c:ser>
        <c:ser>
          <c:idx val="1"/>
          <c:order val="2"/>
          <c:tx>
            <c:strRef>
              <c:f>Sheet1!$C$1</c:f>
              <c:strCache>
                <c:ptCount val="1"/>
                <c:pt idx="0">
                  <c:v>Oakland</c:v>
                </c:pt>
              </c:strCache>
            </c:strRef>
          </c:tx>
          <c:spPr>
            <a:solidFill>
              <a:srgbClr val="E4303D"/>
            </a:solidFill>
          </c:spPr>
          <c:val>
            <c:numRef>
              <c:f>Sheet1!$C$2:$C$3</c:f>
              <c:numCache>
                <c:formatCode>0.00%</c:formatCode>
                <c:ptCount val="2"/>
                <c:pt idx="0">
                  <c:v>0.204</c:v>
                </c:pt>
                <c:pt idx="1">
                  <c:v>0.036</c:v>
                </c:pt>
              </c:numCache>
            </c:numRef>
          </c:val>
        </c:ser>
        <c:ser>
          <c:idx val="2"/>
          <c:order val="3"/>
          <c:tx>
            <c:strRef>
              <c:f>Sheet1!$E$1</c:f>
              <c:strCache>
                <c:ptCount val="1"/>
                <c:pt idx="0">
                  <c:v>Silicon Valley</c:v>
                </c:pt>
              </c:strCache>
            </c:strRef>
          </c:tx>
          <c:spPr>
            <a:solidFill>
              <a:srgbClr val="00B0F0"/>
            </a:solidFill>
          </c:spPr>
          <c:val>
            <c:numRef>
              <c:f>Sheet1!$E$2:$E$3</c:f>
              <c:numCache>
                <c:formatCode>0.00%</c:formatCode>
                <c:ptCount val="2"/>
                <c:pt idx="0">
                  <c:v>0.994</c:v>
                </c:pt>
                <c:pt idx="1">
                  <c:v>1.395</c:v>
                </c:pt>
              </c:numCache>
            </c:numRef>
          </c:val>
        </c:ser>
        <c:dLbls/>
        <c:axId val="809978088"/>
        <c:axId val="810026664"/>
      </c:barChart>
      <c:catAx>
        <c:axId val="809978088"/>
        <c:scaling>
          <c:orientation val="minMax"/>
        </c:scaling>
        <c:axPos val="b"/>
        <c:numFmt formatCode="General" sourceLinked="1"/>
        <c:tickLblPos val="low"/>
        <c:txPr>
          <a:bodyPr rot="0" vert="horz"/>
          <a:lstStyle/>
          <a:p>
            <a:pPr>
              <a:defRPr/>
            </a:pPr>
            <a:endParaRPr lang="en-US"/>
          </a:p>
        </c:txPr>
        <c:crossAx val="810026664"/>
        <c:crosses val="autoZero"/>
        <c:lblAlgn val="ctr"/>
        <c:lblOffset val="100"/>
        <c:tickLblSkip val="1"/>
        <c:tickMarkSkip val="1"/>
      </c:catAx>
      <c:valAx>
        <c:axId val="810026664"/>
        <c:scaling>
          <c:orientation val="minMax"/>
        </c:scaling>
        <c:axPos val="l"/>
        <c:numFmt formatCode="0.0%" sourceLinked="0"/>
        <c:tickLblPos val="nextTo"/>
        <c:txPr>
          <a:bodyPr rot="0" vert="horz"/>
          <a:lstStyle/>
          <a:p>
            <a:pPr>
              <a:defRPr sz="1400"/>
            </a:pPr>
            <a:endParaRPr lang="en-US"/>
          </a:p>
        </c:txPr>
        <c:crossAx val="809978088"/>
        <c:crosses val="autoZero"/>
        <c:crossBetween val="between"/>
      </c:valAx>
    </c:plotArea>
    <c:legend>
      <c:legendPos val="b"/>
      <c:layout>
        <c:manualLayout>
          <c:xMode val="edge"/>
          <c:yMode val="edge"/>
          <c:x val="0.0897919411067133"/>
          <c:y val="0.914393542965686"/>
          <c:w val="0.910208058893287"/>
          <c:h val="0.0856064570343144"/>
        </c:manualLayout>
      </c:layout>
    </c:legend>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932896856069514"/>
          <c:y val="0.124983788791107"/>
          <c:w val="0.81505728314239"/>
          <c:h val="0.48159509202454"/>
        </c:manualLayout>
      </c:layout>
      <c:barChart>
        <c:barDir val="col"/>
        <c:grouping val="clustered"/>
        <c:ser>
          <c:idx val="1"/>
          <c:order val="0"/>
          <c:tx>
            <c:strRef>
              <c:f>Sheet1!$B$1</c:f>
              <c:strCache>
                <c:ptCount val="1"/>
              </c:strCache>
            </c:strRef>
          </c:tx>
          <c:spPr>
            <a:solidFill>
              <a:schemeClr val="tx2"/>
            </a:solidFill>
            <a:ln w="10470">
              <a:solidFill>
                <a:schemeClr val="tx1"/>
              </a:solidFill>
              <a:prstDash val="solid"/>
            </a:ln>
          </c:spPr>
          <c:dPt>
            <c:idx val="2"/>
            <c:spPr>
              <a:solidFill>
                <a:srgbClr val="C00000"/>
              </a:solidFill>
              <a:ln w="10470">
                <a:solidFill>
                  <a:schemeClr val="tx1"/>
                </a:solidFill>
                <a:prstDash val="solid"/>
              </a:ln>
            </c:spPr>
          </c:dPt>
          <c:dLbls>
            <c:dLbl>
              <c:idx val="2"/>
              <c:tx>
                <c:rich>
                  <a:bodyPr/>
                  <a:lstStyle/>
                  <a:p>
                    <a:r>
                      <a:rPr lang="en-US" dirty="0">
                        <a:solidFill>
                          <a:srgbClr val="C00000"/>
                        </a:solidFill>
                      </a:rPr>
                      <a:t>24.6</a:t>
                    </a:r>
                  </a:p>
                </c:rich>
              </c:tx>
              <c:showVal val="1"/>
            </c:dLbl>
            <c:numFmt formatCode="#,##0.0" sourceLinked="0"/>
            <c:spPr>
              <a:noFill/>
              <a:ln w="20940">
                <a:noFill/>
              </a:ln>
            </c:spPr>
            <c:showVal val="1"/>
          </c:dLbls>
          <c:cat>
            <c:strRef>
              <c:f>Sheet1!$A$2:$A$13</c:f>
              <c:strCache>
                <c:ptCount val="12"/>
                <c:pt idx="0">
                  <c:v>Office-Using</c:v>
                </c:pt>
                <c:pt idx="1">
                  <c:v>Professional Services</c:v>
                </c:pt>
                <c:pt idx="2">
                  <c:v>High Tech</c:v>
                </c:pt>
                <c:pt idx="3">
                  <c:v>Leisure and Hospitality</c:v>
                </c:pt>
                <c:pt idx="4">
                  <c:v>Education and Health</c:v>
                </c:pt>
                <c:pt idx="5">
                  <c:v>Information</c:v>
                </c:pt>
                <c:pt idx="6">
                  <c:v>Retail</c:v>
                </c:pt>
                <c:pt idx="7">
                  <c:v>Manufacturing</c:v>
                </c:pt>
                <c:pt idx="8">
                  <c:v>Wholesale Trade</c:v>
                </c:pt>
                <c:pt idx="9">
                  <c:v>Government</c:v>
                </c:pt>
                <c:pt idx="10">
                  <c:v>Financial</c:v>
                </c:pt>
                <c:pt idx="11">
                  <c:v>Transport &amp;Utilities</c:v>
                </c:pt>
              </c:strCache>
            </c:strRef>
          </c:cat>
          <c:val>
            <c:numRef>
              <c:f>Sheet1!$B$2:$B$13</c:f>
              <c:numCache>
                <c:formatCode>#,##0.0</c:formatCode>
                <c:ptCount val="12"/>
                <c:pt idx="0">
                  <c:v>31.92133000000001</c:v>
                </c:pt>
                <c:pt idx="1">
                  <c:v>25.76568999999882</c:v>
                </c:pt>
                <c:pt idx="2">
                  <c:v>24.59255752664399</c:v>
                </c:pt>
                <c:pt idx="3">
                  <c:v>13.85590000000006</c:v>
                </c:pt>
                <c:pt idx="4">
                  <c:v>7.792500000000004</c:v>
                </c:pt>
                <c:pt idx="5">
                  <c:v>6.633026000000001</c:v>
                </c:pt>
                <c:pt idx="6">
                  <c:v>5.71659100000011</c:v>
                </c:pt>
                <c:pt idx="7">
                  <c:v>0.968513999999996</c:v>
                </c:pt>
                <c:pt idx="8">
                  <c:v>0.536909000000104</c:v>
                </c:pt>
                <c:pt idx="9">
                  <c:v>0.237159999999989</c:v>
                </c:pt>
                <c:pt idx="10">
                  <c:v>-0.477402</c:v>
                </c:pt>
                <c:pt idx="11">
                  <c:v>-1.573215000000104</c:v>
                </c:pt>
              </c:numCache>
            </c:numRef>
          </c:val>
        </c:ser>
        <c:dLbls>
          <c:showVal val="1"/>
        </c:dLbls>
        <c:gapWidth val="200"/>
        <c:axId val="810088072"/>
        <c:axId val="818687160"/>
      </c:barChart>
      <c:catAx>
        <c:axId val="810088072"/>
        <c:scaling>
          <c:orientation val="minMax"/>
        </c:scaling>
        <c:axPos val="b"/>
        <c:numFmt formatCode="yyyy" sourceLinked="0"/>
        <c:tickLblPos val="low"/>
        <c:spPr>
          <a:ln w="2618">
            <a:solidFill>
              <a:schemeClr val="tx1"/>
            </a:solidFill>
            <a:prstDash val="solid"/>
          </a:ln>
        </c:spPr>
        <c:txPr>
          <a:bodyPr rot="-2700000" vert="horz"/>
          <a:lstStyle/>
          <a:p>
            <a:pPr>
              <a:defRPr sz="800"/>
            </a:pPr>
            <a:endParaRPr lang="en-US"/>
          </a:p>
        </c:txPr>
        <c:crossAx val="818687160"/>
        <c:crosses val="autoZero"/>
        <c:auto val="1"/>
        <c:lblAlgn val="ctr"/>
        <c:lblOffset val="100"/>
        <c:tickLblSkip val="1"/>
        <c:tickMarkSkip val="1"/>
      </c:catAx>
      <c:valAx>
        <c:axId val="818687160"/>
        <c:scaling>
          <c:orientation val="minMax"/>
        </c:scaling>
        <c:axPos val="l"/>
        <c:title>
          <c:tx>
            <c:rich>
              <a:bodyPr/>
              <a:lstStyle/>
              <a:p>
                <a:pPr>
                  <a:defRPr/>
                </a:pPr>
                <a:r>
                  <a:rPr lang="en-US"/>
                  <a:t>Thousands of Persons</a:t>
                </a:r>
              </a:p>
            </c:rich>
          </c:tx>
          <c:layout>
            <c:manualLayout>
              <c:xMode val="edge"/>
              <c:yMode val="edge"/>
              <c:x val="0.0"/>
              <c:y val="0.0766871165644172"/>
            </c:manualLayout>
          </c:layout>
          <c:spPr>
            <a:noFill/>
            <a:ln w="20940">
              <a:noFill/>
            </a:ln>
          </c:spPr>
        </c:title>
        <c:numFmt formatCode="#,##0" sourceLinked="0"/>
        <c:tickLblPos val="nextTo"/>
        <c:spPr>
          <a:ln w="2618">
            <a:solidFill>
              <a:schemeClr val="tx1"/>
            </a:solidFill>
            <a:prstDash val="solid"/>
          </a:ln>
        </c:spPr>
        <c:txPr>
          <a:bodyPr rot="0" vert="horz"/>
          <a:lstStyle/>
          <a:p>
            <a:pPr>
              <a:defRPr/>
            </a:pPr>
            <a:endParaRPr lang="en-US"/>
          </a:p>
        </c:txPr>
        <c:crossAx val="810088072"/>
        <c:crosses val="autoZero"/>
        <c:crossBetween val="between"/>
      </c:valAx>
      <c:spPr>
        <a:noFill/>
        <a:ln w="20940">
          <a:noFill/>
        </a:ln>
      </c:spPr>
    </c:plotArea>
    <c:plotVisOnly val="1"/>
    <c:dispBlanksAs val="gap"/>
  </c:chart>
  <c:spPr>
    <a:noFill/>
    <a:ln>
      <a:noFill/>
    </a:ln>
  </c:spPr>
  <c:txPr>
    <a:bodyPr/>
    <a:lstStyle/>
    <a:p>
      <a:pPr>
        <a:defRPr sz="800" b="0" i="0" u="none" strike="noStrike" baseline="0">
          <a:solidFill>
            <a:schemeClr val="tx1"/>
          </a:solidFill>
          <a:latin typeface="+mn-lt"/>
          <a:ea typeface="Arial"/>
          <a:cs typeface="Arial"/>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31546713949842"/>
          <c:y val="0.0429447852760736"/>
          <c:w val="0.837970590138514"/>
          <c:h val="0.576687116564422"/>
        </c:manualLayout>
      </c:layout>
      <c:barChart>
        <c:barDir val="col"/>
        <c:grouping val="clustered"/>
        <c:ser>
          <c:idx val="4"/>
          <c:order val="0"/>
          <c:tx>
            <c:strRef>
              <c:f>Sheet1!$B$1</c:f>
              <c:strCache>
                <c:ptCount val="1"/>
              </c:strCache>
            </c:strRef>
          </c:tx>
          <c:spPr>
            <a:solidFill>
              <a:schemeClr val="bg2">
                <a:lumMod val="50000"/>
              </a:schemeClr>
            </a:solidFill>
            <a:ln w="10470">
              <a:solidFill>
                <a:schemeClr val="tx1"/>
              </a:solidFill>
              <a:prstDash val="solid"/>
            </a:ln>
          </c:spPr>
          <c:dPt>
            <c:idx val="1"/>
            <c:spPr>
              <a:solidFill>
                <a:srgbClr val="C00000"/>
              </a:solidFill>
              <a:ln w="10470">
                <a:solidFill>
                  <a:schemeClr val="tx1"/>
                </a:solidFill>
                <a:prstDash val="solid"/>
              </a:ln>
            </c:spPr>
          </c:dPt>
          <c:dLbls>
            <c:dLbl>
              <c:idx val="1"/>
              <c:tx>
                <c:rich>
                  <a:bodyPr/>
                  <a:lstStyle/>
                  <a:p>
                    <a:r>
                      <a:rPr lang="en-US" dirty="0">
                        <a:solidFill>
                          <a:srgbClr val="C00000"/>
                        </a:solidFill>
                      </a:rPr>
                      <a:t>26.4</a:t>
                    </a:r>
                  </a:p>
                </c:rich>
              </c:tx>
              <c:showVal val="1"/>
            </c:dLbl>
            <c:spPr>
              <a:noFill/>
              <a:ln w="20940">
                <a:noFill/>
              </a:ln>
            </c:spPr>
            <c:showVal val="1"/>
          </c:dLbls>
          <c:cat>
            <c:strRef>
              <c:f>Sheet1!$A$2:$A$13</c:f>
              <c:strCache>
                <c:ptCount val="12"/>
                <c:pt idx="0">
                  <c:v>Office-Using</c:v>
                </c:pt>
                <c:pt idx="1">
                  <c:v>High Tech</c:v>
                </c:pt>
                <c:pt idx="2">
                  <c:v>Professional Services</c:v>
                </c:pt>
                <c:pt idx="3">
                  <c:v>Education and Health</c:v>
                </c:pt>
                <c:pt idx="4">
                  <c:v>Information</c:v>
                </c:pt>
                <c:pt idx="5">
                  <c:v>Manufacturing</c:v>
                </c:pt>
                <c:pt idx="6">
                  <c:v>Leisure and Hospitality</c:v>
                </c:pt>
                <c:pt idx="7">
                  <c:v>Retail</c:v>
                </c:pt>
                <c:pt idx="8">
                  <c:v>Wholesale Trade</c:v>
                </c:pt>
                <c:pt idx="9">
                  <c:v>Financial</c:v>
                </c:pt>
                <c:pt idx="10">
                  <c:v>Transport &amp;Utilities</c:v>
                </c:pt>
                <c:pt idx="11">
                  <c:v>Government</c:v>
                </c:pt>
              </c:strCache>
            </c:strRef>
          </c:cat>
          <c:val>
            <c:numRef>
              <c:f>Sheet1!$B$2:$B$13</c:f>
              <c:numCache>
                <c:formatCode>#,##0.0</c:formatCode>
                <c:ptCount val="12"/>
                <c:pt idx="0">
                  <c:v>34.21243000000106</c:v>
                </c:pt>
                <c:pt idx="1">
                  <c:v>26.40893006757387</c:v>
                </c:pt>
                <c:pt idx="2">
                  <c:v>20.303069999999</c:v>
                </c:pt>
                <c:pt idx="3">
                  <c:v>15.17671</c:v>
                </c:pt>
                <c:pt idx="4">
                  <c:v>12.71430199999984</c:v>
                </c:pt>
                <c:pt idx="5">
                  <c:v>8.811150000000001</c:v>
                </c:pt>
                <c:pt idx="6">
                  <c:v>6.312775000000101</c:v>
                </c:pt>
                <c:pt idx="7">
                  <c:v>4.7889629999999</c:v>
                </c:pt>
                <c:pt idx="8">
                  <c:v>2.966666999999983</c:v>
                </c:pt>
                <c:pt idx="9">
                  <c:v>1.195053000000002</c:v>
                </c:pt>
                <c:pt idx="10">
                  <c:v>0.567238999999998</c:v>
                </c:pt>
                <c:pt idx="11">
                  <c:v>-3.470787000000101</c:v>
                </c:pt>
              </c:numCache>
            </c:numRef>
          </c:val>
        </c:ser>
        <c:dLbls>
          <c:showVal val="1"/>
        </c:dLbls>
        <c:gapWidth val="200"/>
        <c:axId val="818842072"/>
        <c:axId val="810383720"/>
      </c:barChart>
      <c:catAx>
        <c:axId val="818842072"/>
        <c:scaling>
          <c:orientation val="minMax"/>
        </c:scaling>
        <c:axPos val="b"/>
        <c:numFmt formatCode="yyyy" sourceLinked="0"/>
        <c:tickLblPos val="low"/>
        <c:spPr>
          <a:ln w="2618">
            <a:solidFill>
              <a:schemeClr val="tx1"/>
            </a:solidFill>
            <a:prstDash val="solid"/>
          </a:ln>
        </c:spPr>
        <c:txPr>
          <a:bodyPr rot="-2700000" vert="horz"/>
          <a:lstStyle/>
          <a:p>
            <a:pPr>
              <a:defRPr sz="800"/>
            </a:pPr>
            <a:endParaRPr lang="en-US"/>
          </a:p>
        </c:txPr>
        <c:crossAx val="810383720"/>
        <c:crosses val="autoZero"/>
        <c:auto val="1"/>
        <c:lblAlgn val="ctr"/>
        <c:lblOffset val="100"/>
        <c:tickLblSkip val="1"/>
        <c:tickMarkSkip val="1"/>
      </c:catAx>
      <c:valAx>
        <c:axId val="810383720"/>
        <c:scaling>
          <c:orientation val="minMax"/>
        </c:scaling>
        <c:axPos val="l"/>
        <c:title>
          <c:tx>
            <c:rich>
              <a:bodyPr/>
              <a:lstStyle/>
              <a:p>
                <a:pPr>
                  <a:defRPr sz="800"/>
                </a:pPr>
                <a:r>
                  <a:rPr lang="en-US" sz="800" dirty="0"/>
                  <a:t>Thousands of Persons</a:t>
                </a:r>
              </a:p>
            </c:rich>
          </c:tx>
          <c:layout>
            <c:manualLayout>
              <c:xMode val="edge"/>
              <c:yMode val="edge"/>
              <c:x val="0.0146889308035858"/>
              <c:y val="0.0512465516278548"/>
            </c:manualLayout>
          </c:layout>
          <c:spPr>
            <a:noFill/>
            <a:ln w="20940">
              <a:noFill/>
            </a:ln>
          </c:spPr>
        </c:title>
        <c:numFmt formatCode="#,##0" sourceLinked="0"/>
        <c:tickLblPos val="nextTo"/>
        <c:spPr>
          <a:ln w="2618">
            <a:solidFill>
              <a:schemeClr val="tx1"/>
            </a:solidFill>
            <a:prstDash val="solid"/>
          </a:ln>
        </c:spPr>
        <c:txPr>
          <a:bodyPr rot="0" vert="horz"/>
          <a:lstStyle/>
          <a:p>
            <a:pPr>
              <a:defRPr/>
            </a:pPr>
            <a:endParaRPr lang="en-US"/>
          </a:p>
        </c:txPr>
        <c:crossAx val="818842072"/>
        <c:crosses val="autoZero"/>
        <c:crossBetween val="between"/>
      </c:valAx>
      <c:spPr>
        <a:noFill/>
        <a:ln w="20940">
          <a:noFill/>
        </a:ln>
      </c:spPr>
    </c:plotArea>
    <c:plotVisOnly val="1"/>
    <c:dispBlanksAs val="gap"/>
  </c:chart>
  <c:spPr>
    <a:noFill/>
    <a:ln>
      <a:noFill/>
    </a:ln>
  </c:spPr>
  <c:txPr>
    <a:bodyPr/>
    <a:lstStyle/>
    <a:p>
      <a:pPr>
        <a:defRPr sz="907" b="0" i="0" u="none" strike="noStrike" baseline="0">
          <a:solidFill>
            <a:schemeClr val="tx1"/>
          </a:solidFill>
          <a:latin typeface="+mn-lt"/>
          <a:ea typeface="Arial"/>
          <a:cs typeface="Aria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52209492635026"/>
          <c:y val="0.0398773006134972"/>
          <c:w val="0.756137479541735"/>
          <c:h val="0.484662576687117"/>
        </c:manualLayout>
      </c:layout>
      <c:barChart>
        <c:barDir val="col"/>
        <c:grouping val="clustered"/>
        <c:ser>
          <c:idx val="1"/>
          <c:order val="0"/>
          <c:tx>
            <c:strRef>
              <c:f>Sheet1!$B$1</c:f>
              <c:strCache>
                <c:ptCount val="1"/>
                <c:pt idx="0">
                  <c:v>Oakland</c:v>
                </c:pt>
              </c:strCache>
            </c:strRef>
          </c:tx>
          <c:spPr>
            <a:solidFill>
              <a:schemeClr val="tx2">
                <a:lumMod val="40000"/>
                <a:lumOff val="60000"/>
              </a:schemeClr>
            </a:solidFill>
            <a:ln w="10470">
              <a:solidFill>
                <a:schemeClr val="tx1"/>
              </a:solidFill>
              <a:prstDash val="solid"/>
            </a:ln>
          </c:spPr>
          <c:dPt>
            <c:idx val="3"/>
            <c:spPr>
              <a:solidFill>
                <a:srgbClr val="C00000"/>
              </a:solidFill>
              <a:ln w="10470">
                <a:solidFill>
                  <a:schemeClr val="tx1"/>
                </a:solidFill>
                <a:prstDash val="solid"/>
              </a:ln>
            </c:spPr>
          </c:dPt>
          <c:dLbls>
            <c:dLbl>
              <c:idx val="3"/>
              <c:tx>
                <c:rich>
                  <a:bodyPr/>
                  <a:lstStyle/>
                  <a:p>
                    <a:r>
                      <a:rPr lang="en-US" dirty="0">
                        <a:solidFill>
                          <a:srgbClr val="C00000"/>
                        </a:solidFill>
                      </a:rPr>
                      <a:t>4.4</a:t>
                    </a:r>
                  </a:p>
                </c:rich>
              </c:tx>
              <c:showVal val="1"/>
            </c:dLbl>
            <c:numFmt formatCode="#,##0.0" sourceLinked="0"/>
            <c:spPr>
              <a:noFill/>
              <a:ln w="20940">
                <a:noFill/>
              </a:ln>
            </c:spPr>
            <c:showVal val="1"/>
          </c:dLbls>
          <c:cat>
            <c:strRef>
              <c:f>Sheet1!$A$2:$A$13</c:f>
              <c:strCache>
                <c:ptCount val="12"/>
                <c:pt idx="0">
                  <c:v>Professional Services</c:v>
                </c:pt>
                <c:pt idx="1">
                  <c:v>Education and Health</c:v>
                </c:pt>
                <c:pt idx="2">
                  <c:v>Leisure and Hospitality</c:v>
                </c:pt>
                <c:pt idx="3">
                  <c:v>High Tech</c:v>
                </c:pt>
                <c:pt idx="4">
                  <c:v>Office-Using</c:v>
                </c:pt>
                <c:pt idx="5">
                  <c:v>Retail</c:v>
                </c:pt>
                <c:pt idx="6">
                  <c:v>Wholesale Trade</c:v>
                </c:pt>
                <c:pt idx="7">
                  <c:v>Transport &amp;Utilities</c:v>
                </c:pt>
                <c:pt idx="8">
                  <c:v>Information</c:v>
                </c:pt>
                <c:pt idx="9">
                  <c:v>Government</c:v>
                </c:pt>
                <c:pt idx="10">
                  <c:v>Financial</c:v>
                </c:pt>
                <c:pt idx="11">
                  <c:v>Manufacturing</c:v>
                </c:pt>
              </c:strCache>
            </c:strRef>
          </c:cat>
          <c:val>
            <c:numRef>
              <c:f>Sheet1!$B$2:$B$13</c:f>
              <c:numCache>
                <c:formatCode>#,##0.0</c:formatCode>
                <c:ptCount val="12"/>
                <c:pt idx="0">
                  <c:v>8.328259999999998</c:v>
                </c:pt>
                <c:pt idx="1">
                  <c:v>8.22075999999899</c:v>
                </c:pt>
                <c:pt idx="2">
                  <c:v>5.462921000000108</c:v>
                </c:pt>
                <c:pt idx="3">
                  <c:v>4.4</c:v>
                </c:pt>
                <c:pt idx="4">
                  <c:v>3.966989999998978</c:v>
                </c:pt>
                <c:pt idx="5">
                  <c:v>2.842200000000003</c:v>
                </c:pt>
                <c:pt idx="6">
                  <c:v>2.346042999999856</c:v>
                </c:pt>
                <c:pt idx="7">
                  <c:v>-0.215869000000002</c:v>
                </c:pt>
                <c:pt idx="8">
                  <c:v>-0.829917999999999</c:v>
                </c:pt>
                <c:pt idx="9">
                  <c:v>-2.379239999999997</c:v>
                </c:pt>
                <c:pt idx="10">
                  <c:v>-3.531341999999998</c:v>
                </c:pt>
                <c:pt idx="11">
                  <c:v>-5.010681000000005</c:v>
                </c:pt>
              </c:numCache>
            </c:numRef>
          </c:val>
        </c:ser>
        <c:dLbls>
          <c:showVal val="1"/>
        </c:dLbls>
        <c:gapWidth val="200"/>
        <c:axId val="817914232"/>
        <c:axId val="817892312"/>
      </c:barChart>
      <c:catAx>
        <c:axId val="817914232"/>
        <c:scaling>
          <c:orientation val="minMax"/>
        </c:scaling>
        <c:axPos val="b"/>
        <c:numFmt formatCode="yyyy" sourceLinked="0"/>
        <c:tickLblPos val="low"/>
        <c:spPr>
          <a:ln w="2618">
            <a:solidFill>
              <a:schemeClr val="tx1"/>
            </a:solidFill>
            <a:prstDash val="solid"/>
          </a:ln>
        </c:spPr>
        <c:txPr>
          <a:bodyPr rot="-2700000" vert="horz"/>
          <a:lstStyle/>
          <a:p>
            <a:pPr>
              <a:defRPr/>
            </a:pPr>
            <a:endParaRPr lang="en-US"/>
          </a:p>
        </c:txPr>
        <c:crossAx val="817892312"/>
        <c:crosses val="autoZero"/>
        <c:auto val="1"/>
        <c:lblAlgn val="ctr"/>
        <c:lblOffset val="100"/>
        <c:tickLblSkip val="1"/>
        <c:tickMarkSkip val="1"/>
      </c:catAx>
      <c:valAx>
        <c:axId val="817892312"/>
        <c:scaling>
          <c:orientation val="minMax"/>
        </c:scaling>
        <c:axPos val="l"/>
        <c:title>
          <c:tx>
            <c:rich>
              <a:bodyPr/>
              <a:lstStyle/>
              <a:p>
                <a:pPr>
                  <a:defRPr/>
                </a:pPr>
                <a:r>
                  <a:rPr lang="en-US"/>
                  <a:t>Thousands of Persons</a:t>
                </a:r>
              </a:p>
            </c:rich>
          </c:tx>
          <c:layout>
            <c:manualLayout>
              <c:xMode val="edge"/>
              <c:yMode val="edge"/>
              <c:x val="0.0611701999559809"/>
              <c:y val="0.0597293861421269"/>
            </c:manualLayout>
          </c:layout>
          <c:spPr>
            <a:noFill/>
            <a:ln w="20940">
              <a:noFill/>
            </a:ln>
          </c:spPr>
        </c:title>
        <c:numFmt formatCode="#,##0" sourceLinked="0"/>
        <c:tickLblPos val="nextTo"/>
        <c:spPr>
          <a:ln w="2618">
            <a:solidFill>
              <a:schemeClr val="tx1"/>
            </a:solidFill>
            <a:prstDash val="solid"/>
          </a:ln>
        </c:spPr>
        <c:txPr>
          <a:bodyPr rot="0" vert="horz"/>
          <a:lstStyle/>
          <a:p>
            <a:pPr>
              <a:defRPr/>
            </a:pPr>
            <a:endParaRPr lang="en-US"/>
          </a:p>
        </c:txPr>
        <c:crossAx val="817914232"/>
        <c:crosses val="autoZero"/>
        <c:crossBetween val="between"/>
      </c:valAx>
      <c:spPr>
        <a:noFill/>
        <a:ln w="20940">
          <a:noFill/>
        </a:ln>
      </c:spPr>
    </c:plotArea>
    <c:plotVisOnly val="1"/>
    <c:dispBlanksAs val="gap"/>
  </c:chart>
  <c:spPr>
    <a:noFill/>
    <a:ln>
      <a:noFill/>
    </a:ln>
  </c:spPr>
  <c:txPr>
    <a:bodyPr/>
    <a:lstStyle/>
    <a:p>
      <a:pPr>
        <a:defRPr sz="800" b="0" i="0" u="none" strike="noStrike" baseline="0">
          <a:solidFill>
            <a:schemeClr val="tx1"/>
          </a:solidFill>
          <a:latin typeface="+mn-lt"/>
          <a:ea typeface="Arial"/>
          <a:cs typeface="Aria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style val="2"/>
  <c:chart>
    <c:autoTitleDeleted val="1"/>
    <c:view3D>
      <c:rotX val="35"/>
      <c:rotY val="110"/>
      <c:perspective val="0"/>
    </c:view3D>
    <c:plotArea>
      <c:layout>
        <c:manualLayout>
          <c:layoutTarget val="inner"/>
          <c:xMode val="edge"/>
          <c:yMode val="edge"/>
          <c:x val="0.258601553829079"/>
          <c:y val="0.167820069204152"/>
          <c:w val="0.475027746947836"/>
          <c:h val="0.5121107266436"/>
        </c:manualLayout>
      </c:layout>
      <c:pie3DChart>
        <c:varyColors val="1"/>
        <c:ser>
          <c:idx val="0"/>
          <c:order val="0"/>
          <c:tx>
            <c:strRef>
              <c:f>Sheet1!$B$1</c:f>
              <c:strCache>
                <c:ptCount val="1"/>
                <c:pt idx="0">
                  <c:v>Percentage Share</c:v>
                </c:pt>
              </c:strCache>
            </c:strRef>
          </c:tx>
          <c:spPr>
            <a:solidFill>
              <a:schemeClr val="accent1"/>
            </a:solidFill>
            <a:ln w="11670">
              <a:solidFill>
                <a:schemeClr val="tx1"/>
              </a:solidFill>
              <a:prstDash val="solid"/>
            </a:ln>
          </c:spPr>
          <c:dPt>
            <c:idx val="1"/>
            <c:spPr>
              <a:solidFill>
                <a:srgbClr val="C0C0C0"/>
              </a:solidFill>
              <a:ln w="11670">
                <a:solidFill>
                  <a:schemeClr val="tx1"/>
                </a:solidFill>
                <a:prstDash val="solid"/>
              </a:ln>
            </c:spPr>
          </c:dPt>
          <c:dPt>
            <c:idx val="2"/>
            <c:spPr>
              <a:solidFill>
                <a:srgbClr val="FF00FF"/>
              </a:solidFill>
              <a:ln w="11670">
                <a:solidFill>
                  <a:schemeClr val="tx1"/>
                </a:solidFill>
                <a:prstDash val="solid"/>
              </a:ln>
            </c:spPr>
          </c:dPt>
          <c:dPt>
            <c:idx val="3"/>
            <c:spPr>
              <a:solidFill>
                <a:schemeClr val="folHlink"/>
              </a:solidFill>
              <a:ln w="11670">
                <a:solidFill>
                  <a:schemeClr val="tx1"/>
                </a:solidFill>
                <a:prstDash val="solid"/>
              </a:ln>
            </c:spPr>
          </c:dPt>
          <c:dPt>
            <c:idx val="4"/>
            <c:spPr>
              <a:solidFill>
                <a:schemeClr val="bg2"/>
              </a:solidFill>
              <a:ln w="11670">
                <a:solidFill>
                  <a:schemeClr val="tx1"/>
                </a:solidFill>
                <a:prstDash val="solid"/>
              </a:ln>
            </c:spPr>
          </c:dPt>
          <c:dPt>
            <c:idx val="5"/>
            <c:spPr>
              <a:solidFill>
                <a:srgbClr val="0000FF"/>
              </a:solidFill>
              <a:ln w="11670">
                <a:solidFill>
                  <a:schemeClr val="tx1"/>
                </a:solidFill>
                <a:prstDash val="solid"/>
              </a:ln>
            </c:spPr>
          </c:dPt>
          <c:dPt>
            <c:idx val="6"/>
            <c:spPr>
              <a:solidFill>
                <a:srgbClr val="00FF00"/>
              </a:solidFill>
              <a:ln w="11670">
                <a:solidFill>
                  <a:schemeClr val="tx1"/>
                </a:solidFill>
                <a:prstDash val="solid"/>
              </a:ln>
            </c:spPr>
          </c:dPt>
          <c:dPt>
            <c:idx val="7"/>
            <c:spPr>
              <a:solidFill>
                <a:srgbClr val="CCCCFF"/>
              </a:solidFill>
              <a:ln w="11670">
                <a:solidFill>
                  <a:schemeClr val="tx1"/>
                </a:solidFill>
                <a:prstDash val="solid"/>
              </a:ln>
            </c:spPr>
          </c:dPt>
          <c:dPt>
            <c:idx val="8"/>
            <c:spPr>
              <a:solidFill>
                <a:srgbClr val="FF0000"/>
              </a:solidFill>
              <a:ln w="11670">
                <a:solidFill>
                  <a:schemeClr val="tx1"/>
                </a:solidFill>
                <a:prstDash val="solid"/>
              </a:ln>
            </c:spPr>
          </c:dPt>
          <c:dPt>
            <c:idx val="9"/>
            <c:spPr>
              <a:solidFill>
                <a:srgbClr val="FFFF00"/>
              </a:solidFill>
              <a:ln w="11670">
                <a:solidFill>
                  <a:schemeClr val="tx1"/>
                </a:solidFill>
                <a:prstDash val="solid"/>
              </a:ln>
            </c:spPr>
          </c:dPt>
          <c:dPt>
            <c:idx val="10"/>
            <c:spPr>
              <a:solidFill>
                <a:srgbClr val="00FFFF"/>
              </a:solidFill>
              <a:ln w="11670">
                <a:solidFill>
                  <a:schemeClr val="tx1"/>
                </a:solidFill>
                <a:prstDash val="solid"/>
              </a:ln>
            </c:spPr>
          </c:dPt>
          <c:dPt>
            <c:idx val="11"/>
            <c:spPr>
              <a:solidFill>
                <a:srgbClr val="FF9900"/>
              </a:solidFill>
              <a:ln w="11670">
                <a:solidFill>
                  <a:schemeClr val="tx1"/>
                </a:solidFill>
                <a:prstDash val="solid"/>
              </a:ln>
            </c:spPr>
          </c:dPt>
          <c:dPt>
            <c:idx val="12"/>
            <c:spPr>
              <a:solidFill>
                <a:srgbClr val="0000FF"/>
              </a:solidFill>
              <a:ln w="11670">
                <a:solidFill>
                  <a:schemeClr val="tx1"/>
                </a:solidFill>
                <a:prstDash val="solid"/>
              </a:ln>
            </c:spPr>
          </c:dPt>
          <c:dPt>
            <c:idx val="13"/>
            <c:spPr>
              <a:solidFill>
                <a:srgbClr val="FF00FF"/>
              </a:solidFill>
              <a:ln w="11670">
                <a:solidFill>
                  <a:schemeClr val="tx1"/>
                </a:solidFill>
                <a:prstDash val="solid"/>
              </a:ln>
            </c:spPr>
          </c:dPt>
          <c:dPt>
            <c:idx val="14"/>
            <c:spPr>
              <a:solidFill>
                <a:srgbClr val="008080"/>
              </a:solidFill>
              <a:ln w="11670">
                <a:solidFill>
                  <a:schemeClr val="tx1"/>
                </a:solidFill>
                <a:prstDash val="solid"/>
              </a:ln>
            </c:spPr>
          </c:dPt>
          <c:dPt>
            <c:idx val="15"/>
            <c:spPr>
              <a:solidFill>
                <a:srgbClr val="0000FF"/>
              </a:solidFill>
              <a:ln w="11670">
                <a:solidFill>
                  <a:schemeClr val="tx1"/>
                </a:solidFill>
                <a:prstDash val="solid"/>
              </a:ln>
            </c:spPr>
          </c:dPt>
          <c:dPt>
            <c:idx val="16"/>
            <c:spPr>
              <a:solidFill>
                <a:srgbClr val="00CCFF"/>
              </a:solidFill>
              <a:ln w="11670">
                <a:solidFill>
                  <a:schemeClr val="tx1"/>
                </a:solidFill>
                <a:prstDash val="solid"/>
              </a:ln>
            </c:spPr>
          </c:dPt>
          <c:dLbls>
            <c:dLbl>
              <c:idx val="0"/>
              <c:layout>
                <c:manualLayout>
                  <c:x val="0.0969294377798225"/>
                  <c:y val="-0.161197906295567"/>
                </c:manualLayout>
              </c:layout>
              <c:dLblPos val="bestFit"/>
              <c:showVal val="1"/>
              <c:showCatName val="1"/>
            </c:dLbl>
            <c:dLbl>
              <c:idx val="1"/>
              <c:layout>
                <c:manualLayout>
                  <c:x val="0.120017505207316"/>
                  <c:y val="-0.0706047588025748"/>
                </c:manualLayout>
              </c:layout>
              <c:dLblPos val="bestFit"/>
              <c:showVal val="1"/>
              <c:showCatName val="1"/>
            </c:dLbl>
            <c:dLbl>
              <c:idx val="2"/>
              <c:layout>
                <c:manualLayout>
                  <c:x val="0.171870029275886"/>
                  <c:y val="-0.00740590183123763"/>
                </c:manualLayout>
              </c:layout>
              <c:dLblPos val="bestFit"/>
              <c:showVal val="1"/>
              <c:showCatName val="1"/>
            </c:dLbl>
            <c:dLbl>
              <c:idx val="3"/>
              <c:layout>
                <c:manualLayout>
                  <c:x val="0.260680870643927"/>
                  <c:y val="0.0747115258124236"/>
                </c:manualLayout>
              </c:layout>
              <c:dLblPos val="bestFit"/>
              <c:showVal val="1"/>
              <c:showCatName val="1"/>
            </c:dLbl>
            <c:dLbl>
              <c:idx val="4"/>
              <c:layout>
                <c:manualLayout>
                  <c:x val="0.243334662892906"/>
                  <c:y val="0.145592921984159"/>
                </c:manualLayout>
              </c:layout>
              <c:dLblPos val="bestFit"/>
              <c:showVal val="1"/>
              <c:showCatName val="1"/>
            </c:dLbl>
            <c:dLbl>
              <c:idx val="5"/>
              <c:layout>
                <c:manualLayout>
                  <c:x val="0.16714476117919"/>
                  <c:y val="0.206857702260323"/>
                </c:manualLayout>
              </c:layout>
              <c:dLblPos val="bestFit"/>
              <c:showVal val="1"/>
              <c:showCatName val="1"/>
            </c:dLbl>
            <c:dLbl>
              <c:idx val="6"/>
              <c:layout>
                <c:manualLayout>
                  <c:x val="0.0598456443899924"/>
                  <c:y val="0.271841075755188"/>
                </c:manualLayout>
              </c:layout>
              <c:showVal val="1"/>
              <c:showCatName val="1"/>
            </c:dLbl>
            <c:dLbl>
              <c:idx val="7"/>
              <c:layout>
                <c:manualLayout>
                  <c:x val="-0.0308464509789734"/>
                  <c:y val="0.217080967475474"/>
                </c:manualLayout>
              </c:layout>
              <c:showVal val="1"/>
              <c:showCatName val="1"/>
            </c:dLbl>
            <c:dLbl>
              <c:idx val="8"/>
              <c:layout>
                <c:manualLayout>
                  <c:x val="-0.0488549399355038"/>
                  <c:y val="0.16755316099855"/>
                </c:manualLayout>
              </c:layout>
              <c:showVal val="1"/>
              <c:showCatName val="1"/>
            </c:dLbl>
            <c:dLbl>
              <c:idx val="9"/>
              <c:layout>
                <c:manualLayout>
                  <c:x val="-0.147481247957116"/>
                  <c:y val="0.118236574191832"/>
                </c:manualLayout>
              </c:layout>
              <c:showVal val="1"/>
              <c:showCatName val="1"/>
            </c:dLbl>
            <c:dLbl>
              <c:idx val="10"/>
              <c:layout>
                <c:manualLayout>
                  <c:x val="-0.115629895471593"/>
                  <c:y val="0.0886786451083996"/>
                </c:manualLayout>
              </c:layout>
              <c:showVal val="1"/>
              <c:showCatName val="1"/>
            </c:dLbl>
            <c:dLbl>
              <c:idx val="11"/>
              <c:layout>
                <c:manualLayout>
                  <c:x val="-0.122538135911837"/>
                  <c:y val="-0.00651555359859441"/>
                </c:manualLayout>
              </c:layout>
              <c:showVal val="1"/>
              <c:showCatName val="1"/>
            </c:dLbl>
            <c:dLbl>
              <c:idx val="12"/>
              <c:layout>
                <c:manualLayout>
                  <c:x val="-0.0937782160064886"/>
                  <c:y val="-0.043539233325062"/>
                </c:manualLayout>
              </c:layout>
              <c:dLblPos val="bestFit"/>
              <c:showVal val="1"/>
              <c:showCatName val="1"/>
            </c:dLbl>
            <c:dLbl>
              <c:idx val="13"/>
              <c:layout>
                <c:manualLayout>
                  <c:x val="-0.0715705183405444"/>
                  <c:y val="-0.0526370299755107"/>
                </c:manualLayout>
              </c:layout>
              <c:dLblPos val="bestFit"/>
              <c:showVal val="1"/>
              <c:showCatName val="1"/>
            </c:dLbl>
            <c:dLbl>
              <c:idx val="14"/>
              <c:layout>
                <c:manualLayout>
                  <c:x val="-0.0620792572534872"/>
                  <c:y val="-0.124397504149097"/>
                </c:manualLayout>
              </c:layout>
              <c:dLblPos val="bestFit"/>
              <c:showVal val="1"/>
              <c:showCatName val="1"/>
            </c:dLbl>
            <c:dLbl>
              <c:idx val="15"/>
              <c:layout>
                <c:manualLayout>
                  <c:x val="-0.0376263866162218"/>
                  <c:y val="-0.0979146170609728"/>
                </c:manualLayout>
              </c:layout>
              <c:dLblPos val="bestFit"/>
              <c:showVal val="1"/>
              <c:showCatName val="1"/>
            </c:dLbl>
            <c:dLbl>
              <c:idx val="16"/>
              <c:layout>
                <c:manualLayout>
                  <c:x val="0.0223388436278586"/>
                  <c:y val="-0.0202015000677186"/>
                </c:manualLayout>
              </c:layout>
              <c:dLblPos val="bestFit"/>
              <c:showVal val="1"/>
              <c:showCatName val="1"/>
            </c:dLbl>
            <c:spPr>
              <a:noFill/>
              <a:ln w="23341">
                <a:noFill/>
              </a:ln>
            </c:spPr>
            <c:txPr>
              <a:bodyPr/>
              <a:lstStyle/>
              <a:p>
                <a:pPr>
                  <a:defRPr sz="1400" b="0" i="0" u="none" strike="noStrike" baseline="0">
                    <a:solidFill>
                      <a:schemeClr val="tx1"/>
                    </a:solidFill>
                    <a:latin typeface="+mj-lt"/>
                    <a:ea typeface="Garamond"/>
                    <a:cs typeface="Garamond"/>
                  </a:defRPr>
                </a:pPr>
                <a:endParaRPr lang="en-US"/>
              </a:p>
            </c:txPr>
            <c:showVal val="1"/>
            <c:showCatName val="1"/>
            <c:showLeaderLines val="1"/>
          </c:dLbls>
          <c:cat>
            <c:strRef>
              <c:f>Sheet1!$A$2:$A$20</c:f>
              <c:strCache>
                <c:ptCount val="17"/>
                <c:pt idx="0">
                  <c:v>Accounting</c:v>
                </c:pt>
                <c:pt idx="1">
                  <c:v>Advertising / Media</c:v>
                </c:pt>
                <c:pt idx="2">
                  <c:v>Architecture / Engineering</c:v>
                </c:pt>
                <c:pt idx="3">
                  <c:v>Business Services</c:v>
                </c:pt>
                <c:pt idx="4">
                  <c:v>Communications</c:v>
                </c:pt>
                <c:pt idx="5">
                  <c:v>Construction / Real Estate</c:v>
                </c:pt>
                <c:pt idx="6">
                  <c:v>Education</c:v>
                </c:pt>
                <c:pt idx="7">
                  <c:v>Energy </c:v>
                </c:pt>
                <c:pt idx="8">
                  <c:v>Environmental</c:v>
                </c:pt>
                <c:pt idx="9">
                  <c:v>Financial Services</c:v>
                </c:pt>
                <c:pt idx="10">
                  <c:v>Government</c:v>
                </c:pt>
                <c:pt idx="11">
                  <c:v>Insurance</c:v>
                </c:pt>
                <c:pt idx="12">
                  <c:v>Legal Services</c:v>
                </c:pt>
                <c:pt idx="13">
                  <c:v>Medical / Healthcare</c:v>
                </c:pt>
                <c:pt idx="14">
                  <c:v>Non-Profit</c:v>
                </c:pt>
                <c:pt idx="15">
                  <c:v>Other</c:v>
                </c:pt>
                <c:pt idx="16">
                  <c:v>Software / Technology</c:v>
                </c:pt>
              </c:strCache>
            </c:strRef>
          </c:cat>
          <c:val>
            <c:numRef>
              <c:f>Sheet1!$B$2:$B$20</c:f>
              <c:numCache>
                <c:formatCode>0.0%</c:formatCode>
                <c:ptCount val="17"/>
                <c:pt idx="0">
                  <c:v>0.0270000000000001</c:v>
                </c:pt>
                <c:pt idx="1">
                  <c:v>0.065</c:v>
                </c:pt>
                <c:pt idx="2">
                  <c:v>0.062</c:v>
                </c:pt>
                <c:pt idx="3">
                  <c:v>0.043</c:v>
                </c:pt>
                <c:pt idx="4">
                  <c:v>0.00400000000000001</c:v>
                </c:pt>
                <c:pt idx="5">
                  <c:v>0.0270000000000001</c:v>
                </c:pt>
                <c:pt idx="6">
                  <c:v>0.014</c:v>
                </c:pt>
                <c:pt idx="7">
                  <c:v>0.014</c:v>
                </c:pt>
                <c:pt idx="8">
                  <c:v>0.00700000000000001</c:v>
                </c:pt>
                <c:pt idx="9">
                  <c:v>0.052</c:v>
                </c:pt>
                <c:pt idx="10">
                  <c:v>0.00500000000000001</c:v>
                </c:pt>
                <c:pt idx="11">
                  <c:v>0.011</c:v>
                </c:pt>
                <c:pt idx="12">
                  <c:v>0.0880000000000001</c:v>
                </c:pt>
                <c:pt idx="13">
                  <c:v>0.019</c:v>
                </c:pt>
                <c:pt idx="14">
                  <c:v>0.01</c:v>
                </c:pt>
                <c:pt idx="15">
                  <c:v>0.057</c:v>
                </c:pt>
                <c:pt idx="16">
                  <c:v>0.493</c:v>
                </c:pt>
              </c:numCache>
            </c:numRef>
          </c:val>
        </c:ser>
        <c:dLbls>
          <c:showCatName val="1"/>
          <c:showPercent val="1"/>
        </c:dLbls>
      </c:pie3DChart>
      <c:spPr>
        <a:noFill/>
        <a:ln w="23341">
          <a:noFill/>
        </a:ln>
      </c:spPr>
    </c:plotArea>
    <c:plotVisOnly val="1"/>
    <c:dispBlanksAs val="zero"/>
  </c:chart>
  <c:spPr>
    <a:noFill/>
    <a:ln>
      <a:noFill/>
    </a:ln>
  </c:spPr>
  <c:txPr>
    <a:bodyPr/>
    <a:lstStyle/>
    <a:p>
      <a:pPr>
        <a:defRPr sz="1677" b="1" i="0" u="none" strike="noStrike" baseline="0">
          <a:solidFill>
            <a:schemeClr val="tx1"/>
          </a:solidFill>
          <a:latin typeface="Garamond"/>
          <a:ea typeface="Garamond"/>
          <a:cs typeface="Garamond"/>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083636363636367"/>
          <c:y val="0.0220440881763528"/>
          <c:w val="0.847272727272727"/>
          <c:h val="0.829659318637289"/>
        </c:manualLayout>
      </c:layout>
      <c:barChart>
        <c:barDir val="col"/>
        <c:grouping val="clustered"/>
        <c:ser>
          <c:idx val="0"/>
          <c:order val="0"/>
          <c:tx>
            <c:strRef>
              <c:f>Sheet1!$B$3</c:f>
              <c:strCache>
                <c:ptCount val="1"/>
                <c:pt idx="0">
                  <c:v>Asking Rental Rate</c:v>
                </c:pt>
              </c:strCache>
            </c:strRef>
          </c:tx>
          <c:spPr>
            <a:solidFill>
              <a:schemeClr val="bg2"/>
            </a:solidFill>
          </c:spPr>
          <c:dLbls>
            <c:txPr>
              <a:bodyPr rot="5400000" vert="horz"/>
              <a:lstStyle/>
              <a:p>
                <a:pPr>
                  <a:defRPr>
                    <a:solidFill>
                      <a:schemeClr val="bg1"/>
                    </a:solidFill>
                  </a:defRPr>
                </a:pPr>
                <a:endParaRPr lang="en-US"/>
              </a:p>
            </c:txPr>
            <c:dLblPos val="inEnd"/>
            <c:showVal val="1"/>
          </c:dLbls>
          <c:cat>
            <c:strRef>
              <c:f>Sheet1!$A$4:$A$17</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2013f</c:v>
                </c:pt>
                <c:pt idx="13">
                  <c:v>2014f</c:v>
                </c:pt>
              </c:strCache>
            </c:strRef>
          </c:cat>
          <c:val>
            <c:numRef>
              <c:f>Sheet1!$B$4:$B$17</c:f>
              <c:numCache>
                <c:formatCode>"$"#,##0.00_);[Red]\("$"#,##0.00\)</c:formatCode>
                <c:ptCount val="14"/>
                <c:pt idx="0">
                  <c:v>33.48</c:v>
                </c:pt>
                <c:pt idx="1">
                  <c:v>27.6</c:v>
                </c:pt>
                <c:pt idx="2">
                  <c:v>26.16</c:v>
                </c:pt>
                <c:pt idx="3">
                  <c:v>25.91999999999999</c:v>
                </c:pt>
                <c:pt idx="4">
                  <c:v>30.72</c:v>
                </c:pt>
                <c:pt idx="5">
                  <c:v>33.36</c:v>
                </c:pt>
                <c:pt idx="6">
                  <c:v>40.18</c:v>
                </c:pt>
                <c:pt idx="7">
                  <c:v>43.55</c:v>
                </c:pt>
                <c:pt idx="8">
                  <c:v>31.27999999999999</c:v>
                </c:pt>
                <c:pt idx="9">
                  <c:v>32.52</c:v>
                </c:pt>
                <c:pt idx="10">
                  <c:v>41.32</c:v>
                </c:pt>
                <c:pt idx="11">
                  <c:v>50.32</c:v>
                </c:pt>
                <c:pt idx="12">
                  <c:v>53.0876</c:v>
                </c:pt>
                <c:pt idx="13">
                  <c:v>56.2953414300715</c:v>
                </c:pt>
              </c:numCache>
            </c:numRef>
          </c:val>
        </c:ser>
        <c:dLbls/>
        <c:axId val="801374808"/>
        <c:axId val="801384536"/>
      </c:barChart>
      <c:lineChart>
        <c:grouping val="standard"/>
        <c:ser>
          <c:idx val="1"/>
          <c:order val="1"/>
          <c:tx>
            <c:strRef>
              <c:f>Sheet1!$C$3</c:f>
              <c:strCache>
                <c:ptCount val="1"/>
                <c:pt idx="0">
                  <c:v>Vacancy Rate</c:v>
                </c:pt>
              </c:strCache>
            </c:strRef>
          </c:tx>
          <c:spPr>
            <a:ln w="31750">
              <a:solidFill>
                <a:srgbClr val="EE3124"/>
              </a:solidFill>
            </a:ln>
          </c:spPr>
          <c:marker>
            <c:symbol val="none"/>
          </c:marker>
          <c:cat>
            <c:strRef>
              <c:f>Sheet1!$A$4:$A$17</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2013f</c:v>
                </c:pt>
                <c:pt idx="13">
                  <c:v>2014f</c:v>
                </c:pt>
              </c:strCache>
            </c:strRef>
          </c:cat>
          <c:val>
            <c:numRef>
              <c:f>Sheet1!$C$4:$C$17</c:f>
              <c:numCache>
                <c:formatCode>0.0%</c:formatCode>
                <c:ptCount val="14"/>
                <c:pt idx="0">
                  <c:v>0.182765545617129</c:v>
                </c:pt>
                <c:pt idx="1">
                  <c:v>0.216860700987047</c:v>
                </c:pt>
                <c:pt idx="2">
                  <c:v>0.218300356248514</c:v>
                </c:pt>
                <c:pt idx="3">
                  <c:v>0.190182790137082</c:v>
                </c:pt>
                <c:pt idx="4">
                  <c:v>0.160168305364739</c:v>
                </c:pt>
                <c:pt idx="5">
                  <c:v>0.12273797454381</c:v>
                </c:pt>
                <c:pt idx="6">
                  <c:v>0.0876748672059551</c:v>
                </c:pt>
                <c:pt idx="7">
                  <c:v>0.123984150530942</c:v>
                </c:pt>
                <c:pt idx="8">
                  <c:v>0.148459624484511</c:v>
                </c:pt>
                <c:pt idx="9">
                  <c:v>0.151841271742706</c:v>
                </c:pt>
                <c:pt idx="10">
                  <c:v>0.11395392150252</c:v>
                </c:pt>
                <c:pt idx="11">
                  <c:v>0.100521478361741</c:v>
                </c:pt>
                <c:pt idx="12">
                  <c:v>0.0980000000000002</c:v>
                </c:pt>
                <c:pt idx="13">
                  <c:v>0.095</c:v>
                </c:pt>
              </c:numCache>
            </c:numRef>
          </c:val>
        </c:ser>
        <c:dLbls/>
        <c:marker val="1"/>
        <c:axId val="801388664"/>
        <c:axId val="801406568"/>
      </c:lineChart>
      <c:catAx>
        <c:axId val="801374808"/>
        <c:scaling>
          <c:orientation val="minMax"/>
        </c:scaling>
        <c:axPos val="b"/>
        <c:numFmt formatCode="General" sourceLinked="1"/>
        <c:tickLblPos val="nextTo"/>
        <c:crossAx val="801384536"/>
        <c:crosses val="autoZero"/>
        <c:auto val="1"/>
        <c:lblAlgn val="ctr"/>
        <c:lblOffset val="100"/>
      </c:catAx>
      <c:valAx>
        <c:axId val="801384536"/>
        <c:scaling>
          <c:orientation val="minMax"/>
        </c:scaling>
        <c:axPos val="l"/>
        <c:numFmt formatCode="&quot;$&quot;#,##0.00_);[Red]\(&quot;$&quot;#,##0.00\)" sourceLinked="1"/>
        <c:tickLblPos val="nextTo"/>
        <c:txPr>
          <a:bodyPr/>
          <a:lstStyle/>
          <a:p>
            <a:pPr>
              <a:defRPr sz="1200"/>
            </a:pPr>
            <a:endParaRPr lang="en-US"/>
          </a:p>
        </c:txPr>
        <c:crossAx val="801374808"/>
        <c:crosses val="autoZero"/>
        <c:crossBetween val="between"/>
      </c:valAx>
      <c:catAx>
        <c:axId val="801388664"/>
        <c:scaling>
          <c:orientation val="minMax"/>
        </c:scaling>
        <c:delete val="1"/>
        <c:axPos val="b"/>
        <c:numFmt formatCode="General" sourceLinked="1"/>
        <c:tickLblPos val="none"/>
        <c:crossAx val="801406568"/>
        <c:crosses val="autoZero"/>
        <c:auto val="1"/>
        <c:lblAlgn val="ctr"/>
        <c:lblOffset val="100"/>
      </c:catAx>
      <c:valAx>
        <c:axId val="801406568"/>
        <c:scaling>
          <c:orientation val="minMax"/>
          <c:max val="0.3"/>
        </c:scaling>
        <c:axPos val="r"/>
        <c:numFmt formatCode="0.0%" sourceLinked="0"/>
        <c:tickLblPos val="nextTo"/>
        <c:crossAx val="801388664"/>
        <c:crosses val="max"/>
        <c:crossBetween val="between"/>
      </c:valAx>
      <c:spPr>
        <a:noFill/>
        <a:ln w="25392">
          <a:noFill/>
        </a:ln>
      </c:spPr>
    </c:plotArea>
    <c:legend>
      <c:legendPos val="b"/>
      <c:layout>
        <c:manualLayout>
          <c:xMode val="edge"/>
          <c:yMode val="edge"/>
          <c:x val="0.275186913536768"/>
          <c:y val="0.0"/>
          <c:w val="0.440041508389726"/>
          <c:h val="0.0577816712701493"/>
        </c:manualLayout>
      </c:layout>
    </c:legend>
    <c:plotVisOnly val="1"/>
    <c:dispBlanksAs val="gap"/>
  </c:chart>
  <c:txPr>
    <a:bodyPr/>
    <a:lstStyle/>
    <a:p>
      <a:pPr>
        <a:defRPr sz="1400">
          <a:latin typeface="+mn-lt"/>
          <a:cs typeface="Arial" pitchFamily="34" charset="0"/>
        </a:defRPr>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0836363636363668"/>
          <c:y val="0.0220440881763528"/>
          <c:w val="0.847272727272727"/>
          <c:h val="0.829659318637289"/>
        </c:manualLayout>
      </c:layout>
      <c:barChart>
        <c:barDir val="col"/>
        <c:grouping val="clustered"/>
        <c:ser>
          <c:idx val="0"/>
          <c:order val="0"/>
          <c:tx>
            <c:strRef>
              <c:f>Sheet1!$B$3</c:f>
              <c:strCache>
                <c:ptCount val="1"/>
                <c:pt idx="0">
                  <c:v>Asking Rental Rate</c:v>
                </c:pt>
              </c:strCache>
            </c:strRef>
          </c:tx>
          <c:spPr>
            <a:solidFill>
              <a:schemeClr val="bg2"/>
            </a:solidFill>
          </c:spPr>
          <c:dLbls>
            <c:txPr>
              <a:bodyPr rot="5400000" vert="horz"/>
              <a:lstStyle/>
              <a:p>
                <a:pPr>
                  <a:defRPr>
                    <a:solidFill>
                      <a:schemeClr val="bg1"/>
                    </a:solidFill>
                  </a:defRPr>
                </a:pPr>
                <a:endParaRPr lang="en-US"/>
              </a:p>
            </c:txPr>
            <c:dLblPos val="inEnd"/>
            <c:showVal val="1"/>
          </c:dLbls>
          <c:cat>
            <c:strRef>
              <c:f>Sheet1!$A$4:$A$17</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2013f</c:v>
                </c:pt>
                <c:pt idx="13">
                  <c:v>2014f</c:v>
                </c:pt>
              </c:strCache>
            </c:strRef>
          </c:cat>
          <c:val>
            <c:numRef>
              <c:f>Sheet1!$B$4:$B$17</c:f>
              <c:numCache>
                <c:formatCode>"$"#,##0.00_);[Red]\("$"#,##0.00\)</c:formatCode>
                <c:ptCount val="14"/>
                <c:pt idx="0">
                  <c:v>40.2</c:v>
                </c:pt>
                <c:pt idx="1">
                  <c:v>29.4</c:v>
                </c:pt>
                <c:pt idx="2">
                  <c:v>24.0</c:v>
                </c:pt>
                <c:pt idx="3">
                  <c:v>23.88</c:v>
                </c:pt>
                <c:pt idx="4">
                  <c:v>23.6</c:v>
                </c:pt>
                <c:pt idx="5">
                  <c:v>24.84</c:v>
                </c:pt>
                <c:pt idx="6">
                  <c:v>30.67</c:v>
                </c:pt>
                <c:pt idx="7">
                  <c:v>31.99</c:v>
                </c:pt>
                <c:pt idx="8">
                  <c:v>28.27999999999999</c:v>
                </c:pt>
                <c:pt idx="9">
                  <c:v>27.95</c:v>
                </c:pt>
                <c:pt idx="10">
                  <c:v>26.7</c:v>
                </c:pt>
                <c:pt idx="11">
                  <c:v>29.35</c:v>
                </c:pt>
                <c:pt idx="12">
                  <c:v>30.37725000000007</c:v>
                </c:pt>
                <c:pt idx="13">
                  <c:v>31.73063928794848</c:v>
                </c:pt>
              </c:numCache>
            </c:numRef>
          </c:val>
        </c:ser>
        <c:dLbls/>
        <c:axId val="817263704"/>
        <c:axId val="817252440"/>
      </c:barChart>
      <c:lineChart>
        <c:grouping val="standard"/>
        <c:ser>
          <c:idx val="1"/>
          <c:order val="1"/>
          <c:tx>
            <c:strRef>
              <c:f>Sheet1!$C$3</c:f>
              <c:strCache>
                <c:ptCount val="1"/>
                <c:pt idx="0">
                  <c:v>Vacancy Rate</c:v>
                </c:pt>
              </c:strCache>
            </c:strRef>
          </c:tx>
          <c:spPr>
            <a:ln w="31750">
              <a:solidFill>
                <a:srgbClr val="EE3124"/>
              </a:solidFill>
            </a:ln>
          </c:spPr>
          <c:marker>
            <c:symbol val="none"/>
          </c:marker>
          <c:cat>
            <c:strRef>
              <c:f>Sheet1!$A$4:$A$17</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2013f</c:v>
                </c:pt>
                <c:pt idx="13">
                  <c:v>2014f</c:v>
                </c:pt>
              </c:strCache>
            </c:strRef>
          </c:cat>
          <c:val>
            <c:numRef>
              <c:f>Sheet1!$C$4:$C$17</c:f>
              <c:numCache>
                <c:formatCode>0.0%</c:formatCode>
                <c:ptCount val="14"/>
                <c:pt idx="0">
                  <c:v>0.181818174960152</c:v>
                </c:pt>
                <c:pt idx="1">
                  <c:v>0.272085288590686</c:v>
                </c:pt>
                <c:pt idx="2">
                  <c:v>0.254310338144517</c:v>
                </c:pt>
                <c:pt idx="3">
                  <c:v>0.211229669467869</c:v>
                </c:pt>
                <c:pt idx="4">
                  <c:v>0.145900600658969</c:v>
                </c:pt>
                <c:pt idx="5">
                  <c:v>0.136789585303369</c:v>
                </c:pt>
                <c:pt idx="6">
                  <c:v>0.125286106495432</c:v>
                </c:pt>
                <c:pt idx="7">
                  <c:v>0.171997299222314</c:v>
                </c:pt>
                <c:pt idx="8">
                  <c:v>0.221666614525389</c:v>
                </c:pt>
                <c:pt idx="9">
                  <c:v>0.212547644613535</c:v>
                </c:pt>
                <c:pt idx="10">
                  <c:v>0.14787840839673</c:v>
                </c:pt>
                <c:pt idx="11">
                  <c:v>0.118783810810262</c:v>
                </c:pt>
                <c:pt idx="12">
                  <c:v>0.123</c:v>
                </c:pt>
                <c:pt idx="13">
                  <c:v>0.128</c:v>
                </c:pt>
              </c:numCache>
            </c:numRef>
          </c:val>
        </c:ser>
        <c:dLbls/>
        <c:marker val="1"/>
        <c:axId val="817249064"/>
        <c:axId val="817293464"/>
      </c:lineChart>
      <c:catAx>
        <c:axId val="817263704"/>
        <c:scaling>
          <c:orientation val="minMax"/>
        </c:scaling>
        <c:axPos val="b"/>
        <c:numFmt formatCode="General" sourceLinked="1"/>
        <c:tickLblPos val="nextTo"/>
        <c:crossAx val="817252440"/>
        <c:crosses val="autoZero"/>
        <c:auto val="1"/>
        <c:lblAlgn val="ctr"/>
        <c:lblOffset val="100"/>
      </c:catAx>
      <c:valAx>
        <c:axId val="817252440"/>
        <c:scaling>
          <c:orientation val="minMax"/>
          <c:max val="60.0"/>
        </c:scaling>
        <c:axPos val="l"/>
        <c:numFmt formatCode="&quot;$&quot;#,##0.00_);[Red]\(&quot;$&quot;#,##0.00\)" sourceLinked="1"/>
        <c:tickLblPos val="nextTo"/>
        <c:txPr>
          <a:bodyPr/>
          <a:lstStyle/>
          <a:p>
            <a:pPr>
              <a:defRPr sz="1200"/>
            </a:pPr>
            <a:endParaRPr lang="en-US"/>
          </a:p>
        </c:txPr>
        <c:crossAx val="817263704"/>
        <c:crosses val="autoZero"/>
        <c:crossBetween val="between"/>
      </c:valAx>
      <c:catAx>
        <c:axId val="817249064"/>
        <c:scaling>
          <c:orientation val="minMax"/>
        </c:scaling>
        <c:delete val="1"/>
        <c:axPos val="b"/>
        <c:numFmt formatCode="General" sourceLinked="1"/>
        <c:tickLblPos val="none"/>
        <c:crossAx val="817293464"/>
        <c:crosses val="autoZero"/>
        <c:auto val="1"/>
        <c:lblAlgn val="ctr"/>
        <c:lblOffset val="100"/>
      </c:catAx>
      <c:valAx>
        <c:axId val="817293464"/>
        <c:scaling>
          <c:orientation val="minMax"/>
        </c:scaling>
        <c:axPos val="r"/>
        <c:numFmt formatCode="0.0%" sourceLinked="0"/>
        <c:tickLblPos val="nextTo"/>
        <c:crossAx val="817249064"/>
        <c:crosses val="max"/>
        <c:crossBetween val="between"/>
      </c:valAx>
      <c:spPr>
        <a:noFill/>
        <a:ln w="25392">
          <a:noFill/>
        </a:ln>
      </c:spPr>
    </c:plotArea>
    <c:legend>
      <c:legendPos val="b"/>
      <c:layout>
        <c:manualLayout>
          <c:xMode val="edge"/>
          <c:yMode val="edge"/>
          <c:x val="0.291161354431332"/>
          <c:y val="0.0"/>
          <c:w val="0.440041508389726"/>
          <c:h val="0.0577816712701493"/>
        </c:manualLayout>
      </c:layout>
    </c:legend>
    <c:plotVisOnly val="1"/>
    <c:dispBlanksAs val="gap"/>
  </c:chart>
  <c:txPr>
    <a:bodyPr/>
    <a:lstStyle/>
    <a:p>
      <a:pPr>
        <a:defRPr sz="1400">
          <a:latin typeface="+mn-lt"/>
          <a:cs typeface="Arial"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50887573964497"/>
          <c:y val="0.0384615384615385"/>
          <c:w val="0.936094674556214"/>
          <c:h val="0.610859728506789"/>
        </c:manualLayout>
      </c:layout>
      <c:barChart>
        <c:barDir val="col"/>
        <c:grouping val="stacked"/>
        <c:ser>
          <c:idx val="0"/>
          <c:order val="0"/>
          <c:tx>
            <c:strRef>
              <c:f>Sheet1!$B$1</c:f>
              <c:strCache>
                <c:ptCount val="1"/>
                <c:pt idx="0">
                  <c:v>Effective Rent</c:v>
                </c:pt>
              </c:strCache>
            </c:strRef>
          </c:tx>
          <c:spPr>
            <a:solidFill>
              <a:schemeClr val="accent1"/>
            </a:solidFill>
            <a:ln w="25286">
              <a:noFill/>
            </a:ln>
          </c:spPr>
          <c:cat>
            <c:strRef>
              <c:f>Sheet1!$A$2:$A$21</c:f>
              <c:strCache>
                <c:ptCount val="20"/>
                <c:pt idx="0">
                  <c:v>London-WE</c:v>
                </c:pt>
                <c:pt idx="1">
                  <c:v>Moscow</c:v>
                </c:pt>
                <c:pt idx="2">
                  <c:v>Paris</c:v>
                </c:pt>
                <c:pt idx="3">
                  <c:v>London-City</c:v>
                </c:pt>
                <c:pt idx="4">
                  <c:v>Stockholm</c:v>
                </c:pt>
                <c:pt idx="5">
                  <c:v>Milan</c:v>
                </c:pt>
                <c:pt idx="6">
                  <c:v>Rome</c:v>
                </c:pt>
                <c:pt idx="7">
                  <c:v>Frankfurt/M</c:v>
                </c:pt>
                <c:pt idx="8">
                  <c:v>Istanbul</c:v>
                </c:pt>
                <c:pt idx="9">
                  <c:v>Amsterdam</c:v>
                </c:pt>
                <c:pt idx="10">
                  <c:v>Kiev</c:v>
                </c:pt>
                <c:pt idx="11">
                  <c:v>Dublin</c:v>
                </c:pt>
                <c:pt idx="12">
                  <c:v>Warsaw</c:v>
                </c:pt>
                <c:pt idx="13">
                  <c:v>Madrid</c:v>
                </c:pt>
                <c:pt idx="14">
                  <c:v>Brussels</c:v>
                </c:pt>
                <c:pt idx="15">
                  <c:v>Prague</c:v>
                </c:pt>
                <c:pt idx="16">
                  <c:v>Budapest</c:v>
                </c:pt>
                <c:pt idx="17">
                  <c:v>Bucharest</c:v>
                </c:pt>
                <c:pt idx="18">
                  <c:v>Lisbon</c:v>
                </c:pt>
                <c:pt idx="19">
                  <c:v>Barcelona</c:v>
                </c:pt>
              </c:strCache>
            </c:strRef>
          </c:cat>
          <c:val>
            <c:numRef>
              <c:f>Sheet1!$B$2:$B$21</c:f>
              <c:numCache>
                <c:formatCode>General</c:formatCode>
                <c:ptCount val="20"/>
                <c:pt idx="0" formatCode="#,##0.00">
                  <c:v>79.60340148698873</c:v>
                </c:pt>
                <c:pt idx="1">
                  <c:v>61.18709107806684</c:v>
                </c:pt>
                <c:pt idx="2">
                  <c:v>48.35757434944227</c:v>
                </c:pt>
                <c:pt idx="3">
                  <c:v>42.53892193308551</c:v>
                </c:pt>
                <c:pt idx="4">
                  <c:v>37.32782527881039</c:v>
                </c:pt>
                <c:pt idx="5">
                  <c:v>31.0096747211896</c:v>
                </c:pt>
                <c:pt idx="6">
                  <c:v>32.21840148698885</c:v>
                </c:pt>
                <c:pt idx="7">
                  <c:v>24.55985130111524</c:v>
                </c:pt>
                <c:pt idx="8">
                  <c:v>24.53552044609665</c:v>
                </c:pt>
                <c:pt idx="9">
                  <c:v>18.77912639405205</c:v>
                </c:pt>
                <c:pt idx="10">
                  <c:v>21.65947026022305</c:v>
                </c:pt>
                <c:pt idx="11">
                  <c:v>20.35204460966543</c:v>
                </c:pt>
                <c:pt idx="12">
                  <c:v>18.06780669144981</c:v>
                </c:pt>
                <c:pt idx="13">
                  <c:v>17.35505576208182</c:v>
                </c:pt>
                <c:pt idx="14">
                  <c:v>18.35977695167286</c:v>
                </c:pt>
                <c:pt idx="15">
                  <c:v>15.78356877323419</c:v>
                </c:pt>
                <c:pt idx="16">
                  <c:v>14.49546468401487</c:v>
                </c:pt>
                <c:pt idx="17">
                  <c:v>14.72732342007433</c:v>
                </c:pt>
                <c:pt idx="18">
                  <c:v>15.22539033457249</c:v>
                </c:pt>
                <c:pt idx="19">
                  <c:v>12.88104089219332</c:v>
                </c:pt>
              </c:numCache>
            </c:numRef>
          </c:val>
        </c:ser>
        <c:ser>
          <c:idx val="1"/>
          <c:order val="1"/>
          <c:tx>
            <c:strRef>
              <c:f>Sheet1!$C$1</c:f>
              <c:strCache>
                <c:ptCount val="1"/>
                <c:pt idx="0">
                  <c:v>Prime Rent</c:v>
                </c:pt>
              </c:strCache>
            </c:strRef>
          </c:tx>
          <c:spPr>
            <a:solidFill>
              <a:schemeClr val="hlink"/>
            </a:solidFill>
            <a:ln w="25286">
              <a:noFill/>
            </a:ln>
          </c:spPr>
          <c:cat>
            <c:strRef>
              <c:f>Sheet1!$A$2:$A$21</c:f>
              <c:strCache>
                <c:ptCount val="20"/>
                <c:pt idx="0">
                  <c:v>London-WE</c:v>
                </c:pt>
                <c:pt idx="1">
                  <c:v>Moscow</c:v>
                </c:pt>
                <c:pt idx="2">
                  <c:v>Paris</c:v>
                </c:pt>
                <c:pt idx="3">
                  <c:v>London-City</c:v>
                </c:pt>
                <c:pt idx="4">
                  <c:v>Stockholm</c:v>
                </c:pt>
                <c:pt idx="5">
                  <c:v>Milan</c:v>
                </c:pt>
                <c:pt idx="6">
                  <c:v>Rome</c:v>
                </c:pt>
                <c:pt idx="7">
                  <c:v>Frankfurt/M</c:v>
                </c:pt>
                <c:pt idx="8">
                  <c:v>Istanbul</c:v>
                </c:pt>
                <c:pt idx="9">
                  <c:v>Amsterdam</c:v>
                </c:pt>
                <c:pt idx="10">
                  <c:v>Kiev</c:v>
                </c:pt>
                <c:pt idx="11">
                  <c:v>Dublin</c:v>
                </c:pt>
                <c:pt idx="12">
                  <c:v>Warsaw</c:v>
                </c:pt>
                <c:pt idx="13">
                  <c:v>Madrid</c:v>
                </c:pt>
                <c:pt idx="14">
                  <c:v>Brussels</c:v>
                </c:pt>
                <c:pt idx="15">
                  <c:v>Prague</c:v>
                </c:pt>
                <c:pt idx="16">
                  <c:v>Budapest</c:v>
                </c:pt>
                <c:pt idx="17">
                  <c:v>Bucharest</c:v>
                </c:pt>
                <c:pt idx="18">
                  <c:v>Lisbon</c:v>
                </c:pt>
                <c:pt idx="19">
                  <c:v>Barcelona</c:v>
                </c:pt>
              </c:strCache>
            </c:strRef>
          </c:cat>
          <c:val>
            <c:numRef>
              <c:f>Sheet1!$C$2:$C$21</c:f>
              <c:numCache>
                <c:formatCode>General</c:formatCode>
                <c:ptCount val="20"/>
                <c:pt idx="0">
                  <c:v>12.24486059479553</c:v>
                </c:pt>
                <c:pt idx="1">
                  <c:v>5.562462825278811</c:v>
                </c:pt>
                <c:pt idx="2">
                  <c:v>8.53368959107807</c:v>
                </c:pt>
                <c:pt idx="3">
                  <c:v>10.63616171003716</c:v>
                </c:pt>
                <c:pt idx="4">
                  <c:v>0.0</c:v>
                </c:pt>
                <c:pt idx="5">
                  <c:v>6.202221189591087</c:v>
                </c:pt>
                <c:pt idx="6">
                  <c:v>3.816366171003712</c:v>
                </c:pt>
                <c:pt idx="7">
                  <c:v>3.77843866171004</c:v>
                </c:pt>
                <c:pt idx="8">
                  <c:v>1.22656133828996</c:v>
                </c:pt>
                <c:pt idx="9">
                  <c:v>5.193921933085489</c:v>
                </c:pt>
                <c:pt idx="10">
                  <c:v>1.703159851301116</c:v>
                </c:pt>
                <c:pt idx="11">
                  <c:v>2.747955390334574</c:v>
                </c:pt>
                <c:pt idx="12">
                  <c:v>3.400594795539036</c:v>
                </c:pt>
                <c:pt idx="13">
                  <c:v>3.4692936802974</c:v>
                </c:pt>
                <c:pt idx="14">
                  <c:v>2.035204460966543</c:v>
                </c:pt>
                <c:pt idx="15">
                  <c:v>2.249888475836431</c:v>
                </c:pt>
                <c:pt idx="16">
                  <c:v>2.679256505576207</c:v>
                </c:pt>
                <c:pt idx="17">
                  <c:v>1.159293680297397</c:v>
                </c:pt>
                <c:pt idx="18">
                  <c:v>0.661226765799255</c:v>
                </c:pt>
                <c:pt idx="19">
                  <c:v>2.576208178438657</c:v>
                </c:pt>
              </c:numCache>
            </c:numRef>
          </c:val>
        </c:ser>
        <c:dLbls/>
        <c:gapWidth val="20"/>
        <c:overlap val="100"/>
        <c:axId val="818434472"/>
        <c:axId val="818430520"/>
      </c:barChart>
      <c:lineChart>
        <c:grouping val="standard"/>
        <c:ser>
          <c:idx val="2"/>
          <c:order val="2"/>
          <c:tx>
            <c:strRef>
              <c:f>Sheet1!$D$1</c:f>
              <c:strCache>
                <c:ptCount val="1"/>
              </c:strCache>
            </c:strRef>
          </c:tx>
          <c:spPr>
            <a:ln w="28447">
              <a:noFill/>
            </a:ln>
          </c:spPr>
          <c:marker>
            <c:symbol val="none"/>
          </c:marker>
          <c:dLbls>
            <c:dLbl>
              <c:idx val="0"/>
              <c:layout>
                <c:manualLayout>
                  <c:x val="-0.0202729422003624"/>
                  <c:y val="-0.608507562720327"/>
                </c:manualLayout>
              </c:layout>
              <c:dLblPos val="r"/>
              <c:showVal val="1"/>
            </c:dLbl>
            <c:dLbl>
              <c:idx val="1"/>
              <c:layout>
                <c:manualLayout>
                  <c:x val="-0.0208837692640042"/>
                  <c:y val="-0.425271527875448"/>
                </c:manualLayout>
              </c:layout>
              <c:dLblPos val="r"/>
              <c:showVal val="1"/>
            </c:dLbl>
            <c:dLbl>
              <c:idx val="2"/>
              <c:layout>
                <c:manualLayout>
                  <c:x val="-0.0203111643749832"/>
                  <c:y val="-0.395829173041284"/>
                </c:manualLayout>
              </c:layout>
              <c:dLblPos val="r"/>
              <c:showVal val="1"/>
            </c:dLbl>
            <c:dLbl>
              <c:idx val="3"/>
              <c:layout>
                <c:manualLayout>
                  <c:x val="-0.0197385594859622"/>
                  <c:y val="-0.366395524628244"/>
                </c:manualLayout>
              </c:layout>
              <c:dLblPos val="r"/>
              <c:showVal val="1"/>
            </c:dLbl>
            <c:dLbl>
              <c:idx val="4"/>
              <c:layout>
                <c:manualLayout>
                  <c:x val="-0.0203493865496039"/>
                  <c:y val="-0.305396851297512"/>
                </c:manualLayout>
              </c:layout>
              <c:dLblPos val="r"/>
              <c:showVal val="1"/>
            </c:dLbl>
            <c:dLbl>
              <c:idx val="5"/>
              <c:layout>
                <c:manualLayout>
                  <c:x val="-0.0185932247978867"/>
                  <c:y val="-0.266861190602056"/>
                </c:manualLayout>
              </c:layout>
              <c:dLblPos val="r"/>
              <c:showVal val="1"/>
            </c:dLbl>
            <c:dLbl>
              <c:idx val="6"/>
              <c:layout>
                <c:manualLayout>
                  <c:x val="-0.016837187956203"/>
                  <c:y val="-0.273718172287813"/>
                </c:manualLayout>
              </c:layout>
              <c:dLblPos val="r"/>
              <c:showVal val="1"/>
            </c:dLbl>
            <c:dLbl>
              <c:idx val="7"/>
              <c:layout>
                <c:manualLayout>
                  <c:x val="-0.0209983108778328"/>
                  <c:y val="-0.257776355853214"/>
                </c:manualLayout>
              </c:layout>
              <c:dLblPos val="r"/>
              <c:showVal val="1"/>
            </c:dLbl>
            <c:dLbl>
              <c:idx val="8"/>
              <c:layout>
                <c:manualLayout>
                  <c:x val="-0.0180588420834864"/>
                  <c:y val="-0.226154621543857"/>
                </c:manualLayout>
              </c:layout>
              <c:dLblPos val="r"/>
              <c:showVal val="1"/>
            </c:dLbl>
            <c:dLbl>
              <c:idx val="9"/>
              <c:layout>
                <c:manualLayout>
                  <c:x val="-0.0210365330524536"/>
                  <c:y val="-0.223892178104943"/>
                </c:manualLayout>
              </c:layout>
              <c:dLblPos val="r"/>
              <c:showVal val="1"/>
            </c:dLbl>
            <c:dLbl>
              <c:idx val="10"/>
              <c:layout>
                <c:manualLayout>
                  <c:x val="-0.0180969393480736"/>
                  <c:y val="-0.219397881355399"/>
                </c:manualLayout>
              </c:layout>
              <c:dLblPos val="r"/>
              <c:showVal val="1"/>
            </c:dLbl>
            <c:dLbl>
              <c:idx val="11"/>
              <c:layout>
                <c:manualLayout>
                  <c:x val="-0.019891198364378"/>
                  <c:y val="-0.205731450337065"/>
                </c:manualLayout>
              </c:layout>
              <c:dLblPos val="r"/>
              <c:showVal val="1"/>
            </c:dLbl>
            <c:dLbl>
              <c:idx val="12"/>
              <c:layout>
                <c:manualLayout>
                  <c:x val="-0.0205020254280198"/>
                  <c:y val="-0.203565012839224"/>
                </c:manualLayout>
              </c:layout>
              <c:dLblPos val="r"/>
              <c:showVal val="1"/>
            </c:dLbl>
            <c:dLbl>
              <c:idx val="13"/>
              <c:layout>
                <c:manualLayout>
                  <c:x val="-0.0211128524916615"/>
                  <c:y val="-0.201228447166393"/>
                </c:manualLayout>
              </c:layout>
              <c:dLblPos val="r"/>
              <c:showVal val="1"/>
            </c:dLbl>
            <c:dLbl>
              <c:idx val="14"/>
              <c:layout>
                <c:manualLayout>
                  <c:x val="-0.0217236795553033"/>
                  <c:y val="-0.199031419540269"/>
                </c:manualLayout>
              </c:layout>
              <c:dLblPos val="r"/>
              <c:showVal val="1"/>
            </c:dLbl>
            <c:dLbl>
              <c:idx val="15"/>
              <c:layout>
                <c:manualLayout>
                  <c:x val="-0.0199676427136195"/>
                  <c:y val="-0.199009535833113"/>
                </c:manualLayout>
              </c:layout>
              <c:dLblPos val="r"/>
              <c:showVal val="1"/>
            </c:dLbl>
            <c:dLbl>
              <c:idx val="16"/>
              <c:layout>
                <c:manualLayout>
                  <c:x val="-0.0205783448672277"/>
                  <c:y val="-0.194506532662441"/>
                </c:manualLayout>
              </c:layout>
              <c:dLblPos val="r"/>
              <c:showVal val="1"/>
            </c:dLbl>
            <c:dLbl>
              <c:idx val="17"/>
              <c:layout>
                <c:manualLayout>
                  <c:x val="-0.0176388760728813"/>
                  <c:y val="-0.1786913122972"/>
                </c:manualLayout>
              </c:layout>
              <c:dLblPos val="r"/>
              <c:showVal val="1"/>
            </c:dLbl>
            <c:dLbl>
              <c:idx val="18"/>
              <c:layout>
                <c:manualLayout>
                  <c:x val="-0.0206165670418485"/>
                  <c:y val="-0.180892575479547"/>
                </c:manualLayout>
              </c:layout>
              <c:dLblPos val="r"/>
              <c:showVal val="1"/>
            </c:dLbl>
            <c:dLbl>
              <c:idx val="19"/>
              <c:layout>
                <c:manualLayout>
                  <c:x val="-0.0164936662948393"/>
                  <c:y val="-0.167313679289839"/>
                </c:manualLayout>
              </c:layout>
              <c:dLblPos val="r"/>
              <c:showVal val="1"/>
            </c:dLbl>
            <c:dLbl>
              <c:idx val="20"/>
              <c:layout>
                <c:manualLayout>
                  <c:x val="-0.0194713572638065"/>
                  <c:y val="-0.165099238821462"/>
                </c:manualLayout>
              </c:layout>
              <c:dLblPos val="r"/>
              <c:showVal val="1"/>
            </c:dLbl>
            <c:dLbl>
              <c:idx val="21"/>
              <c:layout>
                <c:manualLayout>
                  <c:x val="-0.0165317635594265"/>
                  <c:y val="-0.16055693910138"/>
                </c:manualLayout>
              </c:layout>
              <c:dLblPos val="r"/>
              <c:showVal val="1"/>
            </c:dLbl>
            <c:dLbl>
              <c:idx val="22"/>
              <c:layout>
                <c:manualLayout>
                  <c:x val="-0.018326022575731"/>
                  <c:y val="-0.16055693910138"/>
                </c:manualLayout>
              </c:layout>
              <c:dLblPos val="r"/>
              <c:showVal val="1"/>
            </c:dLbl>
            <c:dLbl>
              <c:idx val="23"/>
              <c:layout>
                <c:manualLayout>
                  <c:x val="-0.0189368496393726"/>
                  <c:y val="-0.158316144060944"/>
                </c:manualLayout>
              </c:layout>
              <c:dLblPos val="r"/>
              <c:showVal val="1"/>
            </c:dLbl>
            <c:dLbl>
              <c:idx val="24"/>
              <c:layout>
                <c:manualLayout>
                  <c:x val="-0.0207311086556771"/>
                  <c:y val="-0.162832324517645"/>
                </c:manualLayout>
              </c:layout>
              <c:dLblPos val="r"/>
              <c:showVal val="1"/>
            </c:dLbl>
            <c:dLbl>
              <c:idx val="25"/>
              <c:layout>
                <c:manualLayout>
                  <c:x val="-0.0201585037666561"/>
                  <c:y val="-0.156023110493746"/>
                </c:manualLayout>
              </c:layout>
              <c:dLblPos val="r"/>
              <c:showVal val="1"/>
            </c:dLbl>
            <c:dLbl>
              <c:idx val="26"/>
              <c:layout>
                <c:manualLayout>
                  <c:x val="-0.0172189100622761"/>
                  <c:y val="-0.149218367334751"/>
                </c:manualLayout>
              </c:layout>
              <c:dLblPos val="r"/>
              <c:showVal val="1"/>
            </c:dLbl>
            <c:dLbl>
              <c:idx val="27"/>
              <c:layout>
                <c:manualLayout>
                  <c:x val="-0.0201966010312433"/>
                  <c:y val="-0.146995220445247"/>
                </c:manualLayout>
              </c:layout>
              <c:dLblPos val="r"/>
              <c:showVal val="1"/>
            </c:dLbl>
            <c:dLbl>
              <c:idx val="28"/>
              <c:layout>
                <c:manualLayout>
                  <c:x val="-0.0208074280948851"/>
                  <c:y val="-0.147008397731276"/>
                </c:manualLayout>
              </c:layout>
              <c:dLblPos val="r"/>
              <c:showVal val="1"/>
            </c:dLbl>
            <c:dLbl>
              <c:idx val="29"/>
              <c:layout>
                <c:manualLayout>
                  <c:x val="-0.0202348232058641"/>
                  <c:y val="-0.142466098011195"/>
                </c:manualLayout>
              </c:layout>
              <c:dLblPos val="r"/>
              <c:showVal val="1"/>
            </c:dLbl>
            <c:dLbl>
              <c:idx val="30"/>
              <c:layout>
                <c:manualLayout>
                  <c:x val="0.003025031871682"/>
                  <c:y val="-0.135639471145043"/>
                </c:manualLayout>
              </c:layout>
              <c:dLblPos val="r"/>
              <c:showVal val="1"/>
            </c:dLbl>
            <c:spPr>
              <a:noFill/>
              <a:ln w="25286">
                <a:noFill/>
              </a:ln>
            </c:spPr>
            <c:txPr>
              <a:bodyPr/>
              <a:lstStyle/>
              <a:p>
                <a:pPr>
                  <a:defRPr sz="796" b="0" i="0" u="none" strike="noStrike" baseline="0">
                    <a:solidFill>
                      <a:schemeClr val="tx1"/>
                    </a:solidFill>
                    <a:latin typeface="Arial Narrow"/>
                    <a:ea typeface="Arial Narrow"/>
                    <a:cs typeface="Arial Narrow"/>
                  </a:defRPr>
                </a:pPr>
                <a:endParaRPr lang="en-US"/>
              </a:p>
            </c:txPr>
            <c:dLblPos val="t"/>
            <c:showVal val="1"/>
          </c:dLbls>
          <c:cat>
            <c:strRef>
              <c:f>Sheet1!$A$2:$A$21</c:f>
              <c:strCache>
                <c:ptCount val="20"/>
                <c:pt idx="0">
                  <c:v>London-WE</c:v>
                </c:pt>
                <c:pt idx="1">
                  <c:v>Moscow</c:v>
                </c:pt>
                <c:pt idx="2">
                  <c:v>Paris</c:v>
                </c:pt>
                <c:pt idx="3">
                  <c:v>London-City</c:v>
                </c:pt>
                <c:pt idx="4">
                  <c:v>Stockholm</c:v>
                </c:pt>
                <c:pt idx="5">
                  <c:v>Milan</c:v>
                </c:pt>
                <c:pt idx="6">
                  <c:v>Rome</c:v>
                </c:pt>
                <c:pt idx="7">
                  <c:v>Frankfurt/M</c:v>
                </c:pt>
                <c:pt idx="8">
                  <c:v>Istanbul</c:v>
                </c:pt>
                <c:pt idx="9">
                  <c:v>Amsterdam</c:v>
                </c:pt>
                <c:pt idx="10">
                  <c:v>Kiev</c:v>
                </c:pt>
                <c:pt idx="11">
                  <c:v>Dublin</c:v>
                </c:pt>
                <c:pt idx="12">
                  <c:v>Warsaw</c:v>
                </c:pt>
                <c:pt idx="13">
                  <c:v>Madrid</c:v>
                </c:pt>
                <c:pt idx="14">
                  <c:v>Brussels</c:v>
                </c:pt>
                <c:pt idx="15">
                  <c:v>Prague</c:v>
                </c:pt>
                <c:pt idx="16">
                  <c:v>Budapest</c:v>
                </c:pt>
                <c:pt idx="17">
                  <c:v>Bucharest</c:v>
                </c:pt>
                <c:pt idx="18">
                  <c:v>Lisbon</c:v>
                </c:pt>
                <c:pt idx="19">
                  <c:v>Barcelona</c:v>
                </c:pt>
              </c:strCache>
            </c:strRef>
          </c:cat>
          <c:val>
            <c:numRef>
              <c:f>Sheet1!$D$2:$D$21</c:f>
              <c:numCache>
                <c:formatCode>0%</c:formatCode>
                <c:ptCount val="20"/>
                <c:pt idx="0">
                  <c:v>0.13</c:v>
                </c:pt>
                <c:pt idx="1">
                  <c:v>0.08</c:v>
                </c:pt>
                <c:pt idx="2">
                  <c:v>0.15</c:v>
                </c:pt>
                <c:pt idx="3">
                  <c:v>0.2</c:v>
                </c:pt>
                <c:pt idx="4">
                  <c:v>0.0</c:v>
                </c:pt>
                <c:pt idx="5">
                  <c:v>0.17</c:v>
                </c:pt>
                <c:pt idx="6">
                  <c:v>0.13</c:v>
                </c:pt>
                <c:pt idx="7">
                  <c:v>0.13</c:v>
                </c:pt>
                <c:pt idx="8">
                  <c:v>0.05</c:v>
                </c:pt>
                <c:pt idx="9">
                  <c:v>0.22</c:v>
                </c:pt>
                <c:pt idx="10">
                  <c:v>0.07</c:v>
                </c:pt>
                <c:pt idx="11">
                  <c:v>0.12</c:v>
                </c:pt>
                <c:pt idx="12">
                  <c:v>0.16</c:v>
                </c:pt>
                <c:pt idx="13">
                  <c:v>0.17</c:v>
                </c:pt>
                <c:pt idx="14">
                  <c:v>0.1</c:v>
                </c:pt>
                <c:pt idx="15">
                  <c:v>0.12</c:v>
                </c:pt>
                <c:pt idx="16">
                  <c:v>0.16</c:v>
                </c:pt>
                <c:pt idx="17">
                  <c:v>0.07</c:v>
                </c:pt>
                <c:pt idx="18">
                  <c:v>0.04</c:v>
                </c:pt>
                <c:pt idx="19">
                  <c:v>0.17</c:v>
                </c:pt>
              </c:numCache>
            </c:numRef>
          </c:val>
        </c:ser>
        <c:dLbls/>
        <c:marker val="1"/>
        <c:axId val="818426616"/>
        <c:axId val="818421992"/>
      </c:lineChart>
      <c:catAx>
        <c:axId val="818434472"/>
        <c:scaling>
          <c:orientation val="minMax"/>
        </c:scaling>
        <c:axPos val="b"/>
        <c:numFmt formatCode="General" sourceLinked="1"/>
        <c:tickLblPos val="nextTo"/>
        <c:spPr>
          <a:ln w="3161">
            <a:solidFill>
              <a:schemeClr val="tx1"/>
            </a:solidFill>
            <a:prstDash val="solid"/>
          </a:ln>
        </c:spPr>
        <c:txPr>
          <a:bodyPr rot="-5400000" vert="horz"/>
          <a:lstStyle/>
          <a:p>
            <a:pPr>
              <a:defRPr sz="1394" b="0" i="0" u="none" strike="noStrike" baseline="0">
                <a:solidFill>
                  <a:srgbClr val="000000"/>
                </a:solidFill>
                <a:latin typeface="Arial Narrow"/>
                <a:ea typeface="Arial Narrow"/>
                <a:cs typeface="Arial Narrow"/>
              </a:defRPr>
            </a:pPr>
            <a:endParaRPr lang="en-US"/>
          </a:p>
        </c:txPr>
        <c:crossAx val="818430520"/>
        <c:crosses val="autoZero"/>
        <c:auto val="1"/>
        <c:lblAlgn val="ctr"/>
        <c:lblOffset val="100"/>
        <c:tickLblSkip val="1"/>
        <c:tickMarkSkip val="1"/>
      </c:catAx>
      <c:valAx>
        <c:axId val="818430520"/>
        <c:scaling>
          <c:orientation val="minMax"/>
        </c:scaling>
        <c:axPos val="l"/>
        <c:majorGridlines>
          <c:spPr>
            <a:ln w="12643">
              <a:solidFill>
                <a:schemeClr val="tx1"/>
              </a:solidFill>
              <a:prstDash val="solid"/>
            </a:ln>
          </c:spPr>
        </c:majorGridlines>
        <c:numFmt formatCode="0" sourceLinked="0"/>
        <c:tickLblPos val="nextTo"/>
        <c:spPr>
          <a:ln w="3161">
            <a:solidFill>
              <a:schemeClr val="tx1"/>
            </a:solidFill>
            <a:prstDash val="solid"/>
          </a:ln>
        </c:spPr>
        <c:txPr>
          <a:bodyPr rot="0" vert="horz"/>
          <a:lstStyle/>
          <a:p>
            <a:pPr>
              <a:defRPr sz="1394" b="0" i="0" u="none" strike="noStrike" baseline="0">
                <a:solidFill>
                  <a:srgbClr val="000000"/>
                </a:solidFill>
                <a:latin typeface="Arial Narrow"/>
                <a:ea typeface="Arial Narrow"/>
                <a:cs typeface="Arial Narrow"/>
              </a:defRPr>
            </a:pPr>
            <a:endParaRPr lang="en-US"/>
          </a:p>
        </c:txPr>
        <c:crossAx val="818434472"/>
        <c:crosses val="autoZero"/>
        <c:crossBetween val="between"/>
      </c:valAx>
      <c:catAx>
        <c:axId val="818426616"/>
        <c:scaling>
          <c:orientation val="minMax"/>
        </c:scaling>
        <c:delete val="1"/>
        <c:axPos val="b"/>
        <c:tickLblPos val="none"/>
        <c:crossAx val="818421992"/>
        <c:crosses val="autoZero"/>
        <c:auto val="1"/>
        <c:lblAlgn val="ctr"/>
        <c:lblOffset val="100"/>
      </c:catAx>
      <c:valAx>
        <c:axId val="818421992"/>
        <c:scaling>
          <c:orientation val="minMax"/>
        </c:scaling>
        <c:delete val="1"/>
        <c:axPos val="r"/>
        <c:numFmt formatCode="0%" sourceLinked="1"/>
        <c:tickLblPos val="none"/>
        <c:crossAx val="818426616"/>
        <c:crosses val="max"/>
        <c:crossBetween val="between"/>
      </c:valAx>
      <c:spPr>
        <a:noFill/>
        <a:ln w="25286">
          <a:noFill/>
        </a:ln>
      </c:spPr>
    </c:plotArea>
    <c:legend>
      <c:legendPos val="b"/>
      <c:legendEntry>
        <c:idx val="2"/>
        <c:delete val="1"/>
      </c:legendEntry>
      <c:layout>
        <c:manualLayout>
          <c:xMode val="edge"/>
          <c:yMode val="edge"/>
          <c:x val="0.164497041420118"/>
          <c:y val="0.938914027149321"/>
          <c:w val="0.345562130177515"/>
          <c:h val="0.0633484162895928"/>
        </c:manualLayout>
      </c:layout>
      <c:spPr>
        <a:solidFill>
          <a:schemeClr val="bg1"/>
        </a:solidFill>
        <a:ln w="25286">
          <a:noFill/>
        </a:ln>
      </c:spPr>
      <c:txPr>
        <a:bodyPr/>
        <a:lstStyle/>
        <a:p>
          <a:pPr>
            <a:defRPr sz="1279" b="0" i="0" u="none" strike="noStrike" baseline="0">
              <a:solidFill>
                <a:schemeClr val="tx1"/>
              </a:solidFill>
              <a:latin typeface="Arial Narrow"/>
              <a:ea typeface="Arial Narrow"/>
              <a:cs typeface="Arial Narrow"/>
            </a:defRPr>
          </a:pPr>
          <a:endParaRPr lang="en-US"/>
        </a:p>
      </c:txPr>
    </c:legend>
    <c:plotVisOnly val="1"/>
    <c:dispBlanksAs val="gap"/>
  </c:chart>
  <c:spPr>
    <a:noFill/>
    <a:ln>
      <a:noFill/>
    </a:ln>
  </c:spPr>
  <c:txPr>
    <a:bodyPr/>
    <a:lstStyle/>
    <a:p>
      <a:pPr>
        <a:defRPr sz="1817" b="1" i="0" u="none" strike="noStrike" baseline="0">
          <a:solidFill>
            <a:schemeClr val="tx1"/>
          </a:solidFill>
          <a:latin typeface="Times New Roman"/>
          <a:ea typeface="Times New Roman"/>
          <a:cs typeface="Times New Roman"/>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752696478854618"/>
          <c:y val="0.049999937656249"/>
          <c:w val="0.924569882911922"/>
          <c:h val="0.836144163689753"/>
        </c:manualLayout>
      </c:layout>
      <c:barChart>
        <c:barDir val="col"/>
        <c:grouping val="clustered"/>
        <c:ser>
          <c:idx val="0"/>
          <c:order val="0"/>
          <c:tx>
            <c:strRef>
              <c:f>'Summary Sheet'!$B$4</c:f>
              <c:strCache>
                <c:ptCount val="1"/>
                <c:pt idx="0">
                  <c:v>2012</c:v>
                </c:pt>
              </c:strCache>
            </c:strRef>
          </c:tx>
          <c:spPr>
            <a:solidFill>
              <a:srgbClr val="006B54"/>
            </a:solidFill>
          </c:spPr>
          <c:dPt>
            <c:idx val="2"/>
            <c:spPr>
              <a:solidFill>
                <a:srgbClr val="00011F"/>
              </a:solidFill>
            </c:spPr>
          </c:dPt>
          <c:cat>
            <c:strRef>
              <c:f>'Summary Sheet'!$A$5:$A$9</c:f>
              <c:strCache>
                <c:ptCount val="5"/>
                <c:pt idx="0">
                  <c:v>Asia-Pacific</c:v>
                </c:pt>
                <c:pt idx="1">
                  <c:v>Latin America</c:v>
                </c:pt>
                <c:pt idx="2">
                  <c:v>World</c:v>
                </c:pt>
                <c:pt idx="3">
                  <c:v>United States</c:v>
                </c:pt>
                <c:pt idx="4">
                  <c:v>Canada</c:v>
                </c:pt>
              </c:strCache>
            </c:strRef>
          </c:cat>
          <c:val>
            <c:numRef>
              <c:f>'Summary Sheet'!$B$5:$B$9</c:f>
              <c:numCache>
                <c:formatCode>0%</c:formatCode>
                <c:ptCount val="5"/>
                <c:pt idx="0">
                  <c:v>0.0476488008493203</c:v>
                </c:pt>
                <c:pt idx="1">
                  <c:v>0.0267533970484246</c:v>
                </c:pt>
                <c:pt idx="2">
                  <c:v>0.0254080061451567</c:v>
                </c:pt>
                <c:pt idx="3">
                  <c:v>0.0216544728590655</c:v>
                </c:pt>
                <c:pt idx="4">
                  <c:v>0.0197666854337382</c:v>
                </c:pt>
              </c:numCache>
            </c:numRef>
          </c:val>
        </c:ser>
        <c:ser>
          <c:idx val="1"/>
          <c:order val="1"/>
          <c:tx>
            <c:strRef>
              <c:f>'Summary Sheet'!$C$4</c:f>
              <c:strCache>
                <c:ptCount val="1"/>
                <c:pt idx="0">
                  <c:v>2013</c:v>
                </c:pt>
              </c:strCache>
            </c:strRef>
          </c:tx>
          <c:spPr>
            <a:solidFill>
              <a:srgbClr val="69BE28"/>
            </a:solidFill>
          </c:spPr>
          <c:dPt>
            <c:idx val="2"/>
            <c:spPr>
              <a:solidFill>
                <a:srgbClr val="818A8F"/>
              </a:solidFill>
            </c:spPr>
          </c:dPt>
          <c:cat>
            <c:strRef>
              <c:f>'Summary Sheet'!$A$5:$A$9</c:f>
              <c:strCache>
                <c:ptCount val="5"/>
                <c:pt idx="0">
                  <c:v>Asia-Pacific</c:v>
                </c:pt>
                <c:pt idx="1">
                  <c:v>Latin America</c:v>
                </c:pt>
                <c:pt idx="2">
                  <c:v>World</c:v>
                </c:pt>
                <c:pt idx="3">
                  <c:v>United States</c:v>
                </c:pt>
                <c:pt idx="4">
                  <c:v>Canada</c:v>
                </c:pt>
              </c:strCache>
            </c:strRef>
          </c:cat>
          <c:val>
            <c:numRef>
              <c:f>'Summary Sheet'!$C$5:$C$9</c:f>
              <c:numCache>
                <c:formatCode>0%</c:formatCode>
                <c:ptCount val="5"/>
                <c:pt idx="0">
                  <c:v>0.0442702449393044</c:v>
                </c:pt>
                <c:pt idx="1">
                  <c:v>0.0344722563513187</c:v>
                </c:pt>
                <c:pt idx="2">
                  <c:v>0.0256530023700854</c:v>
                </c:pt>
                <c:pt idx="3">
                  <c:v>0.0194243283235513</c:v>
                </c:pt>
                <c:pt idx="4">
                  <c:v>0.0182605193524468</c:v>
                </c:pt>
              </c:numCache>
            </c:numRef>
          </c:val>
        </c:ser>
        <c:dLbls/>
        <c:gapWidth val="50"/>
        <c:axId val="648445864"/>
        <c:axId val="648869976"/>
      </c:barChart>
      <c:catAx>
        <c:axId val="648445864"/>
        <c:scaling>
          <c:orientation val="minMax"/>
        </c:scaling>
        <c:axPos val="b"/>
        <c:tickLblPos val="nextTo"/>
        <c:txPr>
          <a:bodyPr/>
          <a:lstStyle/>
          <a:p>
            <a:pPr>
              <a:defRPr sz="1600">
                <a:latin typeface="Futura Lt BT" pitchFamily="34" charset="0"/>
              </a:defRPr>
            </a:pPr>
            <a:endParaRPr lang="en-US"/>
          </a:p>
        </c:txPr>
        <c:crossAx val="648869976"/>
        <c:crosses val="autoZero"/>
        <c:auto val="1"/>
        <c:lblAlgn val="ctr"/>
        <c:lblOffset val="100"/>
      </c:catAx>
      <c:valAx>
        <c:axId val="648869976"/>
        <c:scaling>
          <c:orientation val="minMax"/>
        </c:scaling>
        <c:axPos val="l"/>
        <c:numFmt formatCode="0%" sourceLinked="1"/>
        <c:tickLblPos val="nextTo"/>
        <c:txPr>
          <a:bodyPr/>
          <a:lstStyle/>
          <a:p>
            <a:pPr>
              <a:defRPr sz="1800">
                <a:latin typeface="Futura BdCn BT" pitchFamily="34" charset="0"/>
              </a:defRPr>
            </a:pPr>
            <a:endParaRPr lang="en-US"/>
          </a:p>
        </c:txPr>
        <c:crossAx val="648445864"/>
        <c:crosses val="autoZero"/>
        <c:crossBetween val="between"/>
      </c:valAx>
    </c:plotArea>
    <c:legend>
      <c:legendPos val="r"/>
      <c:layout>
        <c:manualLayout>
          <c:xMode val="edge"/>
          <c:yMode val="edge"/>
          <c:x val="0.752430888066121"/>
          <c:y val="0.0158510233726723"/>
          <c:w val="0.245388908389454"/>
          <c:h val="0.128210173253284"/>
        </c:manualLayout>
      </c:layout>
      <c:txPr>
        <a:bodyPr/>
        <a:lstStyle/>
        <a:p>
          <a:pPr>
            <a:defRPr sz="1800">
              <a:latin typeface="Futura BdCn BT" pitchFamily="34" charset="0"/>
            </a:defRPr>
          </a:pPr>
          <a:endParaRPr lang="en-US"/>
        </a:p>
      </c:txPr>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359895204861978"/>
          <c:y val="0.0327380952380952"/>
          <c:w val="0.906471879635742"/>
          <c:h val="0.788958333333333"/>
        </c:manualLayout>
      </c:layout>
      <c:barChart>
        <c:barDir val="col"/>
        <c:grouping val="clustered"/>
        <c:ser>
          <c:idx val="0"/>
          <c:order val="0"/>
          <c:tx>
            <c:strRef>
              <c:f>'Summary Sheet'!$A$56</c:f>
              <c:strCache>
                <c:ptCount val="1"/>
                <c:pt idx="0">
                  <c:v>US Net Jobs (Millions), Left-Hand Side</c:v>
                </c:pt>
              </c:strCache>
            </c:strRef>
          </c:tx>
          <c:spPr>
            <a:solidFill>
              <a:srgbClr val="006B54"/>
            </a:solidFill>
          </c:spPr>
          <c:cat>
            <c:numRef>
              <c:f>'Summary Sheet'!$B$55:$K$55</c:f>
              <c:numCache>
                <c:formatCode>yyyy</c:formatCode>
                <c:ptCount val="10"/>
                <c:pt idx="0">
                  <c:v>38353.0</c:v>
                </c:pt>
                <c:pt idx="1">
                  <c:v>38718.0</c:v>
                </c:pt>
                <c:pt idx="2">
                  <c:v>39083.0</c:v>
                </c:pt>
                <c:pt idx="3">
                  <c:v>39448.0</c:v>
                </c:pt>
                <c:pt idx="4">
                  <c:v>39814.0</c:v>
                </c:pt>
                <c:pt idx="5">
                  <c:v>40179.0</c:v>
                </c:pt>
                <c:pt idx="6">
                  <c:v>40544.0</c:v>
                </c:pt>
                <c:pt idx="7">
                  <c:v>40909.0</c:v>
                </c:pt>
                <c:pt idx="8">
                  <c:v>41275.0</c:v>
                </c:pt>
                <c:pt idx="9">
                  <c:v>41640.0</c:v>
                </c:pt>
              </c:numCache>
            </c:numRef>
          </c:cat>
          <c:val>
            <c:numRef>
              <c:f>'Summary Sheet'!$B$56:$K$56</c:f>
              <c:numCache>
                <c:formatCode>#,##0</c:formatCode>
                <c:ptCount val="10"/>
                <c:pt idx="0">
                  <c:v>2.48843694436198</c:v>
                </c:pt>
                <c:pt idx="1">
                  <c:v>2.730908499848018</c:v>
                </c:pt>
                <c:pt idx="2">
                  <c:v>1.621415555310989</c:v>
                </c:pt>
                <c:pt idx="3">
                  <c:v>-0.684923721668014</c:v>
                </c:pt>
                <c:pt idx="4">
                  <c:v>-5.479294916976983</c:v>
                </c:pt>
                <c:pt idx="5">
                  <c:v>-0.81561775000003</c:v>
                </c:pt>
                <c:pt idx="6">
                  <c:v>0.793778944671004</c:v>
                </c:pt>
                <c:pt idx="7">
                  <c:v>2.583962920938005</c:v>
                </c:pt>
                <c:pt idx="8">
                  <c:v>1.988414008464019</c:v>
                </c:pt>
                <c:pt idx="9">
                  <c:v>1.864138501820975</c:v>
                </c:pt>
              </c:numCache>
            </c:numRef>
          </c:val>
        </c:ser>
        <c:dLbls/>
        <c:gapWidth val="50"/>
        <c:axId val="692075336"/>
        <c:axId val="692085336"/>
      </c:barChart>
      <c:lineChart>
        <c:grouping val="standard"/>
        <c:ser>
          <c:idx val="1"/>
          <c:order val="1"/>
          <c:tx>
            <c:strRef>
              <c:f>'Summary Sheet'!$A$57</c:f>
              <c:strCache>
                <c:ptCount val="1"/>
                <c:pt idx="0">
                  <c:v>Unemployment Rate, Right-Hand Side</c:v>
                </c:pt>
              </c:strCache>
            </c:strRef>
          </c:tx>
          <c:spPr>
            <a:ln w="50800">
              <a:solidFill>
                <a:srgbClr val="69BE28"/>
              </a:solidFill>
            </a:ln>
          </c:spPr>
          <c:marker>
            <c:symbol val="none"/>
          </c:marker>
          <c:val>
            <c:numRef>
              <c:f>'Summary Sheet'!$B$57:$K$57</c:f>
              <c:numCache>
                <c:formatCode>0%</c:formatCode>
                <c:ptCount val="10"/>
                <c:pt idx="0">
                  <c:v>0.0508333333333333</c:v>
                </c:pt>
                <c:pt idx="1">
                  <c:v>0.0460833333333333</c:v>
                </c:pt>
                <c:pt idx="2">
                  <c:v>0.0461666666666667</c:v>
                </c:pt>
                <c:pt idx="3">
                  <c:v>0.058</c:v>
                </c:pt>
                <c:pt idx="4">
                  <c:v>0.09275</c:v>
                </c:pt>
                <c:pt idx="5">
                  <c:v>0.09625</c:v>
                </c:pt>
                <c:pt idx="6">
                  <c:v>0.0895</c:v>
                </c:pt>
                <c:pt idx="7">
                  <c:v>0.0809999875</c:v>
                </c:pt>
                <c:pt idx="8">
                  <c:v>0.07744497</c:v>
                </c:pt>
                <c:pt idx="9">
                  <c:v>0.0737496725</c:v>
                </c:pt>
              </c:numCache>
            </c:numRef>
          </c:val>
        </c:ser>
        <c:dLbls/>
        <c:marker val="1"/>
        <c:axId val="649049656"/>
        <c:axId val="692067064"/>
      </c:lineChart>
      <c:dateAx>
        <c:axId val="692075336"/>
        <c:scaling>
          <c:orientation val="minMax"/>
        </c:scaling>
        <c:axPos val="b"/>
        <c:numFmt formatCode="yyyy" sourceLinked="1"/>
        <c:tickLblPos val="low"/>
        <c:txPr>
          <a:bodyPr/>
          <a:lstStyle/>
          <a:p>
            <a:pPr>
              <a:defRPr sz="1600">
                <a:latin typeface="Futura Lt BT" pitchFamily="34" charset="0"/>
              </a:defRPr>
            </a:pPr>
            <a:endParaRPr lang="en-US"/>
          </a:p>
        </c:txPr>
        <c:crossAx val="692085336"/>
        <c:crosses val="autoZero"/>
        <c:auto val="1"/>
        <c:lblOffset val="100"/>
        <c:baseTimeUnit val="years"/>
      </c:dateAx>
      <c:valAx>
        <c:axId val="692085336"/>
        <c:scaling>
          <c:orientation val="minMax"/>
        </c:scaling>
        <c:axPos val="l"/>
        <c:majorGridlines/>
        <c:numFmt formatCode="#,##0" sourceLinked="1"/>
        <c:tickLblPos val="nextTo"/>
        <c:txPr>
          <a:bodyPr/>
          <a:lstStyle/>
          <a:p>
            <a:pPr>
              <a:defRPr sz="1800">
                <a:latin typeface="Futura BdCn BT" pitchFamily="34" charset="0"/>
              </a:defRPr>
            </a:pPr>
            <a:endParaRPr lang="en-US"/>
          </a:p>
        </c:txPr>
        <c:crossAx val="692075336"/>
        <c:crosses val="autoZero"/>
        <c:crossBetween val="between"/>
      </c:valAx>
      <c:valAx>
        <c:axId val="692067064"/>
        <c:scaling>
          <c:orientation val="minMax"/>
        </c:scaling>
        <c:axPos val="r"/>
        <c:numFmt formatCode="0%" sourceLinked="1"/>
        <c:tickLblPos val="nextTo"/>
        <c:txPr>
          <a:bodyPr/>
          <a:lstStyle/>
          <a:p>
            <a:pPr>
              <a:defRPr sz="1800">
                <a:latin typeface="Futura BdCn BT" pitchFamily="34" charset="0"/>
              </a:defRPr>
            </a:pPr>
            <a:endParaRPr lang="en-US"/>
          </a:p>
        </c:txPr>
        <c:crossAx val="649049656"/>
        <c:crosses val="max"/>
        <c:crossBetween val="between"/>
      </c:valAx>
      <c:catAx>
        <c:axId val="649049656"/>
        <c:scaling>
          <c:orientation val="minMax"/>
        </c:scaling>
        <c:delete val="1"/>
        <c:axPos val="b"/>
        <c:tickLblPos val="nextTo"/>
        <c:crossAx val="692067064"/>
        <c:crosses val="autoZero"/>
        <c:auto val="1"/>
        <c:lblAlgn val="ctr"/>
        <c:lblOffset val="100"/>
      </c:catAx>
    </c:plotArea>
    <c:legend>
      <c:legendPos val="r"/>
      <c:layout>
        <c:manualLayout>
          <c:xMode val="edge"/>
          <c:yMode val="edge"/>
          <c:x val="0.0455251939984759"/>
          <c:y val="0.928958333333333"/>
          <c:w val="0.895942638961441"/>
          <c:h val="0.0676785714285714"/>
        </c:manualLayout>
      </c:layout>
      <c:txPr>
        <a:bodyPr/>
        <a:lstStyle/>
        <a:p>
          <a:pPr>
            <a:defRPr sz="1600">
              <a:latin typeface="Futura BdCn BT" pitchFamily="34" charset="0"/>
            </a:defRPr>
          </a:pPr>
          <a:endParaRPr lang="en-US"/>
        </a:p>
      </c:txPr>
    </c:legend>
    <c:plotVisOnly val="1"/>
    <c:dispBlanksAs val="gap"/>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567184494170396"/>
          <c:y val="0.0509259259259259"/>
          <c:w val="0.847216517659228"/>
          <c:h val="0.74899451204963"/>
        </c:manualLayout>
      </c:layout>
      <c:barChart>
        <c:barDir val="col"/>
        <c:grouping val="clustered"/>
        <c:ser>
          <c:idx val="0"/>
          <c:order val="0"/>
          <c:tx>
            <c:strRef>
              <c:f>'Summary Sheet'!$A$35</c:f>
              <c:strCache>
                <c:ptCount val="1"/>
                <c:pt idx="0">
                  <c:v>Canada Net Jobs (1000s), Left-Hand Side</c:v>
                </c:pt>
              </c:strCache>
            </c:strRef>
          </c:tx>
          <c:spPr>
            <a:solidFill>
              <a:srgbClr val="006B54"/>
            </a:solidFill>
          </c:spPr>
          <c:cat>
            <c:numRef>
              <c:f>'Summary Sheet'!$B$34:$K$34</c:f>
              <c:numCache>
                <c:formatCode>yyyy</c:formatCode>
                <c:ptCount val="10"/>
                <c:pt idx="0">
                  <c:v>38353.0</c:v>
                </c:pt>
                <c:pt idx="1">
                  <c:v>38718.0</c:v>
                </c:pt>
                <c:pt idx="2">
                  <c:v>39083.0</c:v>
                </c:pt>
                <c:pt idx="3">
                  <c:v>39448.0</c:v>
                </c:pt>
                <c:pt idx="4">
                  <c:v>39814.0</c:v>
                </c:pt>
                <c:pt idx="5">
                  <c:v>40179.0</c:v>
                </c:pt>
                <c:pt idx="6">
                  <c:v>40544.0</c:v>
                </c:pt>
                <c:pt idx="7">
                  <c:v>40909.0</c:v>
                </c:pt>
                <c:pt idx="8">
                  <c:v>41275.0</c:v>
                </c:pt>
                <c:pt idx="9">
                  <c:v>41640.0</c:v>
                </c:pt>
              </c:numCache>
            </c:numRef>
          </c:cat>
          <c:val>
            <c:numRef>
              <c:f>'Summary Sheet'!$B$35:$K$35</c:f>
              <c:numCache>
                <c:formatCode>0</c:formatCode>
                <c:ptCount val="10"/>
                <c:pt idx="0">
                  <c:v>201.6999999999989</c:v>
                </c:pt>
                <c:pt idx="1">
                  <c:v>283.2916666667023</c:v>
                </c:pt>
                <c:pt idx="2">
                  <c:v>390.9916666666006</c:v>
                </c:pt>
                <c:pt idx="3">
                  <c:v>279.4333333333971</c:v>
                </c:pt>
                <c:pt idx="4">
                  <c:v>-266.3166666667003</c:v>
                </c:pt>
                <c:pt idx="5">
                  <c:v>230.433333333302</c:v>
                </c:pt>
                <c:pt idx="6">
                  <c:v>262.4749999999983</c:v>
                </c:pt>
                <c:pt idx="7">
                  <c:v>188.222500000002</c:v>
                </c:pt>
                <c:pt idx="8">
                  <c:v>234.6041666666991</c:v>
                </c:pt>
                <c:pt idx="9">
                  <c:v>314.3075000000017</c:v>
                </c:pt>
              </c:numCache>
            </c:numRef>
          </c:val>
        </c:ser>
        <c:dLbls/>
        <c:gapWidth val="49"/>
        <c:axId val="626006856"/>
        <c:axId val="626010232"/>
      </c:barChart>
      <c:lineChart>
        <c:grouping val="standard"/>
        <c:ser>
          <c:idx val="1"/>
          <c:order val="1"/>
          <c:tx>
            <c:strRef>
              <c:f>'Summary Sheet'!$A$36</c:f>
              <c:strCache>
                <c:ptCount val="1"/>
                <c:pt idx="0">
                  <c:v>Unemployment Rate, Right-Hand Side</c:v>
                </c:pt>
              </c:strCache>
            </c:strRef>
          </c:tx>
          <c:spPr>
            <a:ln w="50800">
              <a:solidFill>
                <a:srgbClr val="69BE28"/>
              </a:solidFill>
            </a:ln>
          </c:spPr>
          <c:marker>
            <c:symbol val="none"/>
          </c:marker>
          <c:val>
            <c:numRef>
              <c:f>'Summary Sheet'!$B$36:$K$36</c:f>
              <c:numCache>
                <c:formatCode>0%</c:formatCode>
                <c:ptCount val="10"/>
                <c:pt idx="0">
                  <c:v>0.0675833333333333</c:v>
                </c:pt>
                <c:pt idx="1">
                  <c:v>0.063</c:v>
                </c:pt>
                <c:pt idx="2">
                  <c:v>0.0605833333333333</c:v>
                </c:pt>
                <c:pt idx="3">
                  <c:v>0.0615</c:v>
                </c:pt>
                <c:pt idx="4">
                  <c:v>0.0829166666666667</c:v>
                </c:pt>
                <c:pt idx="5">
                  <c:v>0.0798333333333333</c:v>
                </c:pt>
                <c:pt idx="6">
                  <c:v>0.0746666666666667</c:v>
                </c:pt>
                <c:pt idx="7">
                  <c:v>0.0732458846193416</c:v>
                </c:pt>
                <c:pt idx="8">
                  <c:v>0.07249998</c:v>
                </c:pt>
                <c:pt idx="9">
                  <c:v>0.0704999975</c:v>
                </c:pt>
              </c:numCache>
            </c:numRef>
          </c:val>
        </c:ser>
        <c:dLbls/>
        <c:marker val="1"/>
        <c:axId val="626016984"/>
        <c:axId val="626013704"/>
      </c:lineChart>
      <c:dateAx>
        <c:axId val="626006856"/>
        <c:scaling>
          <c:orientation val="minMax"/>
        </c:scaling>
        <c:axPos val="b"/>
        <c:numFmt formatCode="yyyy" sourceLinked="1"/>
        <c:tickLblPos val="low"/>
        <c:txPr>
          <a:bodyPr/>
          <a:lstStyle/>
          <a:p>
            <a:pPr>
              <a:defRPr sz="1600">
                <a:latin typeface="Futura Lt BT" pitchFamily="34" charset="0"/>
              </a:defRPr>
            </a:pPr>
            <a:endParaRPr lang="en-US"/>
          </a:p>
        </c:txPr>
        <c:crossAx val="626010232"/>
        <c:crosses val="autoZero"/>
        <c:auto val="1"/>
        <c:lblOffset val="100"/>
        <c:baseTimeUnit val="years"/>
      </c:dateAx>
      <c:valAx>
        <c:axId val="626010232"/>
        <c:scaling>
          <c:orientation val="minMax"/>
        </c:scaling>
        <c:axPos val="l"/>
        <c:majorGridlines/>
        <c:numFmt formatCode="0" sourceLinked="1"/>
        <c:tickLblPos val="nextTo"/>
        <c:txPr>
          <a:bodyPr/>
          <a:lstStyle/>
          <a:p>
            <a:pPr>
              <a:defRPr sz="1800">
                <a:latin typeface="Futura BdCn BT" pitchFamily="34" charset="0"/>
              </a:defRPr>
            </a:pPr>
            <a:endParaRPr lang="en-US"/>
          </a:p>
        </c:txPr>
        <c:crossAx val="626006856"/>
        <c:crosses val="autoZero"/>
        <c:crossBetween val="between"/>
      </c:valAx>
      <c:valAx>
        <c:axId val="626013704"/>
        <c:scaling>
          <c:orientation val="minMax"/>
        </c:scaling>
        <c:axPos val="r"/>
        <c:numFmt formatCode="0%" sourceLinked="1"/>
        <c:tickLblPos val="nextTo"/>
        <c:txPr>
          <a:bodyPr/>
          <a:lstStyle/>
          <a:p>
            <a:pPr>
              <a:defRPr sz="1800">
                <a:latin typeface="Futura BdCn BT" pitchFamily="34" charset="0"/>
              </a:defRPr>
            </a:pPr>
            <a:endParaRPr lang="en-US"/>
          </a:p>
        </c:txPr>
        <c:crossAx val="626016984"/>
        <c:crosses val="max"/>
        <c:crossBetween val="between"/>
      </c:valAx>
      <c:catAx>
        <c:axId val="626016984"/>
        <c:scaling>
          <c:orientation val="minMax"/>
        </c:scaling>
        <c:delete val="1"/>
        <c:axPos val="b"/>
        <c:tickLblPos val="nextTo"/>
        <c:crossAx val="626013704"/>
        <c:crosses val="autoZero"/>
        <c:auto val="1"/>
        <c:lblAlgn val="ctr"/>
        <c:lblOffset val="100"/>
      </c:catAx>
    </c:plotArea>
    <c:legend>
      <c:legendPos val="r"/>
      <c:layout>
        <c:manualLayout>
          <c:xMode val="edge"/>
          <c:yMode val="edge"/>
          <c:x val="0.0759613175050402"/>
          <c:y val="0.893134660250802"/>
          <c:w val="0.859345232098366"/>
          <c:h val="0.102619568387285"/>
        </c:manualLayout>
      </c:layout>
      <c:txPr>
        <a:bodyPr/>
        <a:lstStyle/>
        <a:p>
          <a:pPr>
            <a:defRPr sz="1600">
              <a:latin typeface="Futura BdCn BT" pitchFamily="34" charset="0"/>
            </a:defRPr>
          </a:pPr>
          <a:endParaRPr lang="en-US"/>
        </a:p>
      </c:txPr>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447624859726875"/>
          <c:y val="0.0233653621963413"/>
          <c:w val="0.905727531786162"/>
          <c:h val="0.825350312724642"/>
        </c:manualLayout>
      </c:layout>
      <c:barChart>
        <c:barDir val="col"/>
        <c:grouping val="clustered"/>
        <c:ser>
          <c:idx val="0"/>
          <c:order val="0"/>
          <c:tx>
            <c:strRef>
              <c:f>Sheet3!$A$54</c:f>
              <c:strCache>
                <c:ptCount val="1"/>
                <c:pt idx="0">
                  <c:v>Real GDP Growth, Left-Hand Side</c:v>
                </c:pt>
              </c:strCache>
            </c:strRef>
          </c:tx>
          <c:spPr>
            <a:solidFill>
              <a:srgbClr val="006B54"/>
            </a:solidFill>
          </c:spPr>
          <c:cat>
            <c:numRef>
              <c:f>Sheet3!$I$53:$V$53</c:f>
              <c:numCache>
                <c:formatCode>General</c:formatCode>
                <c:ptCount val="14"/>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numCache>
            </c:numRef>
          </c:cat>
          <c:val>
            <c:numRef>
              <c:f>Sheet3!$I$54:$V$54</c:f>
              <c:numCache>
                <c:formatCode>0%</c:formatCode>
                <c:ptCount val="14"/>
                <c:pt idx="0">
                  <c:v>-0.00176084319050485</c:v>
                </c:pt>
                <c:pt idx="1">
                  <c:v>0.0175324266484844</c:v>
                </c:pt>
                <c:pt idx="2">
                  <c:v>0.0566942157207277</c:v>
                </c:pt>
                <c:pt idx="3">
                  <c:v>0.0446824644886372</c:v>
                </c:pt>
                <c:pt idx="4">
                  <c:v>0.0546399186805744</c:v>
                </c:pt>
                <c:pt idx="5">
                  <c:v>0.0542711741223083</c:v>
                </c:pt>
                <c:pt idx="6">
                  <c:v>0.0396975650834519</c:v>
                </c:pt>
                <c:pt idx="7">
                  <c:v>-0.0161116837269679</c:v>
                </c:pt>
                <c:pt idx="8">
                  <c:v>0.0586278554088189</c:v>
                </c:pt>
                <c:pt idx="9">
                  <c:v>0.0403923536203143</c:v>
                </c:pt>
                <c:pt idx="10">
                  <c:v>0.0267533970484246</c:v>
                </c:pt>
                <c:pt idx="11">
                  <c:v>0.0344722563513187</c:v>
                </c:pt>
                <c:pt idx="12">
                  <c:v>0.0435588112676057</c:v>
                </c:pt>
                <c:pt idx="13">
                  <c:v>0.0398764996269823</c:v>
                </c:pt>
              </c:numCache>
            </c:numRef>
          </c:val>
        </c:ser>
        <c:dLbls/>
        <c:gapWidth val="49"/>
        <c:axId val="692832136"/>
        <c:axId val="692835512"/>
      </c:barChart>
      <c:lineChart>
        <c:grouping val="standard"/>
        <c:ser>
          <c:idx val="1"/>
          <c:order val="1"/>
          <c:tx>
            <c:strRef>
              <c:f>Sheet3!$A$55</c:f>
              <c:strCache>
                <c:ptCount val="1"/>
                <c:pt idx="0">
                  <c:v>Unemployment Rate, Right-Hand Side</c:v>
                </c:pt>
              </c:strCache>
            </c:strRef>
          </c:tx>
          <c:spPr>
            <a:ln w="50800">
              <a:solidFill>
                <a:srgbClr val="69BE28"/>
              </a:solidFill>
            </a:ln>
          </c:spPr>
          <c:marker>
            <c:symbol val="none"/>
          </c:marker>
          <c:cat>
            <c:numRef>
              <c:f>Sheet3!$I$53:$V$53</c:f>
              <c:numCache>
                <c:formatCode>General</c:formatCode>
                <c:ptCount val="14"/>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numCache>
            </c:numRef>
          </c:cat>
          <c:val>
            <c:numRef>
              <c:f>Sheet3!$I$55:$V$55</c:f>
              <c:numCache>
                <c:formatCode>0%</c:formatCode>
                <c:ptCount val="14"/>
                <c:pt idx="0">
                  <c:v>0.133612729009193</c:v>
                </c:pt>
                <c:pt idx="1">
                  <c:v>0.142400002629568</c:v>
                </c:pt>
                <c:pt idx="2">
                  <c:v>0.124732806236858</c:v>
                </c:pt>
                <c:pt idx="3">
                  <c:v>0.106395487285796</c:v>
                </c:pt>
                <c:pt idx="4">
                  <c:v>0.0883808311819739</c:v>
                </c:pt>
                <c:pt idx="5">
                  <c:v>0.0820423494183409</c:v>
                </c:pt>
                <c:pt idx="6">
                  <c:v>0.075480247094081</c:v>
                </c:pt>
                <c:pt idx="7">
                  <c:v>0.0838668703631256</c:v>
                </c:pt>
                <c:pt idx="8">
                  <c:v>0.0828087045047437</c:v>
                </c:pt>
                <c:pt idx="9">
                  <c:v>0.077729863048585</c:v>
                </c:pt>
                <c:pt idx="10">
                  <c:v>0.0738747442780859</c:v>
                </c:pt>
                <c:pt idx="11">
                  <c:v>0.0747609499582782</c:v>
                </c:pt>
                <c:pt idx="12">
                  <c:v>0.0742965049155081</c:v>
                </c:pt>
                <c:pt idx="13">
                  <c:v>0.0727612016128977</c:v>
                </c:pt>
              </c:numCache>
            </c:numRef>
          </c:val>
        </c:ser>
        <c:dLbls/>
        <c:marker val="1"/>
        <c:axId val="692851032"/>
        <c:axId val="692837368"/>
      </c:lineChart>
      <c:catAx>
        <c:axId val="692832136"/>
        <c:scaling>
          <c:orientation val="minMax"/>
        </c:scaling>
        <c:axPos val="b"/>
        <c:numFmt formatCode="General" sourceLinked="1"/>
        <c:tickLblPos val="low"/>
        <c:txPr>
          <a:bodyPr/>
          <a:lstStyle/>
          <a:p>
            <a:pPr>
              <a:defRPr sz="1200">
                <a:latin typeface="Futura Lt BT" pitchFamily="34" charset="0"/>
              </a:defRPr>
            </a:pPr>
            <a:endParaRPr lang="en-US"/>
          </a:p>
        </c:txPr>
        <c:crossAx val="692835512"/>
        <c:crosses val="autoZero"/>
        <c:auto val="1"/>
        <c:lblAlgn val="ctr"/>
        <c:lblOffset val="100"/>
      </c:catAx>
      <c:valAx>
        <c:axId val="692835512"/>
        <c:scaling>
          <c:orientation val="minMax"/>
        </c:scaling>
        <c:axPos val="l"/>
        <c:majorGridlines/>
        <c:numFmt formatCode="0%" sourceLinked="1"/>
        <c:tickLblPos val="nextTo"/>
        <c:txPr>
          <a:bodyPr/>
          <a:lstStyle/>
          <a:p>
            <a:pPr>
              <a:defRPr sz="1600">
                <a:latin typeface="Futura BdCn BT" pitchFamily="34" charset="0"/>
              </a:defRPr>
            </a:pPr>
            <a:endParaRPr lang="en-US"/>
          </a:p>
        </c:txPr>
        <c:crossAx val="692832136"/>
        <c:crosses val="autoZero"/>
        <c:crossBetween val="between"/>
      </c:valAx>
      <c:valAx>
        <c:axId val="692837368"/>
        <c:scaling>
          <c:orientation val="minMax"/>
        </c:scaling>
        <c:axPos val="r"/>
        <c:numFmt formatCode="0%" sourceLinked="1"/>
        <c:tickLblPos val="nextTo"/>
        <c:txPr>
          <a:bodyPr/>
          <a:lstStyle/>
          <a:p>
            <a:pPr>
              <a:defRPr sz="1600">
                <a:latin typeface="Futura BdCn BT" pitchFamily="34" charset="0"/>
              </a:defRPr>
            </a:pPr>
            <a:endParaRPr lang="en-US"/>
          </a:p>
        </c:txPr>
        <c:crossAx val="692851032"/>
        <c:crosses val="max"/>
        <c:crossBetween val="between"/>
      </c:valAx>
      <c:catAx>
        <c:axId val="692851032"/>
        <c:scaling>
          <c:orientation val="minMax"/>
        </c:scaling>
        <c:delete val="1"/>
        <c:axPos val="b"/>
        <c:numFmt formatCode="General" sourceLinked="1"/>
        <c:tickLblPos val="nextTo"/>
        <c:crossAx val="692837368"/>
        <c:crosses val="autoZero"/>
        <c:auto val="1"/>
        <c:lblAlgn val="ctr"/>
        <c:lblOffset val="100"/>
      </c:catAx>
    </c:plotArea>
    <c:legend>
      <c:legendPos val="r"/>
      <c:layout>
        <c:manualLayout>
          <c:xMode val="edge"/>
          <c:yMode val="edge"/>
          <c:x val="0.141385803337083"/>
          <c:y val="0.924510202730557"/>
          <c:w val="0.717892283555692"/>
          <c:h val="0.0579182756442646"/>
        </c:manualLayout>
      </c:layout>
      <c:txPr>
        <a:bodyPr/>
        <a:lstStyle/>
        <a:p>
          <a:pPr>
            <a:defRPr sz="1400">
              <a:latin typeface="Futura BdCn BT" pitchFamily="34" charset="0"/>
            </a:defRPr>
          </a:pPr>
          <a:endParaRPr lang="en-US"/>
        </a:p>
      </c:txPr>
    </c:legend>
    <c:plotVisOnly val="1"/>
    <c:dispBlanksAs val="gap"/>
  </c:chart>
  <c:spPr>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678544519094221"/>
          <c:y val="0.0307818886153945"/>
          <c:w val="0.88221001713386"/>
          <c:h val="0.776383570976711"/>
        </c:manualLayout>
      </c:layout>
      <c:barChart>
        <c:barDir val="col"/>
        <c:grouping val="clustered"/>
        <c:ser>
          <c:idx val="0"/>
          <c:order val="0"/>
          <c:tx>
            <c:strRef>
              <c:f>'Summary Sheet'!$B$158</c:f>
              <c:strCache>
                <c:ptCount val="1"/>
                <c:pt idx="0">
                  <c:v>Completions (SF x 1000)</c:v>
                </c:pt>
              </c:strCache>
            </c:strRef>
          </c:tx>
          <c:spPr>
            <a:solidFill>
              <a:srgbClr val="006B54"/>
            </a:solidFill>
          </c:spPr>
          <c:cat>
            <c:numRef>
              <c:f>'Summary Sheet'!$A$159:$A$170</c:f>
              <c:numCache>
                <c:formatCode>General</c:formatCode>
                <c:ptCount val="12"/>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numCache>
            </c:numRef>
          </c:cat>
          <c:val>
            <c:numRef>
              <c:f>'Summary Sheet'!$B$159:$B$170</c:f>
              <c:numCache>
                <c:formatCode>#,##0</c:formatCode>
                <c:ptCount val="12"/>
                <c:pt idx="0">
                  <c:v>41566.0</c:v>
                </c:pt>
                <c:pt idx="1">
                  <c:v>32168.0</c:v>
                </c:pt>
                <c:pt idx="2">
                  <c:v>37205.0</c:v>
                </c:pt>
                <c:pt idx="3">
                  <c:v>52412.0</c:v>
                </c:pt>
                <c:pt idx="4">
                  <c:v>65337.0</c:v>
                </c:pt>
                <c:pt idx="5">
                  <c:v>77714.0</c:v>
                </c:pt>
                <c:pt idx="6">
                  <c:v>49413.0</c:v>
                </c:pt>
                <c:pt idx="7">
                  <c:v>21726.0</c:v>
                </c:pt>
                <c:pt idx="8">
                  <c:v>9207.0</c:v>
                </c:pt>
                <c:pt idx="9">
                  <c:v>9939.0</c:v>
                </c:pt>
                <c:pt idx="10">
                  <c:v>15684.0</c:v>
                </c:pt>
                <c:pt idx="11">
                  <c:v>12269.0</c:v>
                </c:pt>
              </c:numCache>
            </c:numRef>
          </c:val>
        </c:ser>
        <c:ser>
          <c:idx val="1"/>
          <c:order val="1"/>
          <c:tx>
            <c:strRef>
              <c:f>'Summary Sheet'!$C$158</c:f>
              <c:strCache>
                <c:ptCount val="1"/>
                <c:pt idx="0">
                  <c:v>Net Absorption (SF x 1000)</c:v>
                </c:pt>
              </c:strCache>
            </c:strRef>
          </c:tx>
          <c:spPr>
            <a:solidFill>
              <a:srgbClr val="69BE28"/>
            </a:solidFill>
          </c:spPr>
          <c:cat>
            <c:numRef>
              <c:f>'Summary Sheet'!$A$159:$A$170</c:f>
              <c:numCache>
                <c:formatCode>General</c:formatCode>
                <c:ptCount val="12"/>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numCache>
            </c:numRef>
          </c:cat>
          <c:val>
            <c:numRef>
              <c:f>'Summary Sheet'!$C$159:$C$170</c:f>
              <c:numCache>
                <c:formatCode>#,##0</c:formatCode>
                <c:ptCount val="12"/>
                <c:pt idx="0">
                  <c:v>25962.0</c:v>
                </c:pt>
                <c:pt idx="1">
                  <c:v>72488.0</c:v>
                </c:pt>
                <c:pt idx="2">
                  <c:v>86482.0</c:v>
                </c:pt>
                <c:pt idx="3">
                  <c:v>82845.0</c:v>
                </c:pt>
                <c:pt idx="4">
                  <c:v>56050.0</c:v>
                </c:pt>
                <c:pt idx="5">
                  <c:v>13331.0</c:v>
                </c:pt>
                <c:pt idx="6">
                  <c:v>-44057.0</c:v>
                </c:pt>
                <c:pt idx="7">
                  <c:v>20152.0</c:v>
                </c:pt>
                <c:pt idx="8">
                  <c:v>26433.0</c:v>
                </c:pt>
                <c:pt idx="9">
                  <c:v>26274.0</c:v>
                </c:pt>
                <c:pt idx="10">
                  <c:v>35093.0</c:v>
                </c:pt>
                <c:pt idx="11">
                  <c:v>47899.0</c:v>
                </c:pt>
              </c:numCache>
            </c:numRef>
          </c:val>
        </c:ser>
        <c:dLbls/>
        <c:axId val="692944088"/>
        <c:axId val="692947544"/>
      </c:barChart>
      <c:lineChart>
        <c:grouping val="standard"/>
        <c:ser>
          <c:idx val="2"/>
          <c:order val="2"/>
          <c:tx>
            <c:strRef>
              <c:f>'Summary Sheet'!$D$158</c:f>
              <c:strCache>
                <c:ptCount val="1"/>
                <c:pt idx="0">
                  <c:v>Vacancy Rate (%)</c:v>
                </c:pt>
              </c:strCache>
            </c:strRef>
          </c:tx>
          <c:spPr>
            <a:ln w="50800">
              <a:solidFill>
                <a:srgbClr val="00011F"/>
              </a:solidFill>
            </a:ln>
          </c:spPr>
          <c:marker>
            <c:symbol val="none"/>
          </c:marker>
          <c:val>
            <c:numRef>
              <c:f>'Summary Sheet'!$D$159:$D$170</c:f>
              <c:numCache>
                <c:formatCode>0%</c:formatCode>
                <c:ptCount val="12"/>
                <c:pt idx="0">
                  <c:v>0.167</c:v>
                </c:pt>
                <c:pt idx="1">
                  <c:v>0.153</c:v>
                </c:pt>
                <c:pt idx="2">
                  <c:v>0.137</c:v>
                </c:pt>
                <c:pt idx="3">
                  <c:v>0.126</c:v>
                </c:pt>
                <c:pt idx="4">
                  <c:v>0.126</c:v>
                </c:pt>
                <c:pt idx="5">
                  <c:v>0.141</c:v>
                </c:pt>
                <c:pt idx="6">
                  <c:v>0.166</c:v>
                </c:pt>
                <c:pt idx="7">
                  <c:v>0.165</c:v>
                </c:pt>
                <c:pt idx="8">
                  <c:v>0.16</c:v>
                </c:pt>
                <c:pt idx="9">
                  <c:v>0.155</c:v>
                </c:pt>
                <c:pt idx="10">
                  <c:v>0.149</c:v>
                </c:pt>
                <c:pt idx="11">
                  <c:v>0.138</c:v>
                </c:pt>
              </c:numCache>
            </c:numRef>
          </c:val>
        </c:ser>
        <c:dLbls/>
        <c:marker val="1"/>
        <c:axId val="692953576"/>
        <c:axId val="692950296"/>
      </c:lineChart>
      <c:catAx>
        <c:axId val="692944088"/>
        <c:scaling>
          <c:orientation val="minMax"/>
        </c:scaling>
        <c:axPos val="b"/>
        <c:numFmt formatCode="General" sourceLinked="1"/>
        <c:tickLblPos val="low"/>
        <c:txPr>
          <a:bodyPr/>
          <a:lstStyle/>
          <a:p>
            <a:pPr>
              <a:defRPr sz="1600">
                <a:latin typeface="Futura Lt BT" pitchFamily="34" charset="0"/>
              </a:defRPr>
            </a:pPr>
            <a:endParaRPr lang="en-US"/>
          </a:p>
        </c:txPr>
        <c:crossAx val="692947544"/>
        <c:crosses val="autoZero"/>
        <c:auto val="1"/>
        <c:lblAlgn val="ctr"/>
        <c:lblOffset val="100"/>
      </c:catAx>
      <c:valAx>
        <c:axId val="692947544"/>
        <c:scaling>
          <c:orientation val="minMax"/>
        </c:scaling>
        <c:axPos val="l"/>
        <c:majorGridlines/>
        <c:numFmt formatCode="#,##0" sourceLinked="1"/>
        <c:tickLblPos val="nextTo"/>
        <c:txPr>
          <a:bodyPr/>
          <a:lstStyle/>
          <a:p>
            <a:pPr>
              <a:defRPr sz="1800">
                <a:latin typeface="Futura BdCn BT" pitchFamily="34" charset="0"/>
              </a:defRPr>
            </a:pPr>
            <a:endParaRPr lang="en-US"/>
          </a:p>
        </c:txPr>
        <c:crossAx val="692944088"/>
        <c:crosses val="autoZero"/>
        <c:crossBetween val="between"/>
      </c:valAx>
      <c:valAx>
        <c:axId val="692950296"/>
        <c:scaling>
          <c:orientation val="minMax"/>
        </c:scaling>
        <c:axPos val="r"/>
        <c:numFmt formatCode="0%" sourceLinked="1"/>
        <c:tickLblPos val="nextTo"/>
        <c:txPr>
          <a:bodyPr/>
          <a:lstStyle/>
          <a:p>
            <a:pPr>
              <a:defRPr sz="1800">
                <a:latin typeface="Futura BdCn BT" pitchFamily="34" charset="0"/>
              </a:defRPr>
            </a:pPr>
            <a:endParaRPr lang="en-US"/>
          </a:p>
        </c:txPr>
        <c:crossAx val="692953576"/>
        <c:crosses val="max"/>
        <c:crossBetween val="between"/>
      </c:valAx>
      <c:catAx>
        <c:axId val="692953576"/>
        <c:scaling>
          <c:orientation val="minMax"/>
        </c:scaling>
        <c:delete val="1"/>
        <c:axPos val="b"/>
        <c:tickLblPos val="nextTo"/>
        <c:crossAx val="692950296"/>
        <c:crosses val="autoZero"/>
        <c:auto val="1"/>
        <c:lblAlgn val="ctr"/>
        <c:lblOffset val="100"/>
      </c:catAx>
    </c:plotArea>
    <c:legend>
      <c:legendPos val="r"/>
      <c:layout>
        <c:manualLayout>
          <c:xMode val="edge"/>
          <c:yMode val="edge"/>
          <c:x val="0.00770529278062485"/>
          <c:y val="0.885011467740823"/>
          <c:w val="0.983105516987219"/>
          <c:h val="0.114256773833323"/>
        </c:manualLayout>
      </c:layout>
      <c:txPr>
        <a:bodyPr/>
        <a:lstStyle/>
        <a:p>
          <a:pPr>
            <a:defRPr sz="1600">
              <a:latin typeface="Futura BdCn BT" pitchFamily="34" charset="0"/>
            </a:defRPr>
          </a:pPr>
          <a:endParaRPr lang="en-US"/>
        </a:p>
      </c:txPr>
    </c:legend>
    <c:plotVisOnly val="1"/>
    <c:dispBlanksAs val="gap"/>
  </c:chart>
  <c:spPr>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703253343332084"/>
          <c:y val="0.0291005291005291"/>
          <c:w val="0.862571553555806"/>
          <c:h val="0.788597883597884"/>
        </c:manualLayout>
      </c:layout>
      <c:barChart>
        <c:barDir val="col"/>
        <c:grouping val="clustered"/>
        <c:ser>
          <c:idx val="0"/>
          <c:order val="0"/>
          <c:tx>
            <c:strRef>
              <c:f>'Summary Sheet'!$B$197</c:f>
              <c:strCache>
                <c:ptCount val="1"/>
                <c:pt idx="0">
                  <c:v>Completions (SF x 1000)</c:v>
                </c:pt>
              </c:strCache>
            </c:strRef>
          </c:tx>
          <c:spPr>
            <a:solidFill>
              <a:srgbClr val="006B54"/>
            </a:solidFill>
          </c:spPr>
          <c:cat>
            <c:numRef>
              <c:f>'Summary Sheet'!$A$199:$A$209</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'Summary Sheet'!$B$199:$B$209</c:f>
              <c:numCache>
                <c:formatCode>_(* #,##0_);_(* \(#,##0\);_(* "-"??_);_(@_)</c:formatCode>
                <c:ptCount val="11"/>
                <c:pt idx="0">
                  <c:v>2071.446</c:v>
                </c:pt>
                <c:pt idx="1">
                  <c:v>3347.668</c:v>
                </c:pt>
                <c:pt idx="2">
                  <c:v>2224.163</c:v>
                </c:pt>
                <c:pt idx="3">
                  <c:v>3630.236</c:v>
                </c:pt>
                <c:pt idx="4">
                  <c:v>6515.165</c:v>
                </c:pt>
                <c:pt idx="5">
                  <c:v>5610.567</c:v>
                </c:pt>
                <c:pt idx="6">
                  <c:v>10698.81</c:v>
                </c:pt>
                <c:pt idx="7">
                  <c:v>3540.998</c:v>
                </c:pt>
                <c:pt idx="8">
                  <c:v>3284.778</c:v>
                </c:pt>
                <c:pt idx="9">
                  <c:v>6230.211</c:v>
                </c:pt>
                <c:pt idx="10">
                  <c:v>2318.055</c:v>
                </c:pt>
              </c:numCache>
            </c:numRef>
          </c:val>
        </c:ser>
        <c:ser>
          <c:idx val="1"/>
          <c:order val="1"/>
          <c:tx>
            <c:strRef>
              <c:f>'Summary Sheet'!$C$197</c:f>
              <c:strCache>
                <c:ptCount val="1"/>
                <c:pt idx="0">
                  <c:v>Net Absorption (SF x 1000)</c:v>
                </c:pt>
              </c:strCache>
            </c:strRef>
          </c:tx>
          <c:spPr>
            <a:solidFill>
              <a:srgbClr val="69BE28"/>
            </a:solidFill>
          </c:spPr>
          <c:cat>
            <c:numRef>
              <c:f>'Summary Sheet'!$A$199:$A$209</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'Summary Sheet'!$C$199:$C$209</c:f>
              <c:numCache>
                <c:formatCode>_(* #,##0_);_(* \(#,##0\);_(* "-"??_);_(@_)</c:formatCode>
                <c:ptCount val="11"/>
                <c:pt idx="0">
                  <c:v>-1072.779</c:v>
                </c:pt>
                <c:pt idx="1">
                  <c:v>6463.691</c:v>
                </c:pt>
                <c:pt idx="2">
                  <c:v>12141.911</c:v>
                </c:pt>
                <c:pt idx="3">
                  <c:v>8869.691</c:v>
                </c:pt>
                <c:pt idx="4">
                  <c:v>9830.923</c:v>
                </c:pt>
                <c:pt idx="5">
                  <c:v>5418.529000000001</c:v>
                </c:pt>
                <c:pt idx="6">
                  <c:v>-2848.842</c:v>
                </c:pt>
                <c:pt idx="7">
                  <c:v>5041.569</c:v>
                </c:pt>
                <c:pt idx="8">
                  <c:v>7959.031</c:v>
                </c:pt>
                <c:pt idx="9">
                  <c:v>7229.249030000001</c:v>
                </c:pt>
                <c:pt idx="10">
                  <c:v>2562.794205303001</c:v>
                </c:pt>
              </c:numCache>
            </c:numRef>
          </c:val>
        </c:ser>
        <c:dLbls/>
        <c:axId val="693029384"/>
        <c:axId val="693032840"/>
      </c:barChart>
      <c:lineChart>
        <c:grouping val="standard"/>
        <c:ser>
          <c:idx val="2"/>
          <c:order val="2"/>
          <c:tx>
            <c:strRef>
              <c:f>'Summary Sheet'!$D$197</c:f>
              <c:strCache>
                <c:ptCount val="1"/>
                <c:pt idx="0">
                  <c:v>Vacancy Rate (%)</c:v>
                </c:pt>
              </c:strCache>
            </c:strRef>
          </c:tx>
          <c:spPr>
            <a:ln w="50800">
              <a:solidFill>
                <a:srgbClr val="00011F"/>
              </a:solidFill>
            </a:ln>
          </c:spPr>
          <c:marker>
            <c:symbol val="none"/>
          </c:marker>
          <c:cat>
            <c:numRef>
              <c:f>'Summary Sheet'!$A$199:$A$209</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'Summary Sheet'!$D$199:$D$209</c:f>
              <c:numCache>
                <c:formatCode>0%</c:formatCode>
                <c:ptCount val="11"/>
                <c:pt idx="0">
                  <c:v>0.133457882742359</c:v>
                </c:pt>
                <c:pt idx="1">
                  <c:v>0.123394054442301</c:v>
                </c:pt>
                <c:pt idx="2">
                  <c:v>0.0925189981561579</c:v>
                </c:pt>
                <c:pt idx="3">
                  <c:v>0.0770032575162855</c:v>
                </c:pt>
                <c:pt idx="4">
                  <c:v>0.067217382961406</c:v>
                </c:pt>
                <c:pt idx="5">
                  <c:v>0.0666068042459492</c:v>
                </c:pt>
                <c:pt idx="6">
                  <c:v>0.0985531197378187</c:v>
                </c:pt>
                <c:pt idx="7">
                  <c:v>0.0945810689157262</c:v>
                </c:pt>
                <c:pt idx="8">
                  <c:v>0.0827754663928733</c:v>
                </c:pt>
                <c:pt idx="9">
                  <c:v>0.0826576703942414</c:v>
                </c:pt>
                <c:pt idx="10">
                  <c:v>0.0819156480789611</c:v>
                </c:pt>
              </c:numCache>
            </c:numRef>
          </c:val>
        </c:ser>
        <c:dLbls/>
        <c:marker val="1"/>
        <c:axId val="693038072"/>
        <c:axId val="693074440"/>
      </c:lineChart>
      <c:catAx>
        <c:axId val="693029384"/>
        <c:scaling>
          <c:orientation val="minMax"/>
        </c:scaling>
        <c:axPos val="b"/>
        <c:numFmt formatCode="General" sourceLinked="1"/>
        <c:tickLblPos val="low"/>
        <c:txPr>
          <a:bodyPr/>
          <a:lstStyle/>
          <a:p>
            <a:pPr>
              <a:defRPr sz="1600">
                <a:latin typeface="Futura Lt BT" pitchFamily="34" charset="0"/>
              </a:defRPr>
            </a:pPr>
            <a:endParaRPr lang="en-US"/>
          </a:p>
        </c:txPr>
        <c:crossAx val="693032840"/>
        <c:crosses val="autoZero"/>
        <c:auto val="1"/>
        <c:lblAlgn val="ctr"/>
        <c:lblOffset val="100"/>
      </c:catAx>
      <c:valAx>
        <c:axId val="693032840"/>
        <c:scaling>
          <c:orientation val="minMax"/>
        </c:scaling>
        <c:axPos val="l"/>
        <c:majorGridlines/>
        <c:numFmt formatCode="_(* #,##0_);_(* \(#,##0\);_(* &quot;-&quot;??_);_(@_)" sourceLinked="1"/>
        <c:tickLblPos val="nextTo"/>
        <c:txPr>
          <a:bodyPr/>
          <a:lstStyle/>
          <a:p>
            <a:pPr>
              <a:defRPr sz="1800">
                <a:latin typeface="Futura BdCn BT" pitchFamily="34" charset="0"/>
              </a:defRPr>
            </a:pPr>
            <a:endParaRPr lang="en-US"/>
          </a:p>
        </c:txPr>
        <c:crossAx val="693029384"/>
        <c:crosses val="autoZero"/>
        <c:crossBetween val="between"/>
      </c:valAx>
      <c:valAx>
        <c:axId val="693074440"/>
        <c:scaling>
          <c:orientation val="minMax"/>
        </c:scaling>
        <c:axPos val="r"/>
        <c:numFmt formatCode="0%" sourceLinked="1"/>
        <c:tickLblPos val="nextTo"/>
        <c:txPr>
          <a:bodyPr/>
          <a:lstStyle/>
          <a:p>
            <a:pPr>
              <a:defRPr sz="1800">
                <a:latin typeface="Futura BdCn BT" pitchFamily="34" charset="0"/>
              </a:defRPr>
            </a:pPr>
            <a:endParaRPr lang="en-US"/>
          </a:p>
        </c:txPr>
        <c:crossAx val="693038072"/>
        <c:crosses val="max"/>
        <c:crossBetween val="between"/>
      </c:valAx>
      <c:catAx>
        <c:axId val="693038072"/>
        <c:scaling>
          <c:orientation val="minMax"/>
        </c:scaling>
        <c:delete val="1"/>
        <c:axPos val="b"/>
        <c:numFmt formatCode="General" sourceLinked="1"/>
        <c:tickLblPos val="nextTo"/>
        <c:crossAx val="693074440"/>
        <c:crosses val="autoZero"/>
        <c:auto val="1"/>
        <c:lblAlgn val="ctr"/>
        <c:lblOffset val="100"/>
      </c:catAx>
    </c:plotArea>
    <c:legend>
      <c:legendPos val="r"/>
      <c:layout>
        <c:manualLayout>
          <c:xMode val="edge"/>
          <c:yMode val="edge"/>
          <c:x val="0.0698730158730158"/>
          <c:y val="0.921150689497146"/>
          <c:w val="0.880920634920635"/>
          <c:h val="0.0756878306878307"/>
        </c:manualLayout>
      </c:layout>
      <c:txPr>
        <a:bodyPr/>
        <a:lstStyle/>
        <a:p>
          <a:pPr>
            <a:defRPr sz="1600">
              <a:latin typeface="Futura BdCn BT" pitchFamily="34" charset="0"/>
            </a:defRPr>
          </a:pPr>
          <a:endParaRPr lang="en-US"/>
        </a:p>
      </c:txPr>
    </c:legend>
    <c:plotVisOnly val="1"/>
    <c:dispBlanksAs val="gap"/>
  </c:chart>
  <c:spPr>
    <a:ln>
      <a:noFill/>
    </a:ln>
  </c:sp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697787094767209"/>
          <c:y val="0.021353300987999"/>
          <c:w val="0.863360264478915"/>
          <c:h val="0.833838118946417"/>
        </c:manualLayout>
      </c:layout>
      <c:barChart>
        <c:barDir val="col"/>
        <c:grouping val="clustered"/>
        <c:ser>
          <c:idx val="0"/>
          <c:order val="0"/>
          <c:tx>
            <c:strRef>
              <c:f>Sheet3!$B$108</c:f>
              <c:strCache>
                <c:ptCount val="1"/>
                <c:pt idx="0">
                  <c:v>Completions (SF x 1000)</c:v>
                </c:pt>
              </c:strCache>
            </c:strRef>
          </c:tx>
          <c:spPr>
            <a:solidFill>
              <a:srgbClr val="006B54"/>
            </a:solidFill>
          </c:spPr>
          <c:cat>
            <c:numRef>
              <c:f>Sheet3!$A$109:$A$119</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Sheet3!$B$109:$B$119</c:f>
              <c:numCache>
                <c:formatCode>General</c:formatCode>
                <c:ptCount val="11"/>
                <c:pt idx="0">
                  <c:v>655.75</c:v>
                </c:pt>
                <c:pt idx="1">
                  <c:v>371.48</c:v>
                </c:pt>
                <c:pt idx="2">
                  <c:v>386.28</c:v>
                </c:pt>
                <c:pt idx="3">
                  <c:v>544.8499999999989</c:v>
                </c:pt>
                <c:pt idx="4">
                  <c:v>484.42</c:v>
                </c:pt>
                <c:pt idx="5">
                  <c:v>487.31</c:v>
                </c:pt>
                <c:pt idx="6">
                  <c:v>860.79</c:v>
                </c:pt>
                <c:pt idx="7">
                  <c:v>1198.5</c:v>
                </c:pt>
                <c:pt idx="8">
                  <c:v>1269.19</c:v>
                </c:pt>
                <c:pt idx="9">
                  <c:v>1247.97</c:v>
                </c:pt>
                <c:pt idx="10">
                  <c:v>1116.57</c:v>
                </c:pt>
              </c:numCache>
            </c:numRef>
          </c:val>
        </c:ser>
        <c:ser>
          <c:idx val="1"/>
          <c:order val="1"/>
          <c:tx>
            <c:strRef>
              <c:f>Sheet3!$C$108</c:f>
              <c:strCache>
                <c:ptCount val="1"/>
                <c:pt idx="0">
                  <c:v>Change in Occupied Space (SF x 1000)</c:v>
                </c:pt>
              </c:strCache>
            </c:strRef>
          </c:tx>
          <c:spPr>
            <a:solidFill>
              <a:srgbClr val="69BE28"/>
            </a:solidFill>
          </c:spPr>
          <c:cat>
            <c:numRef>
              <c:f>Sheet3!$A$109:$A$119</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Sheet3!$C$109:$C$119</c:f>
              <c:numCache>
                <c:formatCode>General</c:formatCode>
                <c:ptCount val="11"/>
                <c:pt idx="0">
                  <c:v>498.87</c:v>
                </c:pt>
                <c:pt idx="1">
                  <c:v>425.03</c:v>
                </c:pt>
                <c:pt idx="2">
                  <c:v>698.11</c:v>
                </c:pt>
                <c:pt idx="3">
                  <c:v>706.48</c:v>
                </c:pt>
                <c:pt idx="4">
                  <c:v>610.91</c:v>
                </c:pt>
                <c:pt idx="5">
                  <c:v>517.3299999999994</c:v>
                </c:pt>
                <c:pt idx="6">
                  <c:v>559.16</c:v>
                </c:pt>
                <c:pt idx="7">
                  <c:v>1034.5</c:v>
                </c:pt>
                <c:pt idx="8">
                  <c:v>1293.23</c:v>
                </c:pt>
                <c:pt idx="9">
                  <c:v>1084.34</c:v>
                </c:pt>
                <c:pt idx="10">
                  <c:v>1043.76</c:v>
                </c:pt>
              </c:numCache>
            </c:numRef>
          </c:val>
        </c:ser>
        <c:dLbls/>
        <c:gapWidth val="51"/>
        <c:axId val="626180216"/>
        <c:axId val="626271144"/>
      </c:barChart>
      <c:lineChart>
        <c:grouping val="standard"/>
        <c:ser>
          <c:idx val="2"/>
          <c:order val="2"/>
          <c:tx>
            <c:strRef>
              <c:f>Sheet3!$D$108</c:f>
              <c:strCache>
                <c:ptCount val="1"/>
                <c:pt idx="0">
                  <c:v>Vacancy Rate (%)</c:v>
                </c:pt>
              </c:strCache>
            </c:strRef>
          </c:tx>
          <c:spPr>
            <a:ln w="50800">
              <a:solidFill>
                <a:schemeClr val="tx1"/>
              </a:solidFill>
            </a:ln>
          </c:spPr>
          <c:marker>
            <c:symbol val="none"/>
          </c:marker>
          <c:val>
            <c:numRef>
              <c:f>Sheet3!$D$109:$D$119</c:f>
              <c:numCache>
                <c:formatCode>0.0%</c:formatCode>
                <c:ptCount val="11"/>
                <c:pt idx="0">
                  <c:v>0.1503</c:v>
                </c:pt>
                <c:pt idx="1">
                  <c:v>0.137</c:v>
                </c:pt>
                <c:pt idx="2">
                  <c:v>0.0949</c:v>
                </c:pt>
                <c:pt idx="3">
                  <c:v>0.0716</c:v>
                </c:pt>
                <c:pt idx="4">
                  <c:v>0.055</c:v>
                </c:pt>
                <c:pt idx="5">
                  <c:v>0.0494</c:v>
                </c:pt>
                <c:pt idx="6">
                  <c:v>0.0729</c:v>
                </c:pt>
                <c:pt idx="7">
                  <c:v>0.0792</c:v>
                </c:pt>
                <c:pt idx="8">
                  <c:v>0.0699</c:v>
                </c:pt>
                <c:pt idx="9">
                  <c:v>0.0751</c:v>
                </c:pt>
                <c:pt idx="10">
                  <c:v>0.0744</c:v>
                </c:pt>
              </c:numCache>
            </c:numRef>
          </c:val>
        </c:ser>
        <c:dLbls/>
        <c:marker val="1"/>
        <c:axId val="626295352"/>
        <c:axId val="626269816"/>
      </c:lineChart>
      <c:catAx>
        <c:axId val="626180216"/>
        <c:scaling>
          <c:orientation val="minMax"/>
        </c:scaling>
        <c:axPos val="b"/>
        <c:numFmt formatCode="General" sourceLinked="1"/>
        <c:tickLblPos val="nextTo"/>
        <c:txPr>
          <a:bodyPr/>
          <a:lstStyle/>
          <a:p>
            <a:pPr>
              <a:defRPr sz="1400">
                <a:latin typeface="Futura Lt BT" pitchFamily="34" charset="0"/>
              </a:defRPr>
            </a:pPr>
            <a:endParaRPr lang="en-US"/>
          </a:p>
        </c:txPr>
        <c:crossAx val="626271144"/>
        <c:crosses val="autoZero"/>
        <c:auto val="1"/>
        <c:lblAlgn val="ctr"/>
        <c:lblOffset val="100"/>
      </c:catAx>
      <c:valAx>
        <c:axId val="626271144"/>
        <c:scaling>
          <c:orientation val="minMax"/>
        </c:scaling>
        <c:axPos val="l"/>
        <c:majorGridlines/>
        <c:numFmt formatCode="#,##0" sourceLinked="0"/>
        <c:tickLblPos val="nextTo"/>
        <c:txPr>
          <a:bodyPr/>
          <a:lstStyle/>
          <a:p>
            <a:pPr>
              <a:defRPr sz="1400">
                <a:latin typeface="Futura BdCn BT" pitchFamily="34" charset="0"/>
              </a:defRPr>
            </a:pPr>
            <a:endParaRPr lang="en-US"/>
          </a:p>
        </c:txPr>
        <c:crossAx val="626180216"/>
        <c:crosses val="autoZero"/>
        <c:crossBetween val="between"/>
      </c:valAx>
      <c:valAx>
        <c:axId val="626269816"/>
        <c:scaling>
          <c:orientation val="minMax"/>
        </c:scaling>
        <c:axPos val="r"/>
        <c:numFmt formatCode="0%" sourceLinked="0"/>
        <c:tickLblPos val="nextTo"/>
        <c:txPr>
          <a:bodyPr/>
          <a:lstStyle/>
          <a:p>
            <a:pPr>
              <a:defRPr sz="1400">
                <a:latin typeface="Futura BdCn BT" pitchFamily="34" charset="0"/>
              </a:defRPr>
            </a:pPr>
            <a:endParaRPr lang="en-US"/>
          </a:p>
        </c:txPr>
        <c:crossAx val="626295352"/>
        <c:crosses val="max"/>
        <c:crossBetween val="between"/>
      </c:valAx>
      <c:catAx>
        <c:axId val="626295352"/>
        <c:scaling>
          <c:orientation val="minMax"/>
        </c:scaling>
        <c:delete val="1"/>
        <c:axPos val="b"/>
        <c:tickLblPos val="nextTo"/>
        <c:crossAx val="626269816"/>
        <c:crosses val="autoZero"/>
        <c:auto val="1"/>
        <c:lblAlgn val="ctr"/>
        <c:lblOffset val="100"/>
      </c:catAx>
    </c:plotArea>
    <c:legend>
      <c:legendPos val="r"/>
      <c:layout>
        <c:manualLayout>
          <c:xMode val="edge"/>
          <c:yMode val="edge"/>
          <c:x val="0.0456572800597701"/>
          <c:y val="0.934797194177221"/>
          <c:w val="0.916336202532389"/>
          <c:h val="0.0477731579376961"/>
        </c:manualLayout>
      </c:layout>
      <c:txPr>
        <a:bodyPr/>
        <a:lstStyle/>
        <a:p>
          <a:pPr>
            <a:defRPr sz="1400">
              <a:latin typeface="Futura BdCn BT" pitchFamily="34" charset="0"/>
            </a:defRPr>
          </a:pPr>
          <a:endParaRPr lang="en-US"/>
        </a:p>
      </c:txPr>
    </c:legend>
    <c:plotVisOnly val="1"/>
    <c:dispBlanksAs val="gap"/>
  </c:chart>
  <c:spPr>
    <a:ln>
      <a:noFill/>
    </a:ln>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0.66542</cdr:x>
      <cdr:y>0.03571</cdr:y>
    </cdr:from>
    <cdr:to>
      <cdr:x>0.66542</cdr:x>
      <cdr:y>0.82143</cdr:y>
    </cdr:to>
    <cdr:cxnSp macro="">
      <cdr:nvCxnSpPr>
        <cdr:cNvPr id="3" name="Straight Connector 2"/>
        <cdr:cNvCxnSpPr/>
      </cdr:nvCxnSpPr>
      <cdr:spPr>
        <a:xfrm xmlns:a="http://schemas.openxmlformats.org/drawingml/2006/main" flipV="1">
          <a:off x="5486401" y="152400"/>
          <a:ext cx="0" cy="335280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0.6875</cdr:x>
      <cdr:y>0.02976</cdr:y>
    </cdr:from>
    <cdr:to>
      <cdr:x>0.6875</cdr:x>
      <cdr:y>0.84821</cdr:y>
    </cdr:to>
    <cdr:cxnSp macro="">
      <cdr:nvCxnSpPr>
        <cdr:cNvPr id="3" name="Straight Connector 2"/>
        <cdr:cNvCxnSpPr/>
      </cdr:nvCxnSpPr>
      <cdr:spPr>
        <a:xfrm xmlns:a="http://schemas.openxmlformats.org/drawingml/2006/main" flipV="1">
          <a:off x="5867400" y="152400"/>
          <a:ext cx="0" cy="4190999"/>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0.71676</cdr:x>
      <cdr:y>0.03358</cdr:y>
    </cdr:from>
    <cdr:to>
      <cdr:x>0.71676</cdr:x>
      <cdr:y>0.80593</cdr:y>
    </cdr:to>
    <cdr:cxnSp macro="">
      <cdr:nvCxnSpPr>
        <cdr:cNvPr id="2" name="Straight Connector 1"/>
        <cdr:cNvCxnSpPr/>
      </cdr:nvCxnSpPr>
      <cdr:spPr>
        <a:xfrm xmlns:a="http://schemas.openxmlformats.org/drawingml/2006/main" flipV="1">
          <a:off x="5943600" y="152400"/>
          <a:ext cx="0" cy="350520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0.77143</cdr:x>
      <cdr:y>0.03175</cdr:y>
    </cdr:from>
    <cdr:to>
      <cdr:x>0.77143</cdr:x>
      <cdr:y>0.80952</cdr:y>
    </cdr:to>
    <cdr:cxnSp macro="">
      <cdr:nvCxnSpPr>
        <cdr:cNvPr id="2" name="Straight Connector 1"/>
        <cdr:cNvCxnSpPr/>
      </cdr:nvCxnSpPr>
      <cdr:spPr>
        <a:xfrm xmlns:a="http://schemas.openxmlformats.org/drawingml/2006/main" flipV="1">
          <a:off x="6172200" y="152400"/>
          <a:ext cx="0" cy="373380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0.77477</cdr:x>
      <cdr:y>0.02779</cdr:y>
    </cdr:from>
    <cdr:to>
      <cdr:x>0.77477</cdr:x>
      <cdr:y>0.85676</cdr:y>
    </cdr:to>
    <cdr:cxnSp macro="">
      <cdr:nvCxnSpPr>
        <cdr:cNvPr id="3" name="Straight Connector 2"/>
        <cdr:cNvCxnSpPr/>
      </cdr:nvCxnSpPr>
      <cdr:spPr>
        <a:xfrm xmlns:a="http://schemas.openxmlformats.org/drawingml/2006/main" flipV="1">
          <a:off x="6172200" y="132834"/>
          <a:ext cx="0" cy="396240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883A3214-437A-4A3D-A4F4-64B2547EAB12}" type="datetimeFigureOut">
              <a:rPr lang="en-GB" smtClean="0"/>
              <a:pPr/>
              <a:t>1/21/13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BC352690-EBD4-42D1-B30D-D89A9754DE3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081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FCF1A96C-3F09-4AC0-9414-E85CEC77AC0B}"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24</a:t>
            </a:fld>
            <a:endParaRPr lang="en-GB">
              <a:solidFill>
                <a:prstClr val="black"/>
              </a:solidFill>
            </a:endParaRPr>
          </a:p>
        </p:txBody>
      </p:sp>
      <p:sp>
        <p:nvSpPr>
          <p:cNvPr id="60419" name="Slide Image Placeholder 5"/>
          <p:cNvSpPr>
            <a:spLocks noGrp="1" noRot="1" noChangeAspect="1" noTextEdit="1"/>
          </p:cNvSpPr>
          <p:nvPr>
            <p:ph type="sldImg"/>
          </p:nvPr>
        </p:nvSpPr>
        <p:spPr>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25</a:t>
            </a:fld>
            <a:endParaRPr lang="en-GB">
              <a:solidFill>
                <a:prstClr val="black"/>
              </a:solidFill>
            </a:endParaRPr>
          </a:p>
        </p:txBody>
      </p:sp>
      <p:sp>
        <p:nvSpPr>
          <p:cNvPr id="60419" name="Slide Image Placeholder 5"/>
          <p:cNvSpPr>
            <a:spLocks noGrp="1" noRot="1" noChangeAspect="1" noTextEdit="1"/>
          </p:cNvSpPr>
          <p:nvPr>
            <p:ph type="sldImg"/>
          </p:nvPr>
        </p:nvSpPr>
        <p:spPr>
          <a:xfrm>
            <a:off x="917575" y="714375"/>
            <a:ext cx="3705225" cy="2779713"/>
          </a:xfrm>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26</a:t>
            </a:fld>
            <a:endParaRPr lang="en-GB">
              <a:solidFill>
                <a:prstClr val="black"/>
              </a:solidFill>
            </a:endParaRPr>
          </a:p>
        </p:txBody>
      </p:sp>
      <p:sp>
        <p:nvSpPr>
          <p:cNvPr id="60419" name="Slide Image Placeholder 5"/>
          <p:cNvSpPr>
            <a:spLocks noGrp="1" noRot="1" noChangeAspect="1" noTextEdit="1"/>
          </p:cNvSpPr>
          <p:nvPr>
            <p:ph type="sldImg"/>
          </p:nvPr>
        </p:nvSpPr>
        <p:spPr>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27</a:t>
            </a:fld>
            <a:endParaRPr lang="en-GB">
              <a:solidFill>
                <a:prstClr val="black"/>
              </a:solidFill>
            </a:endParaRPr>
          </a:p>
        </p:txBody>
      </p:sp>
      <p:sp>
        <p:nvSpPr>
          <p:cNvPr id="60419" name="Slide Image Placeholder 5"/>
          <p:cNvSpPr>
            <a:spLocks noGrp="1" noRot="1" noChangeAspect="1" noTextEdit="1"/>
          </p:cNvSpPr>
          <p:nvPr>
            <p:ph type="sldImg"/>
          </p:nvPr>
        </p:nvSpPr>
        <p:spPr>
          <a:xfrm>
            <a:off x="917575" y="714375"/>
            <a:ext cx="3705225" cy="2779713"/>
          </a:xfrm>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28</a:t>
            </a:fld>
            <a:endParaRPr lang="en-GB">
              <a:solidFill>
                <a:prstClr val="black"/>
              </a:solidFill>
            </a:endParaRPr>
          </a:p>
        </p:txBody>
      </p:sp>
      <p:sp>
        <p:nvSpPr>
          <p:cNvPr id="60419" name="Slide Image Placeholder 5"/>
          <p:cNvSpPr>
            <a:spLocks noGrp="1" noRot="1" noChangeAspect="1" noTextEdit="1"/>
          </p:cNvSpPr>
          <p:nvPr>
            <p:ph type="sldImg"/>
          </p:nvPr>
        </p:nvSpPr>
        <p:spPr>
          <a:xfrm>
            <a:off x="917575" y="714375"/>
            <a:ext cx="3705225" cy="2779713"/>
          </a:xfrm>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29</a:t>
            </a:fld>
            <a:endParaRPr lang="en-GB">
              <a:solidFill>
                <a:prstClr val="black"/>
              </a:solidFill>
            </a:endParaRPr>
          </a:p>
        </p:txBody>
      </p:sp>
      <p:sp>
        <p:nvSpPr>
          <p:cNvPr id="60419" name="Slide Image Placeholder 5"/>
          <p:cNvSpPr>
            <a:spLocks noGrp="1" noRot="1" noChangeAspect="1" noTextEdit="1"/>
          </p:cNvSpPr>
          <p:nvPr>
            <p:ph type="sldImg"/>
          </p:nvPr>
        </p:nvSpPr>
        <p:spPr>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fontScale="92500" lnSpcReduction="10000"/>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Slide Number Placeholder 3"/>
          <p:cNvSpPr>
            <a:spLocks noGrp="1"/>
          </p:cNvSpPr>
          <p:nvPr>
            <p:ph type="sldNum" sz="quarter" idx="5"/>
          </p:nvPr>
        </p:nvSpPr>
        <p:spPr>
          <a:noFill/>
        </p:spPr>
        <p:txBody>
          <a:bodyPr/>
          <a:lstStyle/>
          <a:p>
            <a:fld id="{ED278102-CE32-4DF2-BB6C-B76466EC0A4D}" type="slidenum">
              <a:rPr lang="en-AU">
                <a:solidFill>
                  <a:prstClr val="black"/>
                </a:solidFill>
              </a:rPr>
              <a:pPr/>
              <a:t>30</a:t>
            </a:fld>
            <a:endParaRPr lang="en-AU">
              <a:solidFill>
                <a:prstClr val="black"/>
              </a:solidFill>
            </a:endParaRPr>
          </a:p>
        </p:txBody>
      </p:sp>
      <p:sp>
        <p:nvSpPr>
          <p:cNvPr id="143364" name="Notes Placeholder 4"/>
          <p:cNvSpPr>
            <a:spLocks noGrp="1"/>
          </p:cNvSpPr>
          <p:nvPr>
            <p:ph type="body" sz="quarter" idx="11"/>
          </p:nvPr>
        </p:nvSpPr>
        <p:spPr>
          <a:noFill/>
        </p:spPr>
        <p:txBody>
          <a:bodyPr wrap="square" numCol="1" anchor="t" anchorCtr="0" compatLnSpc="1">
            <a:prstTxWarp prst="textNoShape">
              <a:avLst/>
            </a:prstTxWarp>
            <a:normAutofit/>
          </a:bodyPr>
          <a:lstStyle/>
          <a:p>
            <a:pPr eaLnBrk="1" hangingPunct="1">
              <a:spcBef>
                <a:spcPct val="0"/>
              </a:spcBef>
              <a:defRPr/>
            </a:pPr>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31</a:t>
            </a:fld>
            <a:endParaRPr lang="en-GB">
              <a:solidFill>
                <a:prstClr val="black"/>
              </a:solidFill>
            </a:endParaRPr>
          </a:p>
        </p:txBody>
      </p:sp>
      <p:sp>
        <p:nvSpPr>
          <p:cNvPr id="60419" name="Slide Image Placeholder 5"/>
          <p:cNvSpPr>
            <a:spLocks noGrp="1" noRot="1" noChangeAspect="1" noTextEdit="1"/>
          </p:cNvSpPr>
          <p:nvPr>
            <p:ph type="sldImg"/>
          </p:nvPr>
        </p:nvSpPr>
        <p:spPr>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26" eaLnBrk="0" fontAlgn="base" hangingPunct="0">
              <a:spcBef>
                <a:spcPct val="30000"/>
              </a:spcBef>
              <a:spcAft>
                <a:spcPct val="0"/>
              </a:spcAft>
              <a:defRPr/>
            </a:pPr>
            <a:endParaRPr lang="en-GB" dirty="0"/>
          </a:p>
        </p:txBody>
      </p:sp>
      <p:sp>
        <p:nvSpPr>
          <p:cNvPr id="4" name="Slide Number Placeholder 3"/>
          <p:cNvSpPr>
            <a:spLocks noGrp="1"/>
          </p:cNvSpPr>
          <p:nvPr>
            <p:ph type="sldNum" sz="quarter" idx="10"/>
          </p:nvPr>
        </p:nvSpPr>
        <p:spPr/>
        <p:txBody>
          <a:bodyPr/>
          <a:lstStyle/>
          <a:p>
            <a:fld id="{E07F9626-DE33-4649-A7F5-4083843A368A}" type="slidenum">
              <a:rPr lang="en-GB" smtClean="0"/>
              <a:pPr/>
              <a:t>32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33</a:t>
            </a:fld>
            <a:endParaRPr lang="en-GB">
              <a:solidFill>
                <a:prstClr val="black"/>
              </a:solidFill>
            </a:endParaRPr>
          </a:p>
        </p:txBody>
      </p:sp>
      <p:sp>
        <p:nvSpPr>
          <p:cNvPr id="60419" name="Slide Image Placeholder 5"/>
          <p:cNvSpPr>
            <a:spLocks noGrp="1" noRot="1" noChangeAspect="1" noTextEdit="1"/>
          </p:cNvSpPr>
          <p:nvPr>
            <p:ph type="sldImg"/>
          </p:nvPr>
        </p:nvSpPr>
        <p:spPr>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smtClean="0"/>
          </a:p>
          <a:p>
            <a:endParaRPr lang="en-US" dirty="0" smtClean="0"/>
          </a:p>
          <a:p>
            <a:r>
              <a:rPr lang="en-US" sz="1600" dirty="0" smtClean="0"/>
              <a:t>Herman Cain</a:t>
            </a:r>
            <a:r>
              <a:rPr lang="en-US" sz="1600" baseline="0" dirty="0" smtClean="0"/>
              <a:t> said it best in one of the Republican debates : Uncertainty is killing the economy</a:t>
            </a:r>
          </a:p>
          <a:p>
            <a:endParaRPr lang="en-US" sz="1600" baseline="0" dirty="0" smtClean="0"/>
          </a:p>
          <a:p>
            <a:r>
              <a:rPr lang="en-US" sz="1600" baseline="0" dirty="0" smtClean="0"/>
              <a:t>Let’s look some headlines for 2012-2013 – I mean its like a comedian made these up:</a:t>
            </a:r>
          </a:p>
          <a:p>
            <a:endParaRPr lang="en-US" sz="1600" baseline="0" dirty="0" smtClean="0"/>
          </a:p>
          <a:p>
            <a:pPr marL="171450" indent="-171450">
              <a:buFont typeface="Arial"/>
              <a:buChar char="•"/>
            </a:pPr>
            <a:r>
              <a:rPr lang="en-US" sz="1800" baseline="0" dirty="0" smtClean="0"/>
              <a:t>Debt Ceiling - </a:t>
            </a:r>
          </a:p>
          <a:p>
            <a:pPr marL="171450" indent="-171450">
              <a:buFont typeface="Arial"/>
              <a:buChar char="•"/>
            </a:pPr>
            <a:r>
              <a:rPr lang="en-US" sz="1800" baseline="0" dirty="0" smtClean="0"/>
              <a:t>Taxation – either Warren Buffet or Bill Roberts</a:t>
            </a:r>
          </a:p>
          <a:p>
            <a:pPr marL="171450" indent="-171450">
              <a:buFont typeface="Arial"/>
              <a:buChar char="•"/>
            </a:pPr>
            <a:r>
              <a:rPr lang="en-US" sz="1800" baseline="0" dirty="0" smtClean="0"/>
              <a:t>National Deficit – Now $16 Trillion</a:t>
            </a:r>
          </a:p>
          <a:p>
            <a:pPr marL="171450" indent="-171450">
              <a:buFont typeface="Arial"/>
              <a:buChar char="•"/>
            </a:pPr>
            <a:r>
              <a:rPr lang="en-US" sz="1800" baseline="0" dirty="0" smtClean="0"/>
              <a:t>Fiscal Cliff or Cliffs as we are now learning – Becoming Cliff Dwellers or Divers?</a:t>
            </a:r>
          </a:p>
          <a:p>
            <a:pPr marL="171450" indent="-171450">
              <a:buFont typeface="Arial"/>
              <a:buChar char="•"/>
            </a:pPr>
            <a:r>
              <a:rPr lang="en-US" sz="1800" baseline="0" dirty="0" smtClean="0"/>
              <a:t>Partisans – Sounds like a Humphrey Bogart Movie</a:t>
            </a:r>
          </a:p>
          <a:p>
            <a:pPr marL="171450" indent="-171450">
              <a:buFont typeface="Arial"/>
              <a:buChar char="•"/>
            </a:pPr>
            <a:r>
              <a:rPr lang="en-US" sz="1800" baseline="0" dirty="0" smtClean="0"/>
              <a:t>Credit Crunch – store sale of cereal</a:t>
            </a:r>
          </a:p>
          <a:p>
            <a:pPr marL="171450" indent="-171450">
              <a:buFont typeface="Arial"/>
              <a:buChar char="•"/>
            </a:pPr>
            <a:r>
              <a:rPr lang="en-US" sz="1800" baseline="0" dirty="0" smtClean="0"/>
              <a:t>Fiscal Stimulus – am sure this is something they are smoking in Oregon</a:t>
            </a:r>
          </a:p>
          <a:p>
            <a:pPr marL="171450" indent="-171450">
              <a:buFont typeface="Arial"/>
              <a:buChar char="•"/>
            </a:pPr>
            <a:r>
              <a:rPr lang="en-US" sz="1800" baseline="0" dirty="0" smtClean="0"/>
              <a:t>Inflation / Deflation – which one is it???</a:t>
            </a:r>
          </a:p>
          <a:p>
            <a:pPr marL="171450" indent="-171450">
              <a:buFont typeface="Arial"/>
              <a:buChar char="•"/>
            </a:pPr>
            <a:r>
              <a:rPr lang="en-US" sz="1800" baseline="0" dirty="0" smtClean="0"/>
              <a:t>Federal budget – or more like lack of budgeting…</a:t>
            </a:r>
          </a:p>
          <a:p>
            <a:pPr marL="171450" indent="-171450">
              <a:buFont typeface="Arial"/>
              <a:buChar char="•"/>
            </a:pPr>
            <a:r>
              <a:rPr lang="en-US" sz="1800" baseline="0" dirty="0" smtClean="0"/>
              <a:t>It</a:t>
            </a:r>
            <a:r>
              <a:rPr lang="fr-FR" sz="1800" baseline="0" dirty="0" smtClean="0"/>
              <a:t>’</a:t>
            </a:r>
            <a:r>
              <a:rPr lang="en-US" sz="1800" baseline="0" dirty="0" smtClean="0"/>
              <a:t>s the economy or the environment – can’t it be both??</a:t>
            </a:r>
          </a:p>
          <a:p>
            <a:pPr marL="171450" indent="-171450">
              <a:buFont typeface="Arial"/>
              <a:buChar char="•"/>
            </a:pPr>
            <a:r>
              <a:rPr lang="en-US" sz="1800" baseline="0" dirty="0" smtClean="0"/>
              <a:t>Bubble in China – </a:t>
            </a:r>
            <a:r>
              <a:rPr lang="en-US" sz="1800" baseline="0" smtClean="0"/>
              <a:t>yeah going </a:t>
            </a:r>
            <a:r>
              <a:rPr lang="en-US" sz="1800" baseline="0" dirty="0" smtClean="0"/>
              <a:t>from 9 to 6% GDP growth is a bubble!!!</a:t>
            </a:r>
          </a:p>
          <a:p>
            <a:pPr marL="171450" indent="-171450">
              <a:buFont typeface="Arial"/>
              <a:buChar char="•"/>
            </a:pPr>
            <a:r>
              <a:rPr lang="en-US" sz="1800" baseline="0" dirty="0" smtClean="0"/>
              <a:t>Sovereign Debt – guess that is the same thing as our “National Debt”</a:t>
            </a:r>
          </a:p>
          <a:p>
            <a:pPr marL="171450" indent="-171450">
              <a:buFont typeface="Arial"/>
              <a:buChar char="•"/>
            </a:pPr>
            <a:r>
              <a:rPr lang="en-US" sz="1800" baseline="0" dirty="0" smtClean="0"/>
              <a:t>Angela Merkel – She should be praying</a:t>
            </a:r>
          </a:p>
          <a:p>
            <a:pPr marL="171450" indent="-171450">
              <a:buFont typeface="Arial"/>
              <a:buChar char="•"/>
            </a:pPr>
            <a:r>
              <a:rPr lang="en-US" sz="1800" baseline="0" dirty="0" smtClean="0"/>
              <a:t>Double Dip recession – Let’s just tell our politicians “no double dipping”</a:t>
            </a:r>
          </a:p>
          <a:p>
            <a:pPr marL="171450" indent="-171450">
              <a:buFont typeface="Arial"/>
              <a:buChar char="•"/>
            </a:pPr>
            <a:r>
              <a:rPr lang="en-US" sz="1800" baseline="0" dirty="0" smtClean="0"/>
              <a:t>The breakup of the Eurozone – Break up or stay together, just get on with it – and please change your ugly logo while you are at it…</a:t>
            </a:r>
          </a:p>
          <a:p>
            <a:pPr marL="171450" indent="-171450">
              <a:buFont typeface="Arial"/>
              <a:buChar char="•"/>
            </a:pPr>
            <a:endParaRPr lang="en-US" sz="1600" baseline="0" dirty="0" smtClean="0"/>
          </a:p>
          <a:p>
            <a:pPr marL="171450" indent="-171450">
              <a:buFont typeface="Arial"/>
              <a:buChar char="•"/>
            </a:pPr>
            <a:endParaRPr lang="en-US" sz="1600" baseline="0" dirty="0" smtClean="0"/>
          </a:p>
          <a:p>
            <a:pPr marL="171450" indent="-171450">
              <a:buFont typeface="Arial"/>
              <a:buChar char="•"/>
            </a:pPr>
            <a:endParaRPr lang="en-US" sz="1600"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81116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Slide Number Placeholder 3"/>
          <p:cNvSpPr>
            <a:spLocks noGrp="1"/>
          </p:cNvSpPr>
          <p:nvPr>
            <p:ph type="sldNum" sz="quarter" idx="5"/>
          </p:nvPr>
        </p:nvSpPr>
        <p:spPr>
          <a:noFill/>
        </p:spPr>
        <p:txBody>
          <a:bodyPr/>
          <a:lstStyle/>
          <a:p>
            <a:fld id="{ED278102-CE32-4DF2-BB6C-B76466EC0A4D}" type="slidenum">
              <a:rPr lang="en-AU">
                <a:solidFill>
                  <a:prstClr val="black"/>
                </a:solidFill>
              </a:rPr>
              <a:pPr/>
              <a:t>34</a:t>
            </a:fld>
            <a:endParaRPr lang="en-AU">
              <a:solidFill>
                <a:prstClr val="black"/>
              </a:solidFill>
            </a:endParaRPr>
          </a:p>
        </p:txBody>
      </p:sp>
      <p:sp>
        <p:nvSpPr>
          <p:cNvPr id="143364" name="Notes Placeholder 4"/>
          <p:cNvSpPr>
            <a:spLocks noGrp="1"/>
          </p:cNvSpPr>
          <p:nvPr>
            <p:ph type="body" sz="quarter" idx="11"/>
          </p:nvPr>
        </p:nvSpPr>
        <p:spPr>
          <a:noFill/>
        </p:spPr>
        <p:txBody>
          <a:bodyPr wrap="square" numCol="1" anchor="t" anchorCtr="0" compatLnSpc="1">
            <a:prstTxWarp prst="textNoShape">
              <a:avLst/>
            </a:prstTxWarp>
            <a:normAutofit/>
          </a:bodyPr>
          <a:lstStyle/>
          <a:p>
            <a:pPr eaLnBrk="1" hangingPunct="1">
              <a:spcBef>
                <a:spcPct val="0"/>
              </a:spcBef>
              <a:defRPr/>
            </a:pPr>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35</a:t>
            </a:fld>
            <a:endParaRPr lang="en-GB" dirty="0">
              <a:solidFill>
                <a:prstClr val="black"/>
              </a:solidFill>
            </a:endParaRPr>
          </a:p>
        </p:txBody>
      </p:sp>
      <p:sp>
        <p:nvSpPr>
          <p:cNvPr id="60419" name="Slide Image Placeholder 5"/>
          <p:cNvSpPr>
            <a:spLocks noGrp="1" noRot="1" noChangeAspect="1" noTextEdit="1"/>
          </p:cNvSpPr>
          <p:nvPr>
            <p:ph type="sldImg"/>
          </p:nvPr>
        </p:nvSpPr>
        <p:spPr>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lnSpcReduction="10000"/>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36</a:t>
            </a:fld>
            <a:endParaRPr lang="en-GB" dirty="0">
              <a:solidFill>
                <a:prstClr val="black"/>
              </a:solidFill>
            </a:endParaRPr>
          </a:p>
        </p:txBody>
      </p:sp>
      <p:sp>
        <p:nvSpPr>
          <p:cNvPr id="60419" name="Slide Image Placeholder 5"/>
          <p:cNvSpPr>
            <a:spLocks noGrp="1" noRot="1" noChangeAspect="1" noTextEdit="1"/>
          </p:cNvSpPr>
          <p:nvPr>
            <p:ph type="sldImg"/>
          </p:nvPr>
        </p:nvSpPr>
        <p:spPr>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lnSpcReduction="10000"/>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3"/>
          <p:cNvSpPr>
            <a:spLocks noGrp="1"/>
          </p:cNvSpPr>
          <p:nvPr>
            <p:ph type="sldNum" sz="quarter" idx="5"/>
          </p:nvPr>
        </p:nvSpPr>
        <p:spPr>
          <a:noFill/>
        </p:spPr>
        <p:txBody>
          <a:bodyPr/>
          <a:lstStyle/>
          <a:p>
            <a:fld id="{6BB321B1-2FF5-40AC-878E-70B3A5B6D345}" type="slidenum">
              <a:rPr lang="en-GB">
                <a:solidFill>
                  <a:prstClr val="black"/>
                </a:solidFill>
              </a:rPr>
              <a:pPr/>
              <a:t>37</a:t>
            </a:fld>
            <a:endParaRPr lang="en-GB" dirty="0">
              <a:solidFill>
                <a:prstClr val="black"/>
              </a:solidFill>
            </a:endParaRPr>
          </a:p>
        </p:txBody>
      </p:sp>
      <p:sp>
        <p:nvSpPr>
          <p:cNvPr id="60419" name="Slide Image Placeholder 5"/>
          <p:cNvSpPr>
            <a:spLocks noGrp="1" noRot="1" noChangeAspect="1" noTextEdit="1"/>
          </p:cNvSpPr>
          <p:nvPr>
            <p:ph type="sldImg"/>
          </p:nvPr>
        </p:nvSpPr>
        <p:spPr>
          <a:ln/>
        </p:spPr>
      </p:sp>
      <p:sp>
        <p:nvSpPr>
          <p:cNvPr id="60420" name="Notes Placeholder 6"/>
          <p:cNvSpPr>
            <a:spLocks noGrp="1"/>
          </p:cNvSpPr>
          <p:nvPr>
            <p:ph type="body" idx="1"/>
          </p:nvPr>
        </p:nvSpPr>
        <p:spPr>
          <a:noFill/>
        </p:spPr>
        <p:txBody>
          <a:bodyPr wrap="square" numCol="1" anchor="t" anchorCtr="0" compatLnSpc="1">
            <a:prstTxWarp prst="textNoShape">
              <a:avLst/>
            </a:prstTxWarp>
            <a:normAutofit lnSpcReduction="10000"/>
          </a:bodyPr>
          <a:lstStyle/>
          <a:p>
            <a:pPr defTabSz="914326" eaLnBrk="0" fontAlgn="base" hangingPunct="0">
              <a:spcBef>
                <a:spcPct val="30000"/>
              </a:spcBef>
              <a:spcAft>
                <a:spcPct val="0"/>
              </a:spcAft>
              <a:defRPr/>
            </a:pPr>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Slide Number Placeholder 3"/>
          <p:cNvSpPr>
            <a:spLocks noGrp="1"/>
          </p:cNvSpPr>
          <p:nvPr>
            <p:ph type="sldNum" sz="quarter" idx="5"/>
          </p:nvPr>
        </p:nvSpPr>
        <p:spPr>
          <a:noFill/>
        </p:spPr>
        <p:txBody>
          <a:bodyPr/>
          <a:lstStyle/>
          <a:p>
            <a:fld id="{ED278102-CE32-4DF2-BB6C-B76466EC0A4D}" type="slidenum">
              <a:rPr lang="en-AU">
                <a:solidFill>
                  <a:prstClr val="black"/>
                </a:solidFill>
              </a:rPr>
              <a:pPr/>
              <a:t>38</a:t>
            </a:fld>
            <a:endParaRPr lang="en-AU">
              <a:solidFill>
                <a:prstClr val="black"/>
              </a:solidFill>
            </a:endParaRPr>
          </a:p>
        </p:txBody>
      </p:sp>
      <p:sp>
        <p:nvSpPr>
          <p:cNvPr id="143364" name="Notes Placeholder 4"/>
          <p:cNvSpPr>
            <a:spLocks noGrp="1"/>
          </p:cNvSpPr>
          <p:nvPr>
            <p:ph type="body" sz="quarter" idx="11"/>
          </p:nvPr>
        </p:nvSpPr>
        <p:spPr>
          <a:noFill/>
        </p:spPr>
        <p:txBody>
          <a:bodyPr wrap="square" numCol="1" anchor="t" anchorCtr="0" compatLnSpc="1">
            <a:prstTxWarp prst="textNoShape">
              <a:avLst/>
            </a:prstTxWarp>
            <a:normAutofit/>
          </a:bodyPr>
          <a:lstStyle/>
          <a:p>
            <a:pPr eaLnBrk="1" hangingPunct="1">
              <a:spcBef>
                <a:spcPct val="0"/>
              </a:spcBef>
              <a:defRPr/>
            </a:pPr>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14375"/>
            <a:ext cx="3705225" cy="27797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07F9626-DE33-4649-A7F5-4083843A368A}" type="slidenum">
              <a:rPr lang="en-GB" smtClean="0"/>
              <a:pPr/>
              <a:t>39</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FCF1A96C-3F09-4AC0-9414-E85CEC77AC0B}" type="slidenum">
              <a:rPr lang="en-GB" smtClean="0"/>
              <a:pPr>
                <a:defRPr/>
              </a:pPr>
              <a:t>40</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415" indent="-165415">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41</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2824481"/>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13371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r>
              <a:rPr lang="en-US" smtClean="0"/>
              <a:t>Diablo</a:t>
            </a:r>
            <a:r>
              <a:rPr lang="en-US" baseline="0" smtClean="0"/>
              <a:t> </a:t>
            </a:r>
            <a:r>
              <a:rPr lang="en-US" baseline="0" dirty="0" smtClean="0"/>
              <a:t>3 – Video Game</a:t>
            </a:r>
          </a:p>
          <a:p>
            <a:r>
              <a:rPr lang="en-US" baseline="0" dirty="0" smtClean="0"/>
              <a:t>Amanda Todd – Cyber bullying resulting in teen death</a:t>
            </a:r>
          </a:p>
          <a:p>
            <a:r>
              <a:rPr lang="en-US" baseline="0" dirty="0" smtClean="0"/>
              <a:t>Michael Clarke Duncan – African American Actor died – Green Mile</a:t>
            </a:r>
          </a:p>
          <a:p>
            <a:r>
              <a:rPr lang="en-US" baseline="0" dirty="0" smtClean="0"/>
              <a:t>BBB12 – Reality show, Android App, or lightweight aluminum bicycle bell</a:t>
            </a:r>
          </a:p>
          <a:p>
            <a:r>
              <a:rPr lang="en-US" baseline="0" dirty="0" smtClean="0"/>
              <a:t>Jeremy Lin – Plays guard for the Houston rockets</a:t>
            </a:r>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2899665"/>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6908107"/>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6316480"/>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9958234"/>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213">
              <a:defRPr/>
            </a:pPr>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4806409"/>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48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5432455"/>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50</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6255015"/>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52690-EBD4-42D1-B30D-D89A9754DE39}" type="slidenum">
              <a:rPr lang="en-GB" smtClean="0"/>
              <a:pPr/>
              <a:t>52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4245524"/>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FCF1A96C-3F09-4AC0-9414-E85CEC77AC0B}" type="slidenum">
              <a:rPr lang="en-GB" smtClean="0"/>
              <a:pPr>
                <a:defRPr/>
              </a:pPr>
              <a:t>53</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C352690-EBD4-42D1-B30D-D89A9754DE39}" type="slidenum">
              <a:rPr lang="en-GB" smtClean="0"/>
              <a:pPr/>
              <a:t>54</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1DF030-2121-48E6-BF82-7EF61C0721DF}"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C352690-EBD4-42D1-B30D-D89A9754DE39}" type="slidenum">
              <a:rPr lang="en-GB" smtClean="0"/>
              <a:pPr/>
              <a:t>5</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0438"/>
            <a:fld id="{EDD8223C-309A-4CE9-B913-D458E3C83B59}" type="slidenum">
              <a:rPr lang="en-US" smtClean="0">
                <a:solidFill>
                  <a:srgbClr val="000000"/>
                </a:solidFill>
              </a:rPr>
              <a:pPr defTabSz="960438"/>
              <a:t>56</a:t>
            </a:fld>
            <a:endParaRPr lang="en-US" smtClean="0">
              <a:solidFill>
                <a:srgbClr val="000000"/>
              </a:solidFill>
            </a:endParaRPr>
          </a:p>
        </p:txBody>
      </p:sp>
      <p:sp>
        <p:nvSpPr>
          <p:cNvPr id="47107" name="Rectangle 2"/>
          <p:cNvSpPr>
            <a:spLocks noGrp="1" noRot="1" noChangeAspect="1" noChangeArrowheads="1" noTextEdit="1"/>
          </p:cNvSpPr>
          <p:nvPr>
            <p:ph type="sldImg"/>
          </p:nvPr>
        </p:nvSpPr>
        <p:spPr bwMode="auto">
          <a:xfrm>
            <a:off x="931863" y="758825"/>
            <a:ext cx="4938712" cy="3705225"/>
          </a:xfrm>
          <a:noFill/>
          <a:ln>
            <a:solidFill>
              <a:srgbClr val="000000"/>
            </a:solidFill>
            <a:miter lim="800000"/>
            <a:headEnd/>
            <a:tailEnd/>
          </a:ln>
        </p:spPr>
      </p:sp>
      <p:sp>
        <p:nvSpPr>
          <p:cNvPr id="47108" name="Rectangle 3"/>
          <p:cNvSpPr>
            <a:spLocks noGrp="1" noChangeArrowheads="1"/>
          </p:cNvSpPr>
          <p:nvPr>
            <p:ph type="body" idx="1"/>
          </p:nvPr>
        </p:nvSpPr>
        <p:spPr bwMode="auto">
          <a:xfrm>
            <a:off x="904268" y="4716054"/>
            <a:ext cx="4987981" cy="4466538"/>
          </a:xfrm>
          <a:noFill/>
        </p:spPr>
        <p:txBody>
          <a:bodyPr wrap="square" lIns="97127" tIns="48562" rIns="97127" bIns="48562"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0275"/>
            <a:fld id="{99B49920-0830-44E1-A1C7-CE987EA879F3}" type="slidenum">
              <a:rPr lang="en-US" sz="1100" smtClean="0">
                <a:solidFill>
                  <a:prstClr val="black"/>
                </a:solidFill>
                <a:latin typeface="Times New Roman" pitchFamily="18" charset="0"/>
              </a:rPr>
              <a:pPr defTabSz="930275"/>
              <a:t>57</a:t>
            </a:fld>
            <a:endParaRPr lang="en-US" sz="1100" smtClean="0">
              <a:solidFill>
                <a:prstClr val="black"/>
              </a:solidFill>
              <a:latin typeface="Times New Roman" pitchFamily="18" charset="0"/>
            </a:endParaRPr>
          </a:p>
        </p:txBody>
      </p:sp>
      <p:sp>
        <p:nvSpPr>
          <p:cNvPr id="50179" name="Rectangle 2"/>
          <p:cNvSpPr>
            <a:spLocks noGrp="1" noRot="1" noChangeAspect="1" noChangeArrowheads="1" noTextEdit="1"/>
          </p:cNvSpPr>
          <p:nvPr>
            <p:ph type="sldImg"/>
          </p:nvPr>
        </p:nvSpPr>
        <p:spPr bwMode="auto">
          <a:xfrm>
            <a:off x="930275" y="758825"/>
            <a:ext cx="4938713" cy="3705225"/>
          </a:xfrm>
          <a:noFill/>
          <a:ln>
            <a:solidFill>
              <a:srgbClr val="000000"/>
            </a:solidFill>
            <a:miter lim="800000"/>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0993" name="Slide Image Placeholder 1"/>
          <p:cNvSpPr>
            <a:spLocks noGrp="1" noRot="1" noChangeAspect="1"/>
          </p:cNvSpPr>
          <p:nvPr>
            <p:ph type="sldImg"/>
          </p:nvPr>
        </p:nvSpPr>
        <p:spPr bwMode="auto">
          <a:noFill/>
          <a:ln>
            <a:solidFill>
              <a:srgbClr val="000000"/>
            </a:solidFill>
            <a:miter lim="800000"/>
            <a:headEnd/>
            <a:tailEnd/>
          </a:ln>
        </p:spPr>
      </p:sp>
      <p:sp>
        <p:nvSpPr>
          <p:cNvPr id="340994"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US" smtClean="0"/>
              <a:t>Updated by crg 3/30/12</a:t>
            </a:r>
          </a:p>
          <a:p>
            <a:pPr defTabSz="912813">
              <a:spcBef>
                <a:spcPct val="0"/>
              </a:spcBef>
            </a:pPr>
            <a:endParaRPr lang="en-US" smtClean="0"/>
          </a:p>
        </p:txBody>
      </p:sp>
      <p:sp>
        <p:nvSpPr>
          <p:cNvPr id="340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4B103E-4A5B-47B9-9B45-4CB67B6398A9}" type="slidenum">
              <a:rPr lang="en-US"/>
              <a:pPr/>
              <a:t>60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1DF030-2121-48E6-BF82-7EF61C0721DF}"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91DF030-2121-48E6-BF82-7EF61C0721DF}" type="slidenum">
              <a:rPr lang="en-US" smtClean="0">
                <a:solidFill>
                  <a:prstClr val="black"/>
                </a:solidFill>
              </a:rPr>
              <a:pPr/>
              <a:t>62</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91DF030-2121-48E6-BF82-7EF61C0721DF}" type="slidenum">
              <a:rPr lang="en-US" smtClean="0">
                <a:solidFill>
                  <a:prstClr val="black"/>
                </a:solidFill>
              </a:rPr>
              <a:pPr/>
              <a:t>63</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FCF1A96C-3F09-4AC0-9414-E85CEC77AC0B}" type="slidenum">
              <a:rPr lang="en-GB" smtClean="0"/>
              <a:pPr>
                <a:defRPr/>
              </a:pPr>
              <a:t>68</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FCF1A96C-3F09-4AC0-9414-E85CEC77AC0B}" type="slidenum">
              <a:rPr lang="en-GB" smtClean="0"/>
              <a:pPr>
                <a:defRPr/>
              </a:pPr>
              <a:t>69</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C352690-EBD4-42D1-B30D-D89A9754DE39}"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FCF1A96C-3F09-4AC0-9414-E85CEC77AC0B}" type="slidenum">
              <a:rPr lang="en-GB" smtClean="0"/>
              <a:pPr>
                <a:defRPr/>
              </a:pPr>
              <a:t>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C352690-EBD4-42D1-B30D-D89A9754DE39}"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FCF1A96C-3F09-4AC0-9414-E85CEC77AC0B}" type="slidenum">
              <a:rPr lang="en-GB" smtClean="0"/>
              <a:pPr>
                <a:defRPr/>
              </a:pPr>
              <a:t>22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Slide Number Placeholder 3"/>
          <p:cNvSpPr>
            <a:spLocks noGrp="1"/>
          </p:cNvSpPr>
          <p:nvPr>
            <p:ph type="sldNum" sz="quarter" idx="5"/>
          </p:nvPr>
        </p:nvSpPr>
        <p:spPr>
          <a:noFill/>
        </p:spPr>
        <p:txBody>
          <a:bodyPr/>
          <a:lstStyle/>
          <a:p>
            <a:fld id="{ED278102-CE32-4DF2-BB6C-B76466EC0A4D}" type="slidenum">
              <a:rPr lang="en-AU">
                <a:solidFill>
                  <a:prstClr val="black"/>
                </a:solidFill>
              </a:rPr>
              <a:pPr/>
              <a:t>23</a:t>
            </a:fld>
            <a:endParaRPr lang="en-AU">
              <a:solidFill>
                <a:prstClr val="black"/>
              </a:solidFill>
            </a:endParaRPr>
          </a:p>
        </p:txBody>
      </p:sp>
      <p:sp>
        <p:nvSpPr>
          <p:cNvPr id="143364" name="Notes Placeholder 4"/>
          <p:cNvSpPr>
            <a:spLocks noGrp="1"/>
          </p:cNvSpPr>
          <p:nvPr>
            <p:ph type="body" sz="quarter" idx="11"/>
          </p:nvPr>
        </p:nvSpPr>
        <p:spPr>
          <a:noFill/>
        </p:spPr>
        <p:txBody>
          <a:bodyPr wrap="square" numCol="1" anchor="t" anchorCtr="0" compatLnSpc="1">
            <a:prstTxWarp prst="textNoShape">
              <a:avLst/>
            </a:prstTxWarp>
            <a:normAutofit/>
          </a:bodyPr>
          <a:lstStyle/>
          <a:p>
            <a:pPr eaLnBrk="1" hangingPunct="1">
              <a:spcBef>
                <a:spcPct val="0"/>
              </a:spcBef>
              <a:defRPr/>
            </a:pPr>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0B9131-6836-421A-BA44-8AE70CBA5B3B}" type="slidenum">
              <a:rPr lang="en-US" smtClean="0"/>
              <a:pPr/>
              <a:t>‹#›</a:t>
            </a:fld>
            <a:endParaRPr lang="en-US" dirty="0"/>
          </a:p>
        </p:txBody>
      </p:sp>
      <p:cxnSp>
        <p:nvCxnSpPr>
          <p:cNvPr id="6" name="Straight Connector 5"/>
          <p:cNvCxnSpPr/>
          <p:nvPr userDrawn="1"/>
        </p:nvCxnSpPr>
        <p:spPr>
          <a:xfrm>
            <a:off x="0" y="838200"/>
            <a:ext cx="9144000"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NGLogo.gif"/>
          <p:cNvPicPr>
            <a:picLocks noChangeAspect="1"/>
          </p:cNvPicPr>
          <p:nvPr userDrawn="1"/>
        </p:nvPicPr>
        <p:blipFill>
          <a:blip r:embed="rId2" cstate="print"/>
          <a:stretch>
            <a:fillRect/>
          </a:stretch>
        </p:blipFill>
        <p:spPr>
          <a:xfrm>
            <a:off x="152400" y="6083300"/>
            <a:ext cx="1485900" cy="790575"/>
          </a:xfrm>
          <a:prstGeom prst="rect">
            <a:avLst/>
          </a:prstGeom>
        </p:spPr>
      </p:pic>
      <p:sp>
        <p:nvSpPr>
          <p:cNvPr id="8" name="Content Placeholder 2"/>
          <p:cNvSpPr>
            <a:spLocks noGrp="1"/>
          </p:cNvSpPr>
          <p:nvPr>
            <p:ph idx="1"/>
          </p:nvPr>
        </p:nvSpPr>
        <p:spPr>
          <a:xfrm>
            <a:off x="381000" y="990600"/>
            <a:ext cx="83820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1"/>
          <p:cNvSpPr>
            <a:spLocks noGrp="1"/>
          </p:cNvSpPr>
          <p:nvPr>
            <p:ph type="title"/>
          </p:nvPr>
        </p:nvSpPr>
        <p:spPr>
          <a:xfrm>
            <a:off x="304800" y="228600"/>
            <a:ext cx="8420100" cy="487362"/>
          </a:xfrm>
          <a:prstGeom prst="rect">
            <a:avLst/>
          </a:prstGeom>
        </p:spPr>
        <p:txBody>
          <a:bodyPr vert="horz" lIns="91440" tIns="45720" rIns="91440" bIns="45720" rtlCol="0" anchor="ctr">
            <a:noAutofit/>
          </a:bodyPr>
          <a:lstStyle>
            <a:lvl1pPr algn="r">
              <a:defRPr sz="3600" cap="none"/>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over pag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8313" y="2579426"/>
            <a:ext cx="6080125" cy="1023583"/>
          </a:xfrm>
        </p:spPr>
        <p:txBody>
          <a:bodyPr anchor="t"/>
          <a:lstStyle>
            <a:lvl1pPr>
              <a:lnSpc>
                <a:spcPct val="100000"/>
              </a:lnSpc>
              <a:spcBef>
                <a:spcPts val="0"/>
              </a:spcBef>
              <a:spcAft>
                <a:spcPts val="3000"/>
              </a:spcAft>
              <a:defRPr sz="3200" baseline="0">
                <a:solidFill>
                  <a:schemeClr val="tx1"/>
                </a:solidFill>
              </a:defRPr>
            </a:lvl1pPr>
          </a:lstStyle>
          <a:p>
            <a:r>
              <a:rPr lang="en-US" smtClean="0"/>
              <a:t>Click to edit Master title style</a:t>
            </a:r>
            <a:endParaRPr lang="en-GB" dirty="0"/>
          </a:p>
        </p:txBody>
      </p:sp>
      <p:sp>
        <p:nvSpPr>
          <p:cNvPr id="3075" name="Rectangle 3"/>
          <p:cNvSpPr>
            <a:spLocks noGrp="1" noChangeArrowheads="1"/>
          </p:cNvSpPr>
          <p:nvPr>
            <p:ph type="subTitle" idx="1"/>
          </p:nvPr>
        </p:nvSpPr>
        <p:spPr>
          <a:xfrm>
            <a:off x="468313" y="3755696"/>
            <a:ext cx="6080125" cy="683886"/>
          </a:xfrm>
        </p:spPr>
        <p:txBody>
          <a:bodyPr/>
          <a:lstStyle>
            <a:lvl1pPr marL="0" indent="0">
              <a:spcBef>
                <a:spcPts val="0"/>
              </a:spcBef>
              <a:buFontTx/>
              <a:buNone/>
              <a:defRPr sz="2000">
                <a:solidFill>
                  <a:schemeClr val="tx1"/>
                </a:solidFill>
              </a:defRPr>
            </a:lvl1pPr>
          </a:lstStyle>
          <a:p>
            <a:r>
              <a:rPr lang="en-US" smtClean="0"/>
              <a:t>Click to edit Master subtitle style</a:t>
            </a:r>
            <a:endParaRPr lang="en-GB" dirty="0"/>
          </a:p>
        </p:txBody>
      </p:sp>
      <p:sp>
        <p:nvSpPr>
          <p:cNvPr id="14" name="Picture Placeholder 13"/>
          <p:cNvSpPr>
            <a:spLocks noGrp="1"/>
          </p:cNvSpPr>
          <p:nvPr>
            <p:ph type="pic" sz="quarter" idx="10"/>
          </p:nvPr>
        </p:nvSpPr>
        <p:spPr>
          <a:xfrm>
            <a:off x="4733706" y="464234"/>
            <a:ext cx="1814732" cy="906436"/>
          </a:xfrm>
        </p:spPr>
        <p:txBody>
          <a:bodyPr/>
          <a:lstStyle>
            <a:lvl1pPr algn="r">
              <a:buFontTx/>
              <a:buNone/>
              <a:defRPr baseline="0"/>
            </a:lvl1pPr>
          </a:lstStyle>
          <a:p>
            <a:pPr lvl="0"/>
            <a:r>
              <a:rPr lang="en-US" noProof="0" smtClean="0"/>
              <a:t>Click icon to add picture</a:t>
            </a:r>
            <a:endParaRPr lang="en-GB" noProof="0" dirty="0"/>
          </a:p>
        </p:txBody>
      </p:sp>
      <p:sp>
        <p:nvSpPr>
          <p:cNvPr id="12" name="Text Placeholder 11"/>
          <p:cNvSpPr>
            <a:spLocks noGrp="1"/>
          </p:cNvSpPr>
          <p:nvPr>
            <p:ph type="body" sz="quarter" idx="11"/>
          </p:nvPr>
        </p:nvSpPr>
        <p:spPr>
          <a:xfrm>
            <a:off x="468313" y="4527866"/>
            <a:ext cx="4032250" cy="357187"/>
          </a:xfrm>
        </p:spPr>
        <p:txBody>
          <a:bodyPr/>
          <a:lstStyle>
            <a:lvl1pPr>
              <a:buNone/>
              <a:defRPr sz="1800"/>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409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One Content - Box">
    <p:spTree>
      <p:nvGrpSpPr>
        <p:cNvPr id="1" name=""/>
        <p:cNvGrpSpPr/>
        <p:nvPr/>
      </p:nvGrpSpPr>
      <p:grpSpPr>
        <a:xfrm>
          <a:off x="0" y="0"/>
          <a:ext cx="0" cy="0"/>
          <a:chOff x="0" y="0"/>
          <a:chExt cx="0" cy="0"/>
        </a:xfrm>
      </p:grpSpPr>
      <p:sp>
        <p:nvSpPr>
          <p:cNvPr id="6" name="Round Single Corner Rectangle 5"/>
          <p:cNvSpPr/>
          <p:nvPr userDrawn="1"/>
        </p:nvSpPr>
        <p:spPr>
          <a:xfrm>
            <a:off x="441325" y="1257300"/>
            <a:ext cx="8197850" cy="4030663"/>
          </a:xfrm>
          <a:prstGeom prst="round1Rect">
            <a:avLst/>
          </a:prstGeom>
          <a:noFill/>
          <a:ln w="6350" cmpd="sng">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313" tIns="45659" rIns="91313" bIns="45659" anchor="ctr"/>
          <a:lstStyle/>
          <a:p>
            <a:pPr algn="ctr" defTabSz="913077" fontAlgn="base">
              <a:spcBef>
                <a:spcPct val="0"/>
              </a:spcBef>
              <a:spcAft>
                <a:spcPct val="0"/>
              </a:spcAft>
              <a:defRPr/>
            </a:pPr>
            <a:endParaRPr lang="en-AU" dirty="0">
              <a:ln>
                <a:solidFill>
                  <a:srgbClr val="FFFFFF"/>
                </a:solidFill>
              </a:ln>
              <a:solidFill>
                <a:srgbClr val="FFFFFF"/>
              </a:solidFill>
            </a:endParaRPr>
          </a:p>
        </p:txBody>
      </p:sp>
      <p:sp>
        <p:nvSpPr>
          <p:cNvPr id="9" name="headerline"/>
          <p:cNvSpPr>
            <a:spLocks noChangeShapeType="1"/>
          </p:cNvSpPr>
          <p:nvPr userDrawn="1"/>
        </p:nvSpPr>
        <p:spPr bwMode="auto">
          <a:xfrm>
            <a:off x="442913" y="709613"/>
            <a:ext cx="8207375" cy="0"/>
          </a:xfrm>
          <a:prstGeom prst="line">
            <a:avLst/>
          </a:prstGeom>
          <a:noFill/>
          <a:ln w="6350">
            <a:solidFill>
              <a:schemeClr val="accent1"/>
            </a:solidFill>
            <a:round/>
            <a:headEnd/>
            <a:tailEnd/>
          </a:ln>
          <a:effectLst/>
        </p:spPr>
        <p:txBody>
          <a:bodyPr/>
          <a:lstStyle/>
          <a:p>
            <a:pPr fontAlgn="base">
              <a:spcBef>
                <a:spcPct val="0"/>
              </a:spcBef>
              <a:spcAft>
                <a:spcPct val="0"/>
              </a:spcAft>
              <a:defRPr/>
            </a:pPr>
            <a:endParaRPr lang="en-GB" dirty="0">
              <a:solidFill>
                <a:srgbClr val="000000"/>
              </a:solidFill>
              <a:cs typeface="Arial" charset="0"/>
            </a:endParaRPr>
          </a:p>
        </p:txBody>
      </p:sp>
      <p:sp>
        <p:nvSpPr>
          <p:cNvPr id="7" name="Text Placeholder 15"/>
          <p:cNvSpPr>
            <a:spLocks noGrp="1"/>
          </p:cNvSpPr>
          <p:nvPr>
            <p:ph type="body" sz="quarter" idx="14"/>
          </p:nvPr>
        </p:nvSpPr>
        <p:spPr>
          <a:xfrm>
            <a:off x="436040" y="743538"/>
            <a:ext cx="8225559"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
        <p:nvSpPr>
          <p:cNvPr id="8" name="Title 1"/>
          <p:cNvSpPr>
            <a:spLocks noGrp="1"/>
          </p:cNvSpPr>
          <p:nvPr>
            <p:ph type="title"/>
          </p:nvPr>
        </p:nvSpPr>
        <p:spPr>
          <a:xfrm>
            <a:off x="432000" y="396000"/>
            <a:ext cx="8229600" cy="324000"/>
          </a:xfrm>
          <a:prstGeom prst="rect">
            <a:avLst/>
          </a:prstGeom>
        </p:spPr>
        <p:txBody>
          <a:bodyPr/>
          <a:lstStyle>
            <a:lvl1pPr>
              <a:defRPr sz="2000" b="0">
                <a:solidFill>
                  <a:schemeClr val="bg2"/>
                </a:solidFill>
              </a:defRPr>
            </a:lvl1pPr>
          </a:lstStyle>
          <a:p>
            <a:r>
              <a:rPr lang="en-US" dirty="0" smtClean="0"/>
              <a:t>Click to edit Master title style</a:t>
            </a:r>
            <a:endParaRPr lang="en-GB" dirty="0"/>
          </a:p>
        </p:txBody>
      </p:sp>
      <p:sp>
        <p:nvSpPr>
          <p:cNvPr id="4" name="Text Placeholder 3"/>
          <p:cNvSpPr>
            <a:spLocks noGrp="1"/>
          </p:cNvSpPr>
          <p:nvPr>
            <p:ph type="body" sz="quarter" idx="15"/>
          </p:nvPr>
        </p:nvSpPr>
        <p:spPr>
          <a:xfrm>
            <a:off x="853763" y="5560756"/>
            <a:ext cx="7012037" cy="401894"/>
          </a:xfrm>
        </p:spPr>
        <p:txBody>
          <a:bodyPr/>
          <a:lstStyle>
            <a:lvl1pPr marL="0" indent="0" algn="l" defTabSz="913077" rtl="0" fontAlgn="base">
              <a:spcBef>
                <a:spcPct val="0"/>
              </a:spcBef>
              <a:spcAft>
                <a:spcPct val="0"/>
              </a:spcAft>
              <a:buFont typeface="Arial" pitchFamily="34" charset="0"/>
              <a:buNone/>
              <a:defRPr lang="en-US" sz="800" i="1" kern="1200" dirty="0" smtClean="0">
                <a:solidFill>
                  <a:srgbClr val="003D79"/>
                </a:solidFill>
                <a:latin typeface="Calibri" pitchFamily="34" charset="0"/>
                <a:ea typeface="+mn-ea"/>
                <a:cs typeface="Calibri" pitchFamily="34" charset="0"/>
              </a:defRPr>
            </a:lvl1pPr>
            <a:lvl2pPr marL="0" indent="0" algn="l" defTabSz="913077" rtl="0" fontAlgn="base">
              <a:spcBef>
                <a:spcPct val="0"/>
              </a:spcBef>
              <a:spcAft>
                <a:spcPct val="0"/>
              </a:spcAft>
              <a:buNone/>
              <a:defRPr lang="en-US" sz="800" i="1" kern="1200" dirty="0" smtClean="0">
                <a:solidFill>
                  <a:srgbClr val="003D79"/>
                </a:solidFill>
                <a:latin typeface="Calibri" pitchFamily="34" charset="0"/>
                <a:ea typeface="+mn-ea"/>
                <a:cs typeface="Calibri" pitchFamily="34" charset="0"/>
              </a:defRPr>
            </a:lvl2pPr>
            <a:lvl3pPr marL="0" indent="0" algn="l" defTabSz="913077" rtl="0" fontAlgn="base">
              <a:spcBef>
                <a:spcPct val="0"/>
              </a:spcBef>
              <a:spcAft>
                <a:spcPct val="0"/>
              </a:spcAft>
              <a:buNone/>
              <a:defRPr lang="en-US" sz="800" i="1" kern="1200" dirty="0" smtClean="0">
                <a:solidFill>
                  <a:srgbClr val="003D79"/>
                </a:solidFill>
                <a:latin typeface="Calibri" pitchFamily="34" charset="0"/>
                <a:ea typeface="+mn-ea"/>
                <a:cs typeface="Calibri" pitchFamily="34" charset="0"/>
              </a:defRPr>
            </a:lvl3pPr>
            <a:lvl4pPr marL="0" indent="0" algn="l" defTabSz="913077" rtl="0" fontAlgn="base">
              <a:spcBef>
                <a:spcPct val="0"/>
              </a:spcBef>
              <a:spcAft>
                <a:spcPct val="0"/>
              </a:spcAft>
              <a:buNone/>
              <a:defRPr lang="en-US" sz="800" i="1" kern="1200" dirty="0" smtClean="0">
                <a:solidFill>
                  <a:srgbClr val="003D79"/>
                </a:solidFill>
                <a:latin typeface="Calibri" pitchFamily="34" charset="0"/>
                <a:ea typeface="+mn-ea"/>
                <a:cs typeface="Calibri" pitchFamily="34" charset="0"/>
              </a:defRPr>
            </a:lvl4pPr>
            <a:lvl5pPr marL="0" indent="0" algn="l" defTabSz="913077" rtl="0" fontAlgn="base">
              <a:spcBef>
                <a:spcPct val="0"/>
              </a:spcBef>
              <a:spcAft>
                <a:spcPct val="0"/>
              </a:spcAft>
              <a:buNone/>
              <a:defRPr lang="en-US" sz="800" i="1" kern="1200" dirty="0" smtClean="0">
                <a:solidFill>
                  <a:srgbClr val="003D79"/>
                </a:solidFill>
                <a:latin typeface="Calibri" pitchFamily="34" charset="0"/>
                <a:ea typeface="+mn-ea"/>
                <a:cs typeface="Calibri" pitchFamily="34" charset="0"/>
              </a:defRPr>
            </a:lvl5pPr>
            <a:lvl6pPr marL="0" indent="0" algn="l" defTabSz="913077" rtl="0" fontAlgn="base">
              <a:spcBef>
                <a:spcPct val="0"/>
              </a:spcBef>
              <a:spcAft>
                <a:spcPct val="0"/>
              </a:spcAft>
              <a:buNone/>
              <a:defRPr lang="en-US" sz="800" i="1" kern="1200" dirty="0" smtClean="0">
                <a:solidFill>
                  <a:srgbClr val="003D79"/>
                </a:solidFill>
                <a:latin typeface="Calibri" pitchFamily="34" charset="0"/>
                <a:ea typeface="+mn-ea"/>
                <a:cs typeface="Calibri" pitchFamily="34" charset="0"/>
              </a:defRPr>
            </a:lvl6pPr>
            <a:lvl7pPr marL="0" indent="0" algn="l" defTabSz="913077" rtl="0" fontAlgn="base">
              <a:spcBef>
                <a:spcPct val="0"/>
              </a:spcBef>
              <a:spcAft>
                <a:spcPct val="0"/>
              </a:spcAft>
              <a:buNone/>
              <a:defRPr lang="en-US" sz="800" i="1" kern="1200" dirty="0" smtClean="0">
                <a:solidFill>
                  <a:srgbClr val="003D79"/>
                </a:solidFill>
                <a:latin typeface="Calibri" pitchFamily="34" charset="0"/>
                <a:ea typeface="+mn-ea"/>
                <a:cs typeface="Calibri" pitchFamily="34" charset="0"/>
              </a:defRPr>
            </a:lvl7pPr>
            <a:lvl8pPr marL="0" indent="0" algn="l" defTabSz="913077" rtl="0" fontAlgn="base">
              <a:spcBef>
                <a:spcPct val="0"/>
              </a:spcBef>
              <a:spcAft>
                <a:spcPct val="0"/>
              </a:spcAft>
              <a:buNone/>
              <a:defRPr lang="en-US" sz="800" i="1" kern="1200" dirty="0" smtClean="0">
                <a:solidFill>
                  <a:srgbClr val="003D79"/>
                </a:solidFill>
                <a:latin typeface="Calibri" pitchFamily="34" charset="0"/>
                <a:ea typeface="+mn-ea"/>
                <a:cs typeface="Calibri" pitchFamily="34" charset="0"/>
              </a:defRPr>
            </a:lvl8pPr>
            <a:lvl9pPr marL="0" indent="0" algn="l" defTabSz="913077" rtl="0" fontAlgn="base">
              <a:spcBef>
                <a:spcPct val="0"/>
              </a:spcBef>
              <a:spcAft>
                <a:spcPct val="0"/>
              </a:spcAft>
              <a:buNone/>
              <a:defRPr lang="en-AU" sz="800" i="1" kern="1200" dirty="0">
                <a:solidFill>
                  <a:srgbClr val="003D79"/>
                </a:solidFill>
                <a:latin typeface="Calibri" pitchFamily="34" charset="0"/>
                <a:ea typeface="+mn-ea"/>
                <a:cs typeface="Calibri" pitchFamily="34" charset="0"/>
              </a:defRPr>
            </a:lvl9pPr>
          </a:lstStyle>
          <a:p>
            <a:pPr lvl="0"/>
            <a:r>
              <a:rPr lang="en-US" dirty="0" smtClean="0"/>
              <a:t>Click to edit Master text styles</a:t>
            </a:r>
          </a:p>
        </p:txBody>
      </p:sp>
      <p:sp>
        <p:nvSpPr>
          <p:cNvPr id="13" name="Content Placeholder 12"/>
          <p:cNvSpPr>
            <a:spLocks noGrp="1"/>
          </p:cNvSpPr>
          <p:nvPr>
            <p:ph sz="quarter" idx="16"/>
          </p:nvPr>
        </p:nvSpPr>
        <p:spPr>
          <a:xfrm>
            <a:off x="773112" y="1612900"/>
            <a:ext cx="7666037" cy="33601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639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mp; Content">
    <p:spTree>
      <p:nvGrpSpPr>
        <p:cNvPr id="1" name=""/>
        <p:cNvGrpSpPr/>
        <p:nvPr/>
      </p:nvGrpSpPr>
      <p:grpSpPr>
        <a:xfrm>
          <a:off x="0" y="0"/>
          <a:ext cx="0" cy="0"/>
          <a:chOff x="0" y="0"/>
          <a:chExt cx="0" cy="0"/>
        </a:xfrm>
      </p:grpSpPr>
      <p:sp>
        <p:nvSpPr>
          <p:cNvPr id="5" name="headerline"/>
          <p:cNvSpPr>
            <a:spLocks noChangeShapeType="1"/>
          </p:cNvSpPr>
          <p:nvPr userDrawn="1"/>
        </p:nvSpPr>
        <p:spPr bwMode="auto">
          <a:xfrm>
            <a:off x="442913" y="709613"/>
            <a:ext cx="8207375" cy="0"/>
          </a:xfrm>
          <a:prstGeom prst="line">
            <a:avLst/>
          </a:prstGeom>
          <a:noFill/>
          <a:ln w="6350">
            <a:solidFill>
              <a:schemeClr val="accent1"/>
            </a:solidFill>
            <a:round/>
            <a:headEnd/>
            <a:tailEnd/>
          </a:ln>
          <a:effectLst/>
        </p:spPr>
        <p:txBody>
          <a:bodyPr/>
          <a:lstStyle/>
          <a:p>
            <a:pPr fontAlgn="base">
              <a:spcBef>
                <a:spcPct val="0"/>
              </a:spcBef>
              <a:spcAft>
                <a:spcPct val="0"/>
              </a:spcAft>
              <a:defRPr/>
            </a:pPr>
            <a:endParaRPr lang="en-GB" dirty="0">
              <a:solidFill>
                <a:srgbClr val="000000"/>
              </a:solidFill>
              <a:cs typeface="Arial" charset="0"/>
            </a:endParaRPr>
          </a:p>
        </p:txBody>
      </p:sp>
      <p:sp>
        <p:nvSpPr>
          <p:cNvPr id="2" name="Title 1"/>
          <p:cNvSpPr>
            <a:spLocks noGrp="1"/>
          </p:cNvSpPr>
          <p:nvPr>
            <p:ph type="title"/>
          </p:nvPr>
        </p:nvSpPr>
        <p:spPr>
          <a:xfrm>
            <a:off x="432000" y="396000"/>
            <a:ext cx="8229600" cy="324000"/>
          </a:xfrm>
          <a:prstGeom prst="rect">
            <a:avLst/>
          </a:prstGeom>
        </p:spPr>
        <p:txBody>
          <a:bodyPr/>
          <a:lstStyle>
            <a:lvl1pPr>
              <a:defRPr sz="2000" b="0">
                <a:solidFill>
                  <a:schemeClr val="bg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31950" y="1282701"/>
            <a:ext cx="8246913" cy="4695692"/>
          </a:xfrm>
        </p:spPr>
        <p:txBody>
          <a:bodyPr/>
          <a:lstStyle>
            <a:lvl1pPr marL="0" indent="0">
              <a:spcAft>
                <a:spcPts val="300"/>
              </a:spcAft>
              <a:buFont typeface="Arial" pitchFamily="34" charset="0"/>
              <a:buNone/>
              <a:defRPr>
                <a:solidFill>
                  <a:schemeClr val="bg2"/>
                </a:solidFill>
              </a:defRPr>
            </a:lvl1pPr>
            <a:lvl2pPr>
              <a:spcAft>
                <a:spcPts val="300"/>
              </a:spcAft>
              <a:defRPr>
                <a:solidFill>
                  <a:schemeClr val="bg2"/>
                </a:solidFill>
              </a:defRPr>
            </a:lvl2pPr>
            <a:lvl3pPr>
              <a:spcAft>
                <a:spcPts val="300"/>
              </a:spcAft>
              <a:defRPr>
                <a:solidFill>
                  <a:schemeClr val="bg2"/>
                </a:solidFill>
              </a:defRPr>
            </a:lvl3pPr>
            <a:lvl4pPr>
              <a:spcAft>
                <a:spcPts val="300"/>
              </a:spcAft>
              <a:defRPr>
                <a:solidFill>
                  <a:schemeClr val="bg2"/>
                </a:solidFill>
              </a:defRPr>
            </a:lvl4pPr>
            <a:lvl5pPr>
              <a:spcAft>
                <a:spcPts val="300"/>
              </a:spcAft>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15"/>
          <p:cNvSpPr>
            <a:spLocks noGrp="1"/>
          </p:cNvSpPr>
          <p:nvPr>
            <p:ph type="body" sz="quarter" idx="14"/>
          </p:nvPr>
        </p:nvSpPr>
        <p:spPr>
          <a:xfrm>
            <a:off x="436040" y="743538"/>
            <a:ext cx="8225559"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0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Case Study - 3">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30408" y="1300736"/>
            <a:ext cx="1332000" cy="1332000"/>
          </a:xfrm>
          <a:prstGeom prst="roundRect">
            <a:avLst>
              <a:gd name="adj" fmla="val 9039"/>
            </a:avLst>
          </a:prstGeom>
          <a:solidFill>
            <a:schemeClr val="bg1">
              <a:lumMod val="95000"/>
            </a:schemeClr>
          </a:solidFill>
        </p:spPr>
        <p:txBody>
          <a:bodyPr/>
          <a:lstStyle/>
          <a:p>
            <a:endParaRPr lang="en-GB" dirty="0"/>
          </a:p>
        </p:txBody>
      </p:sp>
      <p:sp>
        <p:nvSpPr>
          <p:cNvPr id="9" name="Content Placeholder 2"/>
          <p:cNvSpPr>
            <a:spLocks noGrp="1"/>
          </p:cNvSpPr>
          <p:nvPr>
            <p:ph sz="half" idx="1"/>
          </p:nvPr>
        </p:nvSpPr>
        <p:spPr>
          <a:xfrm>
            <a:off x="2085975" y="1309196"/>
            <a:ext cx="6100494" cy="1316257"/>
          </a:xfrm>
        </p:spPr>
        <p:txBody>
          <a:bodyPr>
            <a:noAutofit/>
          </a:bodyPr>
          <a:lstStyle>
            <a:lvl1pPr marL="0" indent="0">
              <a:spcBef>
                <a:spcPts val="0"/>
              </a:spcBef>
              <a:spcAft>
                <a:spcPts val="0"/>
              </a:spcAft>
              <a:defRPr sz="1400" b="0">
                <a:solidFill>
                  <a:schemeClr val="bg2"/>
                </a:solidFill>
              </a:defRPr>
            </a:lvl1pPr>
            <a:lvl2pPr marL="0" indent="0">
              <a:spcBef>
                <a:spcPts val="0"/>
              </a:spcBef>
              <a:spcAft>
                <a:spcPts val="300"/>
              </a:spcAft>
              <a:buNone/>
              <a:defRPr sz="1200">
                <a:solidFill>
                  <a:schemeClr val="bg2"/>
                </a:solidFill>
              </a:defRPr>
            </a:lvl2pPr>
            <a:lvl3pPr marL="180000" indent="-180000">
              <a:spcBef>
                <a:spcPts val="0"/>
              </a:spcBef>
              <a:spcAft>
                <a:spcPts val="300"/>
              </a:spcAft>
              <a:buFont typeface="Arial" pitchFamily="34" charset="0"/>
              <a:buChar char="•"/>
              <a:defRPr sz="1200">
                <a:solidFill>
                  <a:schemeClr val="bg2"/>
                </a:solidFill>
              </a:defRPr>
            </a:lvl3pPr>
            <a:lvl4pPr marL="180000" indent="-180000">
              <a:spcBef>
                <a:spcPts val="0"/>
              </a:spcBef>
              <a:spcAft>
                <a:spcPts val="300"/>
              </a:spcAft>
              <a:defRPr lang="en-US" sz="1200" kern="1200" dirty="0" smtClean="0">
                <a:solidFill>
                  <a:schemeClr val="bg2"/>
                </a:solidFill>
                <a:latin typeface="Calibri" pitchFamily="34" charset="0"/>
                <a:ea typeface="+mn-ea"/>
                <a:cs typeface="+mn-cs"/>
              </a:defRPr>
            </a:lvl4pPr>
            <a:lvl5pPr marL="180000" indent="-180000">
              <a:spcBef>
                <a:spcPts val="0"/>
              </a:spcBef>
              <a:spcAft>
                <a:spcPts val="300"/>
              </a:spcAft>
              <a:defRPr sz="1200"/>
            </a:lvl5pPr>
            <a:lvl6pPr marL="180000" indent="-180000">
              <a:spcBef>
                <a:spcPts val="0"/>
              </a:spcBef>
              <a:spcAft>
                <a:spcPts val="300"/>
              </a:spcAft>
              <a:defRPr sz="1000"/>
            </a:lvl6pPr>
            <a:lvl7pPr marL="180000" indent="-180000">
              <a:spcBef>
                <a:spcPts val="0"/>
              </a:spcBef>
              <a:spcAft>
                <a:spcPts val="300"/>
              </a:spcAft>
              <a:defRPr sz="1000"/>
            </a:lvl7pPr>
            <a:lvl8pPr marL="180000" indent="-180000">
              <a:spcBef>
                <a:spcPts val="0"/>
              </a:spcBef>
              <a:spcAft>
                <a:spcPts val="300"/>
              </a:spcAft>
              <a:defRPr sz="1000"/>
            </a:lvl8pPr>
            <a:lvl9pPr marL="180000" indent="-180000">
              <a:spcBef>
                <a:spcPts val="0"/>
              </a:spcBef>
              <a:spcAft>
                <a:spcPts val="300"/>
              </a:spcAft>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err="1" smtClean="0"/>
              <a:t>fp</a:t>
            </a:r>
            <a:endParaRPr lang="en-US" dirty="0" smtClean="0"/>
          </a:p>
        </p:txBody>
      </p:sp>
      <p:sp>
        <p:nvSpPr>
          <p:cNvPr id="14" name="Title 1"/>
          <p:cNvSpPr>
            <a:spLocks noGrp="1"/>
          </p:cNvSpPr>
          <p:nvPr>
            <p:ph type="title"/>
          </p:nvPr>
        </p:nvSpPr>
        <p:spPr>
          <a:xfrm>
            <a:off x="432000" y="396000"/>
            <a:ext cx="8229600" cy="324000"/>
          </a:xfrm>
          <a:prstGeom prst="rect">
            <a:avLst/>
          </a:prstGeom>
        </p:spPr>
        <p:txBody>
          <a:bodyPr/>
          <a:lstStyle>
            <a:lvl1pPr>
              <a:defRPr sz="2000" b="0"/>
            </a:lvl1pPr>
          </a:lstStyle>
          <a:p>
            <a:r>
              <a:rPr lang="en-US" dirty="0" smtClean="0"/>
              <a:t>Click to edit Master title style</a:t>
            </a:r>
            <a:endParaRPr lang="en-GB" dirty="0"/>
          </a:p>
        </p:txBody>
      </p:sp>
      <p:sp>
        <p:nvSpPr>
          <p:cNvPr id="17" name="Round Single Corner Rectangle 16"/>
          <p:cNvSpPr/>
          <p:nvPr userDrawn="1"/>
        </p:nvSpPr>
        <p:spPr>
          <a:xfrm>
            <a:off x="431999" y="1106396"/>
            <a:ext cx="8244313" cy="5078744"/>
          </a:xfrm>
          <a:prstGeom prst="round1Rect">
            <a:avLst/>
          </a:prstGeom>
          <a:noFill/>
          <a:ln w="6350" cmpd="sng">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313" tIns="45659" rIns="91313" bIns="45659" rtlCol="0" anchor="ctr"/>
          <a:lstStyle/>
          <a:p>
            <a:pPr algn="ctr" defTabSz="913077"/>
            <a:endParaRPr lang="en-AU" dirty="0">
              <a:ln>
                <a:solidFill>
                  <a:srgbClr val="FFFFFF"/>
                </a:solidFill>
              </a:ln>
              <a:solidFill>
                <a:srgbClr val="FFFFFF"/>
              </a:solidFill>
            </a:endParaRPr>
          </a:p>
        </p:txBody>
      </p:sp>
      <p:cxnSp>
        <p:nvCxnSpPr>
          <p:cNvPr id="4" name="Straight Connector 3"/>
          <p:cNvCxnSpPr/>
          <p:nvPr userDrawn="1"/>
        </p:nvCxnSpPr>
        <p:spPr>
          <a:xfrm>
            <a:off x="649458" y="2829468"/>
            <a:ext cx="779580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49458" y="4494366"/>
            <a:ext cx="779580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Picture Placeholder 10"/>
          <p:cNvSpPr>
            <a:spLocks noGrp="1"/>
          </p:cNvSpPr>
          <p:nvPr>
            <p:ph type="pic" sz="quarter" idx="17"/>
          </p:nvPr>
        </p:nvSpPr>
        <p:spPr>
          <a:xfrm>
            <a:off x="630408" y="3000139"/>
            <a:ext cx="1332000" cy="1332000"/>
          </a:xfrm>
          <a:prstGeom prst="roundRect">
            <a:avLst>
              <a:gd name="adj" fmla="val 8563"/>
            </a:avLst>
          </a:prstGeom>
          <a:solidFill>
            <a:schemeClr val="bg1">
              <a:lumMod val="95000"/>
            </a:schemeClr>
          </a:solidFill>
        </p:spPr>
        <p:txBody>
          <a:bodyPr/>
          <a:lstStyle/>
          <a:p>
            <a:endParaRPr lang="en-GB" dirty="0"/>
          </a:p>
        </p:txBody>
      </p:sp>
      <p:sp>
        <p:nvSpPr>
          <p:cNvPr id="25" name="Picture Placeholder 10"/>
          <p:cNvSpPr>
            <a:spLocks noGrp="1"/>
          </p:cNvSpPr>
          <p:nvPr>
            <p:ph type="pic" sz="quarter" idx="18"/>
          </p:nvPr>
        </p:nvSpPr>
        <p:spPr>
          <a:xfrm>
            <a:off x="630408" y="4641671"/>
            <a:ext cx="1332000" cy="1332000"/>
          </a:xfrm>
          <a:prstGeom prst="roundRect">
            <a:avLst>
              <a:gd name="adj" fmla="val 9516"/>
            </a:avLst>
          </a:prstGeom>
          <a:solidFill>
            <a:schemeClr val="bg1">
              <a:lumMod val="95000"/>
            </a:schemeClr>
          </a:solidFill>
        </p:spPr>
        <p:txBody>
          <a:bodyPr/>
          <a:lstStyle/>
          <a:p>
            <a:endParaRPr lang="en-GB" dirty="0"/>
          </a:p>
        </p:txBody>
      </p:sp>
      <p:sp>
        <p:nvSpPr>
          <p:cNvPr id="26" name="Content Placeholder 2"/>
          <p:cNvSpPr>
            <a:spLocks noGrp="1"/>
          </p:cNvSpPr>
          <p:nvPr>
            <p:ph sz="half" idx="19"/>
          </p:nvPr>
        </p:nvSpPr>
        <p:spPr>
          <a:xfrm>
            <a:off x="2085975" y="2975935"/>
            <a:ext cx="6100494" cy="1356204"/>
          </a:xfrm>
        </p:spPr>
        <p:txBody>
          <a:bodyPr vert="horz" lIns="0" tIns="0" rIns="0" bIns="0" rtlCol="0">
            <a:noAutofit/>
          </a:bodyPr>
          <a:lstStyle>
            <a:lvl1pPr>
              <a:defRPr lang="en-US" sz="1400" b="0" dirty="0" smtClean="0"/>
            </a:lvl1pPr>
            <a:lvl2pPr>
              <a:defRPr lang="en-US" sz="1200" dirty="0" smtClean="0"/>
            </a:lvl2pPr>
            <a:lvl3pPr>
              <a:defRPr lang="en-US" sz="1200" dirty="0" smtClean="0"/>
            </a:lvl3pPr>
            <a:lvl4pPr>
              <a:defRPr lang="en-US" sz="1200" dirty="0" smtClean="0"/>
            </a:lvl4pPr>
          </a:lstStyle>
          <a:p>
            <a:pPr lvl="0">
              <a:spcAft>
                <a:spcPts val="0"/>
              </a:spcAft>
            </a:pPr>
            <a:r>
              <a:rPr lang="en-US" dirty="0" smtClean="0"/>
              <a:t>Click to edit Master text styles</a:t>
            </a:r>
          </a:p>
          <a:p>
            <a:pPr marL="0" lvl="1" indent="0">
              <a:spcAft>
                <a:spcPts val="300"/>
              </a:spcAft>
              <a:buNone/>
            </a:pPr>
            <a:r>
              <a:rPr lang="en-US" dirty="0" smtClean="0"/>
              <a:t>Second level</a:t>
            </a:r>
          </a:p>
          <a:p>
            <a:pPr marL="180000" lvl="2" indent="-180000">
              <a:spcAft>
                <a:spcPts val="300"/>
              </a:spcAft>
            </a:pPr>
            <a:r>
              <a:rPr lang="en-US" dirty="0" smtClean="0"/>
              <a:t>Third level</a:t>
            </a:r>
          </a:p>
          <a:p>
            <a:pPr marL="180000" lvl="2" indent="-180000">
              <a:spcAft>
                <a:spcPts val="300"/>
              </a:spcAft>
            </a:pPr>
            <a:r>
              <a:rPr lang="en-US" dirty="0" smtClean="0"/>
              <a:t>Fourth Level</a:t>
            </a:r>
          </a:p>
        </p:txBody>
      </p:sp>
      <p:sp>
        <p:nvSpPr>
          <p:cNvPr id="27" name="Content Placeholder 2"/>
          <p:cNvSpPr>
            <a:spLocks noGrp="1"/>
          </p:cNvSpPr>
          <p:nvPr>
            <p:ph sz="half" idx="20"/>
          </p:nvPr>
        </p:nvSpPr>
        <p:spPr>
          <a:xfrm>
            <a:off x="2085975" y="4639995"/>
            <a:ext cx="6100494" cy="1356204"/>
          </a:xfrm>
        </p:spPr>
        <p:txBody>
          <a:bodyPr vert="horz" lIns="0" tIns="0" rIns="0" bIns="0" rtlCol="0">
            <a:noAutofit/>
          </a:bodyPr>
          <a:lstStyle>
            <a:lvl1pPr>
              <a:defRPr lang="en-US" sz="1400" b="0" dirty="0" smtClean="0"/>
            </a:lvl1pPr>
            <a:lvl2pPr>
              <a:defRPr lang="en-US" sz="1200" dirty="0" smtClean="0"/>
            </a:lvl2pPr>
            <a:lvl3pPr>
              <a:defRPr lang="en-US" sz="1200" dirty="0" smtClean="0"/>
            </a:lvl3pPr>
            <a:lvl4pPr>
              <a:defRPr lang="en-US" sz="1200" dirty="0" smtClean="0"/>
            </a:lvl4pPr>
          </a:lstStyle>
          <a:p>
            <a:pPr lvl="0">
              <a:spcAft>
                <a:spcPts val="0"/>
              </a:spcAft>
            </a:pPr>
            <a:r>
              <a:rPr lang="en-US" dirty="0" smtClean="0"/>
              <a:t>Click to edit Master text styles</a:t>
            </a:r>
          </a:p>
          <a:p>
            <a:pPr marL="0" lvl="1" indent="0">
              <a:spcAft>
                <a:spcPts val="300"/>
              </a:spcAft>
              <a:buNone/>
            </a:pPr>
            <a:r>
              <a:rPr lang="en-US" dirty="0" smtClean="0"/>
              <a:t>Second level</a:t>
            </a:r>
          </a:p>
          <a:p>
            <a:pPr marL="180000" lvl="2" indent="-180000">
              <a:spcAft>
                <a:spcPts val="300"/>
              </a:spcAft>
            </a:pPr>
            <a:r>
              <a:rPr lang="en-US" dirty="0" smtClean="0"/>
              <a:t>Third level</a:t>
            </a:r>
          </a:p>
          <a:p>
            <a:pPr marL="180000" lvl="3" indent="-180000">
              <a:spcAft>
                <a:spcPts val="300"/>
              </a:spcAft>
            </a:pPr>
            <a:r>
              <a:rPr lang="en-US" dirty="0" smtClean="0"/>
              <a:t>Fourth Level</a:t>
            </a:r>
          </a:p>
        </p:txBody>
      </p:sp>
      <p:sp>
        <p:nvSpPr>
          <p:cNvPr id="15" name="Text Placeholder 15"/>
          <p:cNvSpPr>
            <a:spLocks noGrp="1"/>
          </p:cNvSpPr>
          <p:nvPr>
            <p:ph type="body" sz="quarter" idx="14"/>
          </p:nvPr>
        </p:nvSpPr>
        <p:spPr>
          <a:xfrm>
            <a:off x="436040" y="743538"/>
            <a:ext cx="8225559" cy="197642"/>
          </a:xfrm>
        </p:spPr>
        <p:txBody>
          <a:bodyPr lIns="0" tIns="0" rIns="0" bIns="0"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
        <p:nvSpPr>
          <p:cNvPr id="19" name="headerline"/>
          <p:cNvSpPr>
            <a:spLocks noChangeShapeType="1"/>
          </p:cNvSpPr>
          <p:nvPr userDrawn="1"/>
        </p:nvSpPr>
        <p:spPr bwMode="auto">
          <a:xfrm>
            <a:off x="442434" y="709424"/>
            <a:ext cx="8208000" cy="0"/>
          </a:xfrm>
          <a:prstGeom prst="line">
            <a:avLst/>
          </a:prstGeom>
          <a:noFill/>
          <a:ln w="6350">
            <a:solidFill>
              <a:schemeClr val="accent1"/>
            </a:solidFill>
            <a:round/>
            <a:headEnd/>
            <a:tailEnd/>
          </a:ln>
          <a:effectLst/>
        </p:spPr>
        <p:txBody>
          <a:bodyPr/>
          <a:lstStyle/>
          <a:p>
            <a:pPr>
              <a:defRPr/>
            </a:pPr>
            <a:endParaRPr lang="en-GB"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09632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sclaimer">
    <p:spTree>
      <p:nvGrpSpPr>
        <p:cNvPr id="1" name=""/>
        <p:cNvGrpSpPr/>
        <p:nvPr/>
      </p:nvGrpSpPr>
      <p:grpSpPr>
        <a:xfrm>
          <a:off x="0" y="0"/>
          <a:ext cx="0" cy="0"/>
          <a:chOff x="0" y="0"/>
          <a:chExt cx="0" cy="0"/>
        </a:xfrm>
      </p:grpSpPr>
      <p:sp>
        <p:nvSpPr>
          <p:cNvPr id="2" name="TextBox 1"/>
          <p:cNvSpPr txBox="1"/>
          <p:nvPr userDrawn="1"/>
        </p:nvSpPr>
        <p:spPr>
          <a:xfrm>
            <a:off x="460375" y="990600"/>
            <a:ext cx="8201025" cy="5170488"/>
          </a:xfrm>
          <a:prstGeom prst="rect">
            <a:avLst/>
          </a:prstGeom>
          <a:noFill/>
        </p:spPr>
        <p:txBody>
          <a:bodyPr lIns="0" tIns="0" rIns="0" bIns="0">
            <a:spAutoFit/>
          </a:bodyPr>
          <a:lstStyle/>
          <a:p>
            <a:pPr>
              <a:tabLst>
                <a:tab pos="177800" algn="l"/>
              </a:tabLst>
              <a:defRPr/>
            </a:pPr>
            <a:r>
              <a:rPr lang="en-AU" sz="1200" kern="0" dirty="0">
                <a:solidFill>
                  <a:srgbClr val="003D79"/>
                </a:solidFill>
                <a:cs typeface="Arial" charset="0"/>
              </a:rPr>
              <a:t>This presentation and any oral presentation accompanying it:</a:t>
            </a:r>
          </a:p>
          <a:p>
            <a:pPr>
              <a:tabLst>
                <a:tab pos="177800" algn="l"/>
              </a:tabLst>
              <a:defRPr/>
            </a:pPr>
            <a:endParaRPr lang="en-AU" sz="1200" kern="0" dirty="0">
              <a:solidFill>
                <a:srgbClr val="003D79"/>
              </a:solidFill>
              <a:cs typeface="Arial" charset="0"/>
            </a:endParaRPr>
          </a:p>
          <a:p>
            <a:pPr marL="171450" indent="-171450" algn="just">
              <a:buClr>
                <a:srgbClr val="003D79"/>
              </a:buClr>
              <a:buFont typeface="Arial" pitchFamily="34" charset="0"/>
              <a:buChar char="•"/>
              <a:tabLst>
                <a:tab pos="177800" algn="l"/>
              </a:tabLst>
              <a:defRPr/>
            </a:pPr>
            <a:r>
              <a:rPr lang="en-AU" sz="1200" kern="0" dirty="0">
                <a:solidFill>
                  <a:srgbClr val="003D79"/>
                </a:solidFill>
                <a:cs typeface="Arial" charset="0"/>
              </a:rPr>
              <a:t>is not an offer, invitation, inducement or recommendation to purchase or subscribe for any securities in UGL Limited (“UGL”) or to retain any securities currently held;</a:t>
            </a:r>
          </a:p>
          <a:p>
            <a:pPr marL="171450" indent="-171450" algn="just">
              <a:buClr>
                <a:srgbClr val="003D79"/>
              </a:buClr>
              <a:buFont typeface="Arial" pitchFamily="34" charset="0"/>
              <a:buChar char="•"/>
              <a:tabLst>
                <a:tab pos="177800" algn="l"/>
              </a:tabLst>
              <a:defRPr/>
            </a:pPr>
            <a:endParaRPr lang="en-AU" sz="1200" kern="0" dirty="0">
              <a:solidFill>
                <a:srgbClr val="003D79"/>
              </a:solidFill>
              <a:cs typeface="Arial" charset="0"/>
            </a:endParaRPr>
          </a:p>
          <a:p>
            <a:pPr marL="171450" indent="-171450" algn="just">
              <a:buClr>
                <a:srgbClr val="003D79"/>
              </a:buClr>
              <a:buFont typeface="Arial" pitchFamily="34" charset="0"/>
              <a:buChar char="•"/>
              <a:tabLst>
                <a:tab pos="177800" algn="l"/>
              </a:tabLst>
              <a:defRPr/>
            </a:pPr>
            <a:r>
              <a:rPr lang="en-AU" sz="1200" kern="0" dirty="0">
                <a:solidFill>
                  <a:srgbClr val="003D79"/>
                </a:solidFill>
                <a:cs typeface="Arial" charset="0"/>
              </a:rPr>
              <a:t>is for information purposes only, is in summary form and does not purport to be complete;</a:t>
            </a:r>
          </a:p>
          <a:p>
            <a:pPr marL="171450" indent="-171450" algn="just">
              <a:buClr>
                <a:srgbClr val="003D79"/>
              </a:buClr>
              <a:buFont typeface="Arial" pitchFamily="34" charset="0"/>
              <a:buChar char="•"/>
              <a:tabLst>
                <a:tab pos="177800" algn="l"/>
              </a:tabLst>
              <a:defRPr/>
            </a:pPr>
            <a:endParaRPr lang="en-AU" sz="1200" kern="0" dirty="0">
              <a:solidFill>
                <a:srgbClr val="003D79"/>
              </a:solidFill>
              <a:cs typeface="Arial" charset="0"/>
            </a:endParaRPr>
          </a:p>
          <a:p>
            <a:pPr marL="171450" indent="-171450" algn="just">
              <a:buClr>
                <a:srgbClr val="003D79"/>
              </a:buClr>
              <a:buFont typeface="Arial" pitchFamily="34" charset="0"/>
              <a:buChar char="•"/>
              <a:tabLst>
                <a:tab pos="177800" algn="l"/>
              </a:tabLst>
              <a:defRPr/>
            </a:pPr>
            <a:r>
              <a:rPr lang="en-AU" sz="1200" kern="0" dirty="0">
                <a:solidFill>
                  <a:srgbClr val="003D79"/>
                </a:solidFill>
                <a:cs typeface="Arial" charset="0"/>
              </a:rPr>
              <a:t>is not intended to be relied upon as advice to investors or potential investors and does not take into account the investment objectives, financial situation or needs of any particular investor, potential investor or any other person.  Such persons should consider seeking independent financial advice depending on their specific investment objectives, financial situation or needs when deciding if an investment is appropriate or varying any investment;</a:t>
            </a:r>
          </a:p>
          <a:p>
            <a:pPr marL="171450" indent="-171450" algn="just">
              <a:buFont typeface="Arial" pitchFamily="34" charset="0"/>
              <a:buChar char="•"/>
              <a:tabLst>
                <a:tab pos="177800" algn="l"/>
              </a:tabLst>
              <a:defRPr/>
            </a:pPr>
            <a:endParaRPr lang="en-AU" sz="1200" kern="0" dirty="0">
              <a:solidFill>
                <a:srgbClr val="003D79"/>
              </a:solidFill>
              <a:cs typeface="Arial" charset="0"/>
            </a:endParaRPr>
          </a:p>
          <a:p>
            <a:pPr marL="171450" indent="-171450" algn="just">
              <a:buFont typeface="Arial" pitchFamily="34" charset="0"/>
              <a:buChar char="•"/>
              <a:tabLst>
                <a:tab pos="177800" algn="l"/>
              </a:tabLst>
              <a:defRPr/>
            </a:pPr>
            <a:r>
              <a:rPr lang="en-AU" sz="1200" kern="0" dirty="0">
                <a:solidFill>
                  <a:srgbClr val="003D79"/>
                </a:solidFill>
                <a:cs typeface="Arial" charset="0"/>
              </a:rPr>
              <a:t>may contain forward looking statements.  Any forward looking statements are not guarantees of future performance.  Any forward looking statements have been prepared on the basis of a number of assumptions which may prove to be incorrect or involve known and unknown risks, uncertainties and other factors, many of which are beyond the control of UGL, which may cause actual results, performance or achievements to differ materially from those expressed or implied in such statements.  There can be no assurance that actual outcomes will not differ materially from these statements.  Any forward looking statement reflects views held only as of the date of this presentation. Subject to any continuing obligations under applicable law or any relevant stock exchange listing rules, UGL does not undertake any obligation to publicly update or revise any of the forward looking statements or any change in events, conditions or circumstances on which any such statement is based.</a:t>
            </a:r>
          </a:p>
          <a:p>
            <a:pPr algn="just">
              <a:tabLst>
                <a:tab pos="177800" algn="l"/>
              </a:tabLst>
              <a:defRPr/>
            </a:pPr>
            <a:endParaRPr lang="en-AU" sz="1200" kern="0" dirty="0">
              <a:solidFill>
                <a:srgbClr val="003D79"/>
              </a:solidFill>
              <a:cs typeface="Arial" charset="0"/>
            </a:endParaRPr>
          </a:p>
          <a:p>
            <a:pPr algn="just">
              <a:defRPr/>
            </a:pPr>
            <a:r>
              <a:rPr lang="en-AU" sz="1200" kern="0" dirty="0">
                <a:solidFill>
                  <a:srgbClr val="003D79"/>
                </a:solidFill>
                <a:cs typeface="Arial" charset="0"/>
              </a:rPr>
              <a:t>No representation or warranty, express or implied, is made as to the fairness, accuracy, completeness or correctness of the information, opinions and conclusions contained in this presentation and any oral presentation accompanying it.  To the maximum extent permitted by law, UGL and its related bodies corporate, and their respective directors, officers, employees, agents and advisers, disclaim and exclude all liability (including, without limitation, any liability arising from fault or negligence) for any loss, damage, claim, demand, cost and expense of whatever nature arising in any way out of or in connection with this presentation and any oral presentation accompanying it, including any error or omission therefrom, or otherwise arising in connection with any reliance by any person on any part of this presentation and any oral presentation accompanying it. </a:t>
            </a:r>
          </a:p>
        </p:txBody>
      </p:sp>
      <p:sp>
        <p:nvSpPr>
          <p:cNvPr id="3" name="TextBox 2"/>
          <p:cNvSpPr txBox="1"/>
          <p:nvPr userDrawn="1"/>
        </p:nvSpPr>
        <p:spPr>
          <a:xfrm>
            <a:off x="460375" y="401638"/>
            <a:ext cx="8064500" cy="307975"/>
          </a:xfrm>
          <a:prstGeom prst="rect">
            <a:avLst/>
          </a:prstGeom>
          <a:noFill/>
        </p:spPr>
        <p:txBody>
          <a:bodyPr lIns="0" tIns="0" rIns="0" bIns="0">
            <a:spAutoFit/>
          </a:bodyPr>
          <a:lstStyle/>
          <a:p>
            <a:pPr fontAlgn="base">
              <a:spcBef>
                <a:spcPct val="0"/>
              </a:spcBef>
              <a:spcAft>
                <a:spcPct val="0"/>
              </a:spcAft>
              <a:defRPr/>
            </a:pPr>
            <a:r>
              <a:rPr lang="en-AU" sz="2000" dirty="0">
                <a:solidFill>
                  <a:srgbClr val="003D79"/>
                </a:solidFill>
                <a:cs typeface="Arial" charset="0"/>
              </a:rPr>
              <a:t>Important notice</a:t>
            </a:r>
            <a:endParaRPr lang="en-AU" dirty="0">
              <a:solidFill>
                <a:srgbClr val="000000"/>
              </a:solidFill>
              <a:latin typeface="Arial" charset="0"/>
              <a:cs typeface="Arial" charset="0"/>
            </a:endParaRPr>
          </a:p>
        </p:txBody>
      </p:sp>
      <p:sp>
        <p:nvSpPr>
          <p:cNvPr id="4" name="headerline"/>
          <p:cNvSpPr>
            <a:spLocks noChangeShapeType="1"/>
          </p:cNvSpPr>
          <p:nvPr userDrawn="1"/>
        </p:nvSpPr>
        <p:spPr bwMode="auto">
          <a:xfrm>
            <a:off x="442913" y="709613"/>
            <a:ext cx="8207375" cy="0"/>
          </a:xfrm>
          <a:prstGeom prst="line">
            <a:avLst/>
          </a:prstGeom>
          <a:noFill/>
          <a:ln w="6350">
            <a:solidFill>
              <a:schemeClr val="accent1"/>
            </a:solidFill>
            <a:round/>
            <a:headEnd/>
            <a:tailEnd/>
          </a:ln>
          <a:effectLst/>
        </p:spPr>
        <p:txBody>
          <a:bodyPr/>
          <a:lstStyle/>
          <a:p>
            <a:pPr fontAlgn="base">
              <a:spcBef>
                <a:spcPct val="0"/>
              </a:spcBef>
              <a:spcAft>
                <a:spcPct val="0"/>
              </a:spcAft>
              <a:defRPr/>
            </a:pPr>
            <a:endParaRPr lang="en-GB" dirty="0">
              <a:solidFill>
                <a:srgbClr val="000000"/>
              </a:solidFill>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611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C63D2-6F27-42D3-8871-96AC6F7688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3" r:id="rId4"/>
    <p:sldLayoutId id="2147483664" r:id="rId5"/>
    <p:sldLayoutId id="2147483665" r:id="rId6"/>
    <p:sldLayoutId id="2147483666"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1.wdp"/><Relationship Id="rId5" Type="http://schemas.openxmlformats.org/officeDocument/2006/relationships/image" Target="../media/image25.png"/><Relationship Id="rId6"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oleObject" Target="file:///\\uklon016\sharedir$\ou701\00.New%20folder%20layout\05.%20Forecasting%20&amp;%20The%20Economy\h.%20Slide%20Libraries\Economic%20Slides%20Monthly\European\Latest\EMEA%20Macro%20Data%20linked%20to%20EU%20slides1.xls!Chart10" TargetMode="External"/><Relationship Id="rId4" Type="http://schemas.openxmlformats.org/officeDocument/2006/relationships/image" Target="../media/image21.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1.jpe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chart" Target="../charts/char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chart" Target="../charts/char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chart" Target="../charts/char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chart" Target="../charts/char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chart" Target="../charts/char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chart" Target="../charts/char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chart" Target="../charts/char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chart" Target="../charts/char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chart" Target="../charts/char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chart" Target="../charts/char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5" Type="http://schemas.openxmlformats.org/officeDocument/2006/relationships/chart" Target="../charts/chart16.xml"/><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chart" Target="../charts/char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chart" Target="../charts/char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chart" Target="../charts/char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g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ctrTitle"/>
          </p:nvPr>
        </p:nvSpPr>
        <p:spPr>
          <a:xfrm>
            <a:off x="320675" y="2579688"/>
            <a:ext cx="8289925" cy="1023937"/>
          </a:xfrm>
        </p:spPr>
        <p:txBody>
          <a:bodyPr>
            <a:normAutofit/>
          </a:bodyPr>
          <a:lstStyle/>
          <a:p>
            <a:pPr algn="l">
              <a:defRPr/>
            </a:pPr>
            <a:r>
              <a:rPr lang="en-GB" dirty="0" smtClean="0">
                <a:latin typeface="Arial" pitchFamily="34" charset="0"/>
                <a:cs typeface="Arial" pitchFamily="34" charset="0"/>
              </a:rPr>
              <a:t>2013 Annual Market Forecast</a:t>
            </a:r>
            <a:endParaRPr lang="en-GB" dirty="0">
              <a:latin typeface="Arial" pitchFamily="34" charset="0"/>
              <a:cs typeface="Arial" pitchFamily="34" charset="0"/>
            </a:endParaRPr>
          </a:p>
        </p:txBody>
      </p:sp>
      <p:sp>
        <p:nvSpPr>
          <p:cNvPr id="4" name="Text Placeholder 28"/>
          <p:cNvSpPr txBox="1">
            <a:spLocks/>
          </p:cNvSpPr>
          <p:nvPr/>
        </p:nvSpPr>
        <p:spPr bwMode="auto">
          <a:xfrm>
            <a:off x="457200" y="3276600"/>
            <a:ext cx="5175250" cy="381000"/>
          </a:xfrm>
          <a:prstGeom prst="rect">
            <a:avLst/>
          </a:prstGeom>
          <a:noFill/>
          <a:ln w="9525">
            <a:noFill/>
            <a:miter lim="800000"/>
            <a:headEnd/>
            <a:tailEnd/>
          </a:ln>
        </p:spPr>
        <p:txBody>
          <a:bodyPr lIns="0" tIns="0" rIns="0" bIns="0"/>
          <a:lstStyle/>
          <a:p>
            <a:pPr marL="180975" indent="-180975" defTabSz="973138">
              <a:spcBef>
                <a:spcPct val="60000"/>
              </a:spcBef>
              <a:buClr>
                <a:schemeClr val="tx1"/>
              </a:buClr>
              <a:defRPr/>
            </a:pPr>
            <a:r>
              <a:rPr lang="en-GB" sz="1600" dirty="0" smtClean="0">
                <a:latin typeface="Arial" pitchFamily="34" charset="0"/>
                <a:cs typeface="Arial" pitchFamily="34" charset="0"/>
              </a:rPr>
              <a:t>Global Market Forecast &amp; Outlook</a:t>
            </a:r>
          </a:p>
          <a:p>
            <a:pPr marL="180975" indent="-180975" defTabSz="973138">
              <a:spcBef>
                <a:spcPct val="60000"/>
              </a:spcBef>
              <a:buClr>
                <a:schemeClr val="tx1"/>
              </a:buClr>
              <a:defRPr/>
            </a:pPr>
            <a:r>
              <a:rPr lang="en-GB" sz="1600" dirty="0" smtClean="0">
                <a:latin typeface="Arial" pitchFamily="34" charset="0"/>
                <a:cs typeface="Arial" pitchFamily="34" charset="0"/>
              </a:rPr>
              <a:t>Electronic Arts HQ, Redwood City, CA </a:t>
            </a:r>
            <a:endParaRPr lang="en-GB" sz="1600" kern="0" dirty="0">
              <a:latin typeface="Arial" pitchFamily="34" charset="0"/>
              <a:cs typeface="Arial" pitchFamily="34" charset="0"/>
            </a:endParaRPr>
          </a:p>
        </p:txBody>
      </p:sp>
      <p:pic>
        <p:nvPicPr>
          <p:cNvPr id="5" name="Picture 4" descr="CNGLogo.gif"/>
          <p:cNvPicPr>
            <a:picLocks noChangeAspect="1"/>
          </p:cNvPicPr>
          <p:nvPr/>
        </p:nvPicPr>
        <p:blipFill>
          <a:blip r:embed="rId3" cstate="print"/>
          <a:stretch>
            <a:fillRect/>
          </a:stretch>
        </p:blipFill>
        <p:spPr>
          <a:xfrm>
            <a:off x="381000" y="5181600"/>
            <a:ext cx="2057400" cy="1122009"/>
          </a:xfrm>
          <a:prstGeom prst="rect">
            <a:avLst/>
          </a:prstGeom>
        </p:spPr>
      </p:pic>
      <p:sp>
        <p:nvSpPr>
          <p:cNvPr id="7" name="Text Placeholder 28"/>
          <p:cNvSpPr txBox="1">
            <a:spLocks/>
          </p:cNvSpPr>
          <p:nvPr/>
        </p:nvSpPr>
        <p:spPr bwMode="auto">
          <a:xfrm>
            <a:off x="457200" y="4419600"/>
            <a:ext cx="5175250" cy="381000"/>
          </a:xfrm>
          <a:prstGeom prst="rect">
            <a:avLst/>
          </a:prstGeom>
          <a:noFill/>
          <a:ln w="9525">
            <a:noFill/>
            <a:miter lim="800000"/>
            <a:headEnd/>
            <a:tailEnd/>
          </a:ln>
        </p:spPr>
        <p:txBody>
          <a:bodyPr lIns="0" tIns="0" rIns="0" bIns="0"/>
          <a:lstStyle/>
          <a:p>
            <a:pPr marL="180975" indent="-180975" defTabSz="973138">
              <a:spcBef>
                <a:spcPct val="60000"/>
              </a:spcBef>
              <a:buClr>
                <a:schemeClr val="tx1"/>
              </a:buClr>
              <a:defRPr/>
            </a:pPr>
            <a:r>
              <a:rPr lang="en-GB" sz="1600" dirty="0" smtClean="0">
                <a:latin typeface="Arial" pitchFamily="34" charset="0"/>
                <a:cs typeface="Arial" pitchFamily="34" charset="0"/>
              </a:rPr>
              <a:t>17 January 2013</a:t>
            </a:r>
            <a:endParaRPr lang="en-GB" sz="1600"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Macro Economic Indicators By Region</a:t>
            </a:r>
            <a:endParaRPr lang="en-US" dirty="0"/>
          </a:p>
        </p:txBody>
      </p:sp>
      <p:grpSp>
        <p:nvGrpSpPr>
          <p:cNvPr id="4" name="Group 3"/>
          <p:cNvGrpSpPr/>
          <p:nvPr/>
        </p:nvGrpSpPr>
        <p:grpSpPr>
          <a:xfrm>
            <a:off x="762000" y="933884"/>
            <a:ext cx="7495197" cy="4781116"/>
            <a:chOff x="252413" y="0"/>
            <a:chExt cx="8891587" cy="6127750"/>
          </a:xfrm>
        </p:grpSpPr>
        <p:sp>
          <p:nvSpPr>
            <p:cNvPr id="5" name="Freeform 2"/>
            <p:cNvSpPr>
              <a:spLocks noChangeAspect="1" noEditPoints="1"/>
            </p:cNvSpPr>
            <p:nvPr/>
          </p:nvSpPr>
          <p:spPr bwMode="gray">
            <a:xfrm>
              <a:off x="4184650" y="363538"/>
              <a:ext cx="1112838" cy="2293937"/>
            </a:xfrm>
            <a:custGeom>
              <a:avLst/>
              <a:gdLst>
                <a:gd name="T0" fmla="*/ 1106377 w 689"/>
                <a:gd name="T1" fmla="*/ 396841 h 1422"/>
                <a:gd name="T2" fmla="*/ 1065999 w 689"/>
                <a:gd name="T3" fmla="*/ 238750 h 1422"/>
                <a:gd name="T4" fmla="*/ 957784 w 689"/>
                <a:gd name="T5" fmla="*/ 95177 h 1422"/>
                <a:gd name="T6" fmla="*/ 856029 w 689"/>
                <a:gd name="T7" fmla="*/ 0 h 1422"/>
                <a:gd name="T8" fmla="*/ 741354 w 689"/>
                <a:gd name="T9" fmla="*/ 111309 h 1422"/>
                <a:gd name="T10" fmla="*/ 610527 w 689"/>
                <a:gd name="T11" fmla="*/ 172610 h 1422"/>
                <a:gd name="T12" fmla="*/ 512002 w 689"/>
                <a:gd name="T13" fmla="*/ 387162 h 1422"/>
                <a:gd name="T14" fmla="*/ 403787 w 689"/>
                <a:gd name="T15" fmla="*/ 538801 h 1422"/>
                <a:gd name="T16" fmla="*/ 347257 w 689"/>
                <a:gd name="T17" fmla="*/ 785617 h 1422"/>
                <a:gd name="T18" fmla="*/ 167976 w 689"/>
                <a:gd name="T19" fmla="*/ 937256 h 1422"/>
                <a:gd name="T20" fmla="*/ 158285 w 689"/>
                <a:gd name="T21" fmla="*/ 1151808 h 1422"/>
                <a:gd name="T22" fmla="*/ 140518 w 689"/>
                <a:gd name="T23" fmla="*/ 1377653 h 1422"/>
                <a:gd name="T24" fmla="*/ 43609 w 689"/>
                <a:gd name="T25" fmla="*/ 1658345 h 1422"/>
                <a:gd name="T26" fmla="*/ 9691 w 689"/>
                <a:gd name="T27" fmla="*/ 1658345 h 1422"/>
                <a:gd name="T28" fmla="*/ 0 w 689"/>
                <a:gd name="T29" fmla="*/ 1768041 h 1422"/>
                <a:gd name="T30" fmla="*/ 33918 w 689"/>
                <a:gd name="T31" fmla="*/ 1903548 h 1422"/>
                <a:gd name="T32" fmla="*/ 109830 w 689"/>
                <a:gd name="T33" fmla="*/ 2064866 h 1422"/>
                <a:gd name="T34" fmla="*/ 80757 w 689"/>
                <a:gd name="T35" fmla="*/ 2116488 h 1422"/>
                <a:gd name="T36" fmla="*/ 127597 w 689"/>
                <a:gd name="T37" fmla="*/ 2293937 h 1422"/>
                <a:gd name="T38" fmla="*/ 261654 w 689"/>
                <a:gd name="T39" fmla="*/ 2253608 h 1422"/>
                <a:gd name="T40" fmla="*/ 339181 w 689"/>
                <a:gd name="T41" fmla="*/ 2156817 h 1422"/>
                <a:gd name="T42" fmla="*/ 461933 w 689"/>
                <a:gd name="T43" fmla="*/ 2082611 h 1422"/>
                <a:gd name="T44" fmla="*/ 515233 w 689"/>
                <a:gd name="T45" fmla="*/ 1882577 h 1422"/>
                <a:gd name="T46" fmla="*/ 508772 w 689"/>
                <a:gd name="T47" fmla="*/ 1785786 h 1422"/>
                <a:gd name="T48" fmla="*/ 573378 w 689"/>
                <a:gd name="T49" fmla="*/ 1732552 h 1422"/>
                <a:gd name="T50" fmla="*/ 623448 w 689"/>
                <a:gd name="T51" fmla="*/ 1724486 h 1422"/>
                <a:gd name="T52" fmla="*/ 717126 w 689"/>
                <a:gd name="T53" fmla="*/ 1647053 h 1422"/>
                <a:gd name="T54" fmla="*/ 576608 w 689"/>
                <a:gd name="T55" fmla="*/ 1634148 h 1422"/>
                <a:gd name="T56" fmla="*/ 573378 w 689"/>
                <a:gd name="T57" fmla="*/ 1618016 h 1422"/>
                <a:gd name="T58" fmla="*/ 555611 w 689"/>
                <a:gd name="T59" fmla="*/ 1624469 h 1422"/>
                <a:gd name="T60" fmla="*/ 529769 w 689"/>
                <a:gd name="T61" fmla="*/ 1603497 h 1422"/>
                <a:gd name="T62" fmla="*/ 654136 w 689"/>
                <a:gd name="T63" fmla="*/ 1624469 h 1422"/>
                <a:gd name="T64" fmla="*/ 734893 w 689"/>
                <a:gd name="T65" fmla="*/ 1532518 h 1422"/>
                <a:gd name="T66" fmla="*/ 676748 w 689"/>
                <a:gd name="T67" fmla="*/ 1458312 h 1422"/>
                <a:gd name="T68" fmla="*/ 599220 w 689"/>
                <a:gd name="T69" fmla="*/ 1466377 h 1422"/>
                <a:gd name="T70" fmla="*/ 566917 w 689"/>
                <a:gd name="T71" fmla="*/ 1466377 h 1422"/>
                <a:gd name="T72" fmla="*/ 573378 w 689"/>
                <a:gd name="T73" fmla="*/ 1290541 h 1422"/>
                <a:gd name="T74" fmla="*/ 620217 w 689"/>
                <a:gd name="T75" fmla="*/ 1176006 h 1422"/>
                <a:gd name="T76" fmla="*/ 642829 w 689"/>
                <a:gd name="T77" fmla="*/ 1111479 h 1422"/>
                <a:gd name="T78" fmla="*/ 717126 w 689"/>
                <a:gd name="T79" fmla="*/ 1040499 h 1422"/>
                <a:gd name="T80" fmla="*/ 794654 w 689"/>
                <a:gd name="T81" fmla="*/ 950161 h 1422"/>
                <a:gd name="T82" fmla="*/ 896408 w 689"/>
                <a:gd name="T83" fmla="*/ 832399 h 1422"/>
                <a:gd name="T84" fmla="*/ 930326 w 689"/>
                <a:gd name="T85" fmla="*/ 680760 h 1422"/>
                <a:gd name="T86" fmla="*/ 977165 w 689"/>
                <a:gd name="T87" fmla="*/ 603328 h 1422"/>
                <a:gd name="T88" fmla="*/ 983626 w 689"/>
                <a:gd name="T89" fmla="*/ 516216 h 1422"/>
                <a:gd name="T90" fmla="*/ 734893 w 689"/>
                <a:gd name="T91" fmla="*/ 1876124 h 1422"/>
                <a:gd name="T92" fmla="*/ 731663 w 689"/>
                <a:gd name="T93" fmla="*/ 1977754 h 1422"/>
                <a:gd name="T94" fmla="*/ 654136 w 689"/>
                <a:gd name="T95" fmla="*/ 2008405 h 1422"/>
                <a:gd name="T96" fmla="*/ 670287 w 689"/>
                <a:gd name="T97" fmla="*/ 1897096 h 1422"/>
                <a:gd name="T98" fmla="*/ 747814 w 689"/>
                <a:gd name="T99" fmla="*/ 1884190 h 1422"/>
                <a:gd name="T100" fmla="*/ 707435 w 689"/>
                <a:gd name="T101" fmla="*/ 1714807 h 1422"/>
                <a:gd name="T102" fmla="*/ 734893 w 689"/>
                <a:gd name="T103" fmla="*/ 1661572 h 1422"/>
                <a:gd name="T104" fmla="*/ 491005 w 689"/>
                <a:gd name="T105" fmla="*/ 2055187 h 1422"/>
                <a:gd name="T106" fmla="*/ 487775 w 689"/>
                <a:gd name="T107" fmla="*/ 2129393 h 1422"/>
                <a:gd name="T108" fmla="*/ 539460 w 689"/>
                <a:gd name="T109" fmla="*/ 2008405 h 1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9" h="1422">
                  <a:moveTo>
                    <a:pt x="689" y="328"/>
                  </a:moveTo>
                  <a:lnTo>
                    <a:pt x="689" y="315"/>
                  </a:lnTo>
                  <a:lnTo>
                    <a:pt x="687" y="297"/>
                  </a:lnTo>
                  <a:lnTo>
                    <a:pt x="680" y="276"/>
                  </a:lnTo>
                  <a:lnTo>
                    <a:pt x="680" y="263"/>
                  </a:lnTo>
                  <a:lnTo>
                    <a:pt x="685" y="246"/>
                  </a:lnTo>
                  <a:lnTo>
                    <a:pt x="682" y="223"/>
                  </a:lnTo>
                  <a:lnTo>
                    <a:pt x="672" y="209"/>
                  </a:lnTo>
                  <a:lnTo>
                    <a:pt x="662" y="190"/>
                  </a:lnTo>
                  <a:lnTo>
                    <a:pt x="668" y="173"/>
                  </a:lnTo>
                  <a:lnTo>
                    <a:pt x="658" y="163"/>
                  </a:lnTo>
                  <a:lnTo>
                    <a:pt x="660" y="148"/>
                  </a:lnTo>
                  <a:lnTo>
                    <a:pt x="660" y="129"/>
                  </a:lnTo>
                  <a:lnTo>
                    <a:pt x="645" y="102"/>
                  </a:lnTo>
                  <a:lnTo>
                    <a:pt x="635" y="106"/>
                  </a:lnTo>
                  <a:lnTo>
                    <a:pt x="618" y="92"/>
                  </a:lnTo>
                  <a:lnTo>
                    <a:pt x="605" y="79"/>
                  </a:lnTo>
                  <a:lnTo>
                    <a:pt x="593" y="59"/>
                  </a:lnTo>
                  <a:lnTo>
                    <a:pt x="574" y="52"/>
                  </a:lnTo>
                  <a:lnTo>
                    <a:pt x="559" y="36"/>
                  </a:lnTo>
                  <a:lnTo>
                    <a:pt x="553" y="27"/>
                  </a:lnTo>
                  <a:lnTo>
                    <a:pt x="541" y="12"/>
                  </a:lnTo>
                  <a:lnTo>
                    <a:pt x="540" y="0"/>
                  </a:lnTo>
                  <a:lnTo>
                    <a:pt x="530" y="0"/>
                  </a:lnTo>
                  <a:lnTo>
                    <a:pt x="524" y="8"/>
                  </a:lnTo>
                  <a:lnTo>
                    <a:pt x="530" y="36"/>
                  </a:lnTo>
                  <a:lnTo>
                    <a:pt x="517" y="75"/>
                  </a:lnTo>
                  <a:lnTo>
                    <a:pt x="505" y="82"/>
                  </a:lnTo>
                  <a:lnTo>
                    <a:pt x="488" y="67"/>
                  </a:lnTo>
                  <a:lnTo>
                    <a:pt x="459" y="69"/>
                  </a:lnTo>
                  <a:lnTo>
                    <a:pt x="442" y="63"/>
                  </a:lnTo>
                  <a:lnTo>
                    <a:pt x="430" y="86"/>
                  </a:lnTo>
                  <a:lnTo>
                    <a:pt x="430" y="96"/>
                  </a:lnTo>
                  <a:lnTo>
                    <a:pt x="413" y="119"/>
                  </a:lnTo>
                  <a:lnTo>
                    <a:pt x="398" y="107"/>
                  </a:lnTo>
                  <a:lnTo>
                    <a:pt x="378" y="107"/>
                  </a:lnTo>
                  <a:lnTo>
                    <a:pt x="363" y="134"/>
                  </a:lnTo>
                  <a:lnTo>
                    <a:pt x="336" y="169"/>
                  </a:lnTo>
                  <a:lnTo>
                    <a:pt x="340" y="184"/>
                  </a:lnTo>
                  <a:lnTo>
                    <a:pt x="334" y="200"/>
                  </a:lnTo>
                  <a:lnTo>
                    <a:pt x="323" y="221"/>
                  </a:lnTo>
                  <a:lnTo>
                    <a:pt x="317" y="240"/>
                  </a:lnTo>
                  <a:lnTo>
                    <a:pt x="296" y="257"/>
                  </a:lnTo>
                  <a:lnTo>
                    <a:pt x="296" y="274"/>
                  </a:lnTo>
                  <a:lnTo>
                    <a:pt x="284" y="290"/>
                  </a:lnTo>
                  <a:lnTo>
                    <a:pt x="252" y="294"/>
                  </a:lnTo>
                  <a:lnTo>
                    <a:pt x="257" y="315"/>
                  </a:lnTo>
                  <a:lnTo>
                    <a:pt x="250" y="334"/>
                  </a:lnTo>
                  <a:lnTo>
                    <a:pt x="238" y="361"/>
                  </a:lnTo>
                  <a:lnTo>
                    <a:pt x="234" y="403"/>
                  </a:lnTo>
                  <a:lnTo>
                    <a:pt x="217" y="428"/>
                  </a:lnTo>
                  <a:lnTo>
                    <a:pt x="208" y="457"/>
                  </a:lnTo>
                  <a:lnTo>
                    <a:pt x="206" y="478"/>
                  </a:lnTo>
                  <a:lnTo>
                    <a:pt x="215" y="487"/>
                  </a:lnTo>
                  <a:lnTo>
                    <a:pt x="219" y="503"/>
                  </a:lnTo>
                  <a:lnTo>
                    <a:pt x="208" y="518"/>
                  </a:lnTo>
                  <a:lnTo>
                    <a:pt x="188" y="520"/>
                  </a:lnTo>
                  <a:lnTo>
                    <a:pt x="162" y="516"/>
                  </a:lnTo>
                  <a:lnTo>
                    <a:pt x="115" y="558"/>
                  </a:lnTo>
                  <a:lnTo>
                    <a:pt x="104" y="581"/>
                  </a:lnTo>
                  <a:lnTo>
                    <a:pt x="98" y="604"/>
                  </a:lnTo>
                  <a:lnTo>
                    <a:pt x="98" y="624"/>
                  </a:lnTo>
                  <a:lnTo>
                    <a:pt x="104" y="639"/>
                  </a:lnTo>
                  <a:lnTo>
                    <a:pt x="96" y="658"/>
                  </a:lnTo>
                  <a:lnTo>
                    <a:pt x="98" y="685"/>
                  </a:lnTo>
                  <a:lnTo>
                    <a:pt x="98" y="714"/>
                  </a:lnTo>
                  <a:lnTo>
                    <a:pt x="94" y="725"/>
                  </a:lnTo>
                  <a:lnTo>
                    <a:pt x="94" y="748"/>
                  </a:lnTo>
                  <a:lnTo>
                    <a:pt x="115" y="771"/>
                  </a:lnTo>
                  <a:lnTo>
                    <a:pt x="115" y="789"/>
                  </a:lnTo>
                  <a:lnTo>
                    <a:pt x="89" y="819"/>
                  </a:lnTo>
                  <a:lnTo>
                    <a:pt x="87" y="854"/>
                  </a:lnTo>
                  <a:lnTo>
                    <a:pt x="98" y="871"/>
                  </a:lnTo>
                  <a:lnTo>
                    <a:pt x="81" y="927"/>
                  </a:lnTo>
                  <a:lnTo>
                    <a:pt x="52" y="944"/>
                  </a:lnTo>
                  <a:lnTo>
                    <a:pt x="52" y="963"/>
                  </a:lnTo>
                  <a:lnTo>
                    <a:pt x="39" y="984"/>
                  </a:lnTo>
                  <a:lnTo>
                    <a:pt x="27" y="1028"/>
                  </a:lnTo>
                  <a:lnTo>
                    <a:pt x="12" y="1025"/>
                  </a:lnTo>
                  <a:lnTo>
                    <a:pt x="10" y="1025"/>
                  </a:lnTo>
                  <a:lnTo>
                    <a:pt x="10" y="1026"/>
                  </a:lnTo>
                  <a:lnTo>
                    <a:pt x="8" y="1026"/>
                  </a:lnTo>
                  <a:lnTo>
                    <a:pt x="8" y="1028"/>
                  </a:lnTo>
                  <a:lnTo>
                    <a:pt x="6" y="1028"/>
                  </a:lnTo>
                  <a:lnTo>
                    <a:pt x="4" y="1028"/>
                  </a:lnTo>
                  <a:lnTo>
                    <a:pt x="4" y="1030"/>
                  </a:lnTo>
                  <a:lnTo>
                    <a:pt x="2" y="1030"/>
                  </a:lnTo>
                  <a:lnTo>
                    <a:pt x="2" y="1055"/>
                  </a:lnTo>
                  <a:lnTo>
                    <a:pt x="0" y="1082"/>
                  </a:lnTo>
                  <a:lnTo>
                    <a:pt x="0" y="1096"/>
                  </a:lnTo>
                  <a:lnTo>
                    <a:pt x="10" y="1097"/>
                  </a:lnTo>
                  <a:lnTo>
                    <a:pt x="27" y="1092"/>
                  </a:lnTo>
                  <a:lnTo>
                    <a:pt x="43" y="1097"/>
                  </a:lnTo>
                  <a:lnTo>
                    <a:pt x="33" y="1120"/>
                  </a:lnTo>
                  <a:lnTo>
                    <a:pt x="27" y="1151"/>
                  </a:lnTo>
                  <a:lnTo>
                    <a:pt x="21" y="1180"/>
                  </a:lnTo>
                  <a:lnTo>
                    <a:pt x="18" y="1195"/>
                  </a:lnTo>
                  <a:lnTo>
                    <a:pt x="27" y="1209"/>
                  </a:lnTo>
                  <a:lnTo>
                    <a:pt x="37" y="1241"/>
                  </a:lnTo>
                  <a:lnTo>
                    <a:pt x="46" y="1255"/>
                  </a:lnTo>
                  <a:lnTo>
                    <a:pt x="58" y="1266"/>
                  </a:lnTo>
                  <a:lnTo>
                    <a:pt x="68" y="1280"/>
                  </a:lnTo>
                  <a:lnTo>
                    <a:pt x="68" y="1289"/>
                  </a:lnTo>
                  <a:lnTo>
                    <a:pt x="64" y="1297"/>
                  </a:lnTo>
                  <a:lnTo>
                    <a:pt x="54" y="1295"/>
                  </a:lnTo>
                  <a:lnTo>
                    <a:pt x="62" y="1309"/>
                  </a:lnTo>
                  <a:lnTo>
                    <a:pt x="62" y="1322"/>
                  </a:lnTo>
                  <a:lnTo>
                    <a:pt x="50" y="1312"/>
                  </a:lnTo>
                  <a:lnTo>
                    <a:pt x="27" y="1312"/>
                  </a:lnTo>
                  <a:lnTo>
                    <a:pt x="52" y="1328"/>
                  </a:lnTo>
                  <a:lnTo>
                    <a:pt x="58" y="1376"/>
                  </a:lnTo>
                  <a:lnTo>
                    <a:pt x="64" y="1393"/>
                  </a:lnTo>
                  <a:lnTo>
                    <a:pt x="54" y="1412"/>
                  </a:lnTo>
                  <a:lnTo>
                    <a:pt x="79" y="1422"/>
                  </a:lnTo>
                  <a:lnTo>
                    <a:pt x="98" y="1422"/>
                  </a:lnTo>
                  <a:lnTo>
                    <a:pt x="119" y="1408"/>
                  </a:lnTo>
                  <a:lnTo>
                    <a:pt x="131" y="1416"/>
                  </a:lnTo>
                  <a:lnTo>
                    <a:pt x="150" y="1422"/>
                  </a:lnTo>
                  <a:lnTo>
                    <a:pt x="162" y="1408"/>
                  </a:lnTo>
                  <a:lnTo>
                    <a:pt x="162" y="1397"/>
                  </a:lnTo>
                  <a:lnTo>
                    <a:pt x="150" y="1370"/>
                  </a:lnTo>
                  <a:lnTo>
                    <a:pt x="163" y="1360"/>
                  </a:lnTo>
                  <a:lnTo>
                    <a:pt x="173" y="1347"/>
                  </a:lnTo>
                  <a:lnTo>
                    <a:pt x="188" y="1349"/>
                  </a:lnTo>
                  <a:lnTo>
                    <a:pt x="188" y="1339"/>
                  </a:lnTo>
                  <a:lnTo>
                    <a:pt x="210" y="1337"/>
                  </a:lnTo>
                  <a:lnTo>
                    <a:pt x="225" y="1341"/>
                  </a:lnTo>
                  <a:lnTo>
                    <a:pt x="252" y="1351"/>
                  </a:lnTo>
                  <a:lnTo>
                    <a:pt x="261" y="1343"/>
                  </a:lnTo>
                  <a:lnTo>
                    <a:pt x="271" y="1330"/>
                  </a:lnTo>
                  <a:lnTo>
                    <a:pt x="273" y="1312"/>
                  </a:lnTo>
                  <a:lnTo>
                    <a:pt x="286" y="1291"/>
                  </a:lnTo>
                  <a:lnTo>
                    <a:pt x="298" y="1266"/>
                  </a:lnTo>
                  <a:lnTo>
                    <a:pt x="298" y="1234"/>
                  </a:lnTo>
                  <a:lnTo>
                    <a:pt x="309" y="1224"/>
                  </a:lnTo>
                  <a:lnTo>
                    <a:pt x="319" y="1201"/>
                  </a:lnTo>
                  <a:lnTo>
                    <a:pt x="313" y="1180"/>
                  </a:lnTo>
                  <a:lnTo>
                    <a:pt x="319" y="1167"/>
                  </a:lnTo>
                  <a:lnTo>
                    <a:pt x="309" y="1157"/>
                  </a:lnTo>
                  <a:lnTo>
                    <a:pt x="321" y="1155"/>
                  </a:lnTo>
                  <a:lnTo>
                    <a:pt x="332" y="1140"/>
                  </a:lnTo>
                  <a:lnTo>
                    <a:pt x="332" y="1132"/>
                  </a:lnTo>
                  <a:lnTo>
                    <a:pt x="328" y="1115"/>
                  </a:lnTo>
                  <a:lnTo>
                    <a:pt x="315" y="1107"/>
                  </a:lnTo>
                  <a:lnTo>
                    <a:pt x="332" y="1105"/>
                  </a:lnTo>
                  <a:lnTo>
                    <a:pt x="334" y="1092"/>
                  </a:lnTo>
                  <a:lnTo>
                    <a:pt x="304" y="1092"/>
                  </a:lnTo>
                  <a:lnTo>
                    <a:pt x="332" y="1084"/>
                  </a:lnTo>
                  <a:lnTo>
                    <a:pt x="340" y="1073"/>
                  </a:lnTo>
                  <a:lnTo>
                    <a:pt x="355" y="1074"/>
                  </a:lnTo>
                  <a:lnTo>
                    <a:pt x="361" y="1067"/>
                  </a:lnTo>
                  <a:lnTo>
                    <a:pt x="365" y="1055"/>
                  </a:lnTo>
                  <a:lnTo>
                    <a:pt x="371" y="1040"/>
                  </a:lnTo>
                  <a:lnTo>
                    <a:pt x="384" y="1040"/>
                  </a:lnTo>
                  <a:lnTo>
                    <a:pt x="380" y="1063"/>
                  </a:lnTo>
                  <a:lnTo>
                    <a:pt x="386" y="1069"/>
                  </a:lnTo>
                  <a:lnTo>
                    <a:pt x="399" y="1063"/>
                  </a:lnTo>
                  <a:lnTo>
                    <a:pt x="407" y="1049"/>
                  </a:lnTo>
                  <a:lnTo>
                    <a:pt x="417" y="1038"/>
                  </a:lnTo>
                  <a:lnTo>
                    <a:pt x="413" y="1026"/>
                  </a:lnTo>
                  <a:lnTo>
                    <a:pt x="422" y="1025"/>
                  </a:lnTo>
                  <a:lnTo>
                    <a:pt x="444" y="1021"/>
                  </a:lnTo>
                  <a:lnTo>
                    <a:pt x="438" y="1013"/>
                  </a:lnTo>
                  <a:lnTo>
                    <a:pt x="419" y="1011"/>
                  </a:lnTo>
                  <a:lnTo>
                    <a:pt x="398" y="1017"/>
                  </a:lnTo>
                  <a:lnTo>
                    <a:pt x="375" y="1021"/>
                  </a:lnTo>
                  <a:lnTo>
                    <a:pt x="344" y="1021"/>
                  </a:lnTo>
                  <a:lnTo>
                    <a:pt x="357" y="1013"/>
                  </a:lnTo>
                  <a:lnTo>
                    <a:pt x="361" y="1015"/>
                  </a:lnTo>
                  <a:lnTo>
                    <a:pt x="361" y="1007"/>
                  </a:lnTo>
                  <a:lnTo>
                    <a:pt x="361" y="1003"/>
                  </a:lnTo>
                  <a:lnTo>
                    <a:pt x="359" y="1003"/>
                  </a:lnTo>
                  <a:lnTo>
                    <a:pt x="355" y="1003"/>
                  </a:lnTo>
                  <a:lnTo>
                    <a:pt x="353" y="1003"/>
                  </a:lnTo>
                  <a:lnTo>
                    <a:pt x="353" y="1000"/>
                  </a:lnTo>
                  <a:lnTo>
                    <a:pt x="351" y="1000"/>
                  </a:lnTo>
                  <a:lnTo>
                    <a:pt x="344" y="1007"/>
                  </a:lnTo>
                  <a:lnTo>
                    <a:pt x="351" y="1011"/>
                  </a:lnTo>
                  <a:lnTo>
                    <a:pt x="353" y="1013"/>
                  </a:lnTo>
                  <a:lnTo>
                    <a:pt x="334" y="1017"/>
                  </a:lnTo>
                  <a:lnTo>
                    <a:pt x="311" y="1002"/>
                  </a:lnTo>
                  <a:lnTo>
                    <a:pt x="288" y="996"/>
                  </a:lnTo>
                  <a:lnTo>
                    <a:pt x="328" y="994"/>
                  </a:lnTo>
                  <a:lnTo>
                    <a:pt x="355" y="994"/>
                  </a:lnTo>
                  <a:lnTo>
                    <a:pt x="371" y="992"/>
                  </a:lnTo>
                  <a:lnTo>
                    <a:pt x="369" y="977"/>
                  </a:lnTo>
                  <a:lnTo>
                    <a:pt x="380" y="986"/>
                  </a:lnTo>
                  <a:lnTo>
                    <a:pt x="388" y="1000"/>
                  </a:lnTo>
                  <a:lnTo>
                    <a:pt x="405" y="1007"/>
                  </a:lnTo>
                  <a:lnTo>
                    <a:pt x="432" y="1002"/>
                  </a:lnTo>
                  <a:lnTo>
                    <a:pt x="447" y="988"/>
                  </a:lnTo>
                  <a:lnTo>
                    <a:pt x="451" y="977"/>
                  </a:lnTo>
                  <a:lnTo>
                    <a:pt x="432" y="975"/>
                  </a:lnTo>
                  <a:lnTo>
                    <a:pt x="455" y="963"/>
                  </a:lnTo>
                  <a:lnTo>
                    <a:pt x="455" y="950"/>
                  </a:lnTo>
                  <a:lnTo>
                    <a:pt x="436" y="946"/>
                  </a:lnTo>
                  <a:lnTo>
                    <a:pt x="428" y="934"/>
                  </a:lnTo>
                  <a:lnTo>
                    <a:pt x="451" y="934"/>
                  </a:lnTo>
                  <a:lnTo>
                    <a:pt x="446" y="927"/>
                  </a:lnTo>
                  <a:lnTo>
                    <a:pt x="430" y="921"/>
                  </a:lnTo>
                  <a:lnTo>
                    <a:pt x="419" y="904"/>
                  </a:lnTo>
                  <a:lnTo>
                    <a:pt x="405" y="902"/>
                  </a:lnTo>
                  <a:lnTo>
                    <a:pt x="403" y="911"/>
                  </a:lnTo>
                  <a:lnTo>
                    <a:pt x="392" y="888"/>
                  </a:lnTo>
                  <a:lnTo>
                    <a:pt x="380" y="886"/>
                  </a:lnTo>
                  <a:lnTo>
                    <a:pt x="371" y="900"/>
                  </a:lnTo>
                  <a:lnTo>
                    <a:pt x="371" y="909"/>
                  </a:lnTo>
                  <a:lnTo>
                    <a:pt x="359" y="919"/>
                  </a:lnTo>
                  <a:lnTo>
                    <a:pt x="342" y="927"/>
                  </a:lnTo>
                  <a:lnTo>
                    <a:pt x="336" y="936"/>
                  </a:lnTo>
                  <a:lnTo>
                    <a:pt x="323" y="934"/>
                  </a:lnTo>
                  <a:lnTo>
                    <a:pt x="334" y="923"/>
                  </a:lnTo>
                  <a:lnTo>
                    <a:pt x="351" y="909"/>
                  </a:lnTo>
                  <a:lnTo>
                    <a:pt x="367" y="896"/>
                  </a:lnTo>
                  <a:lnTo>
                    <a:pt x="371" y="886"/>
                  </a:lnTo>
                  <a:lnTo>
                    <a:pt x="361" y="852"/>
                  </a:lnTo>
                  <a:lnTo>
                    <a:pt x="355" y="833"/>
                  </a:lnTo>
                  <a:lnTo>
                    <a:pt x="355" y="819"/>
                  </a:lnTo>
                  <a:lnTo>
                    <a:pt x="355" y="800"/>
                  </a:lnTo>
                  <a:lnTo>
                    <a:pt x="363" y="785"/>
                  </a:lnTo>
                  <a:lnTo>
                    <a:pt x="355" y="767"/>
                  </a:lnTo>
                  <a:lnTo>
                    <a:pt x="373" y="769"/>
                  </a:lnTo>
                  <a:lnTo>
                    <a:pt x="376" y="756"/>
                  </a:lnTo>
                  <a:lnTo>
                    <a:pt x="376" y="741"/>
                  </a:lnTo>
                  <a:lnTo>
                    <a:pt x="384" y="729"/>
                  </a:lnTo>
                  <a:lnTo>
                    <a:pt x="388" y="719"/>
                  </a:lnTo>
                  <a:lnTo>
                    <a:pt x="367" y="710"/>
                  </a:lnTo>
                  <a:lnTo>
                    <a:pt x="363" y="695"/>
                  </a:lnTo>
                  <a:lnTo>
                    <a:pt x="371" y="691"/>
                  </a:lnTo>
                  <a:lnTo>
                    <a:pt x="386" y="700"/>
                  </a:lnTo>
                  <a:lnTo>
                    <a:pt x="398" y="689"/>
                  </a:lnTo>
                  <a:lnTo>
                    <a:pt x="398" y="677"/>
                  </a:lnTo>
                  <a:lnTo>
                    <a:pt x="407" y="668"/>
                  </a:lnTo>
                  <a:lnTo>
                    <a:pt x="398" y="645"/>
                  </a:lnTo>
                  <a:lnTo>
                    <a:pt x="405" y="639"/>
                  </a:lnTo>
                  <a:lnTo>
                    <a:pt x="421" y="652"/>
                  </a:lnTo>
                  <a:lnTo>
                    <a:pt x="444" y="645"/>
                  </a:lnTo>
                  <a:lnTo>
                    <a:pt x="432" y="625"/>
                  </a:lnTo>
                  <a:lnTo>
                    <a:pt x="449" y="633"/>
                  </a:lnTo>
                  <a:lnTo>
                    <a:pt x="463" y="616"/>
                  </a:lnTo>
                  <a:lnTo>
                    <a:pt x="470" y="597"/>
                  </a:lnTo>
                  <a:lnTo>
                    <a:pt x="474" y="578"/>
                  </a:lnTo>
                  <a:lnTo>
                    <a:pt x="492" y="589"/>
                  </a:lnTo>
                  <a:lnTo>
                    <a:pt x="515" y="574"/>
                  </a:lnTo>
                  <a:lnTo>
                    <a:pt x="528" y="560"/>
                  </a:lnTo>
                  <a:lnTo>
                    <a:pt x="528" y="549"/>
                  </a:lnTo>
                  <a:lnTo>
                    <a:pt x="543" y="560"/>
                  </a:lnTo>
                  <a:lnTo>
                    <a:pt x="551" y="539"/>
                  </a:lnTo>
                  <a:lnTo>
                    <a:pt x="555" y="516"/>
                  </a:lnTo>
                  <a:lnTo>
                    <a:pt x="591" y="491"/>
                  </a:lnTo>
                  <a:lnTo>
                    <a:pt x="576" y="483"/>
                  </a:lnTo>
                  <a:lnTo>
                    <a:pt x="555" y="466"/>
                  </a:lnTo>
                  <a:lnTo>
                    <a:pt x="564" y="462"/>
                  </a:lnTo>
                  <a:lnTo>
                    <a:pt x="564" y="445"/>
                  </a:lnTo>
                  <a:lnTo>
                    <a:pt x="576" y="422"/>
                  </a:lnTo>
                  <a:lnTo>
                    <a:pt x="586" y="411"/>
                  </a:lnTo>
                  <a:lnTo>
                    <a:pt x="584" y="391"/>
                  </a:lnTo>
                  <a:lnTo>
                    <a:pt x="570" y="388"/>
                  </a:lnTo>
                  <a:lnTo>
                    <a:pt x="578" y="378"/>
                  </a:lnTo>
                  <a:lnTo>
                    <a:pt x="591" y="372"/>
                  </a:lnTo>
                  <a:lnTo>
                    <a:pt x="605" y="374"/>
                  </a:lnTo>
                  <a:lnTo>
                    <a:pt x="597" y="359"/>
                  </a:lnTo>
                  <a:lnTo>
                    <a:pt x="576" y="334"/>
                  </a:lnTo>
                  <a:lnTo>
                    <a:pt x="603" y="345"/>
                  </a:lnTo>
                  <a:lnTo>
                    <a:pt x="616" y="342"/>
                  </a:lnTo>
                  <a:lnTo>
                    <a:pt x="605" y="330"/>
                  </a:lnTo>
                  <a:lnTo>
                    <a:pt x="609" y="320"/>
                  </a:lnTo>
                  <a:lnTo>
                    <a:pt x="626" y="330"/>
                  </a:lnTo>
                  <a:lnTo>
                    <a:pt x="634" y="317"/>
                  </a:lnTo>
                  <a:lnTo>
                    <a:pt x="647" y="334"/>
                  </a:lnTo>
                  <a:lnTo>
                    <a:pt x="674" y="326"/>
                  </a:lnTo>
                  <a:lnTo>
                    <a:pt x="689" y="328"/>
                  </a:lnTo>
                  <a:close/>
                  <a:moveTo>
                    <a:pt x="455" y="1163"/>
                  </a:moveTo>
                  <a:lnTo>
                    <a:pt x="457" y="1168"/>
                  </a:lnTo>
                  <a:lnTo>
                    <a:pt x="453" y="1184"/>
                  </a:lnTo>
                  <a:lnTo>
                    <a:pt x="447" y="1186"/>
                  </a:lnTo>
                  <a:lnTo>
                    <a:pt x="446" y="1211"/>
                  </a:lnTo>
                  <a:lnTo>
                    <a:pt x="453" y="1214"/>
                  </a:lnTo>
                  <a:lnTo>
                    <a:pt x="453" y="1226"/>
                  </a:lnTo>
                  <a:lnTo>
                    <a:pt x="438" y="1228"/>
                  </a:lnTo>
                  <a:lnTo>
                    <a:pt x="432" y="1241"/>
                  </a:lnTo>
                  <a:lnTo>
                    <a:pt x="421" y="1241"/>
                  </a:lnTo>
                  <a:lnTo>
                    <a:pt x="413" y="1264"/>
                  </a:lnTo>
                  <a:lnTo>
                    <a:pt x="399" y="1268"/>
                  </a:lnTo>
                  <a:lnTo>
                    <a:pt x="405" y="1245"/>
                  </a:lnTo>
                  <a:lnTo>
                    <a:pt x="396" y="1228"/>
                  </a:lnTo>
                  <a:lnTo>
                    <a:pt x="403" y="1222"/>
                  </a:lnTo>
                  <a:lnTo>
                    <a:pt x="403" y="1213"/>
                  </a:lnTo>
                  <a:lnTo>
                    <a:pt x="396" y="1209"/>
                  </a:lnTo>
                  <a:lnTo>
                    <a:pt x="398" y="1195"/>
                  </a:lnTo>
                  <a:lnTo>
                    <a:pt x="415" y="1176"/>
                  </a:lnTo>
                  <a:lnTo>
                    <a:pt x="436" y="1167"/>
                  </a:lnTo>
                  <a:lnTo>
                    <a:pt x="440" y="1170"/>
                  </a:lnTo>
                  <a:lnTo>
                    <a:pt x="455" y="1163"/>
                  </a:lnTo>
                  <a:close/>
                  <a:moveTo>
                    <a:pt x="476" y="1153"/>
                  </a:moveTo>
                  <a:lnTo>
                    <a:pt x="463" y="1155"/>
                  </a:lnTo>
                  <a:lnTo>
                    <a:pt x="463" y="1168"/>
                  </a:lnTo>
                  <a:lnTo>
                    <a:pt x="478" y="1159"/>
                  </a:lnTo>
                  <a:lnTo>
                    <a:pt x="476" y="1153"/>
                  </a:lnTo>
                  <a:close/>
                  <a:moveTo>
                    <a:pt x="434" y="1048"/>
                  </a:moveTo>
                  <a:lnTo>
                    <a:pt x="421" y="1049"/>
                  </a:lnTo>
                  <a:lnTo>
                    <a:pt x="421" y="1059"/>
                  </a:lnTo>
                  <a:lnTo>
                    <a:pt x="438" y="1063"/>
                  </a:lnTo>
                  <a:lnTo>
                    <a:pt x="434" y="1048"/>
                  </a:lnTo>
                  <a:close/>
                  <a:moveTo>
                    <a:pt x="449" y="1025"/>
                  </a:moveTo>
                  <a:lnTo>
                    <a:pt x="438" y="1030"/>
                  </a:lnTo>
                  <a:lnTo>
                    <a:pt x="438" y="1038"/>
                  </a:lnTo>
                  <a:lnTo>
                    <a:pt x="449" y="1040"/>
                  </a:lnTo>
                  <a:lnTo>
                    <a:pt x="455" y="1030"/>
                  </a:lnTo>
                  <a:lnTo>
                    <a:pt x="449" y="1025"/>
                  </a:lnTo>
                  <a:close/>
                  <a:moveTo>
                    <a:pt x="340" y="1218"/>
                  </a:moveTo>
                  <a:lnTo>
                    <a:pt x="330" y="1228"/>
                  </a:lnTo>
                  <a:lnTo>
                    <a:pt x="325" y="1247"/>
                  </a:lnTo>
                  <a:lnTo>
                    <a:pt x="315" y="1266"/>
                  </a:lnTo>
                  <a:lnTo>
                    <a:pt x="304" y="1274"/>
                  </a:lnTo>
                  <a:lnTo>
                    <a:pt x="300" y="1289"/>
                  </a:lnTo>
                  <a:lnTo>
                    <a:pt x="286" y="1310"/>
                  </a:lnTo>
                  <a:lnTo>
                    <a:pt x="290" y="1328"/>
                  </a:lnTo>
                  <a:lnTo>
                    <a:pt x="288" y="1337"/>
                  </a:lnTo>
                  <a:lnTo>
                    <a:pt x="292" y="1337"/>
                  </a:lnTo>
                  <a:lnTo>
                    <a:pt x="302" y="1320"/>
                  </a:lnTo>
                  <a:lnTo>
                    <a:pt x="302" y="1309"/>
                  </a:lnTo>
                  <a:lnTo>
                    <a:pt x="311" y="1303"/>
                  </a:lnTo>
                  <a:lnTo>
                    <a:pt x="315" y="1282"/>
                  </a:lnTo>
                  <a:lnTo>
                    <a:pt x="325" y="1272"/>
                  </a:lnTo>
                  <a:lnTo>
                    <a:pt x="332" y="1255"/>
                  </a:lnTo>
                  <a:lnTo>
                    <a:pt x="334" y="1245"/>
                  </a:lnTo>
                  <a:lnTo>
                    <a:pt x="340" y="1230"/>
                  </a:lnTo>
                  <a:lnTo>
                    <a:pt x="346" y="1222"/>
                  </a:lnTo>
                  <a:lnTo>
                    <a:pt x="340" y="1218"/>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6" name="Freeform 3"/>
            <p:cNvSpPr>
              <a:spLocks noChangeAspect="1"/>
            </p:cNvSpPr>
            <p:nvPr/>
          </p:nvSpPr>
          <p:spPr bwMode="gray">
            <a:xfrm>
              <a:off x="4946650" y="4810125"/>
              <a:ext cx="250825" cy="498475"/>
            </a:xfrm>
            <a:custGeom>
              <a:avLst/>
              <a:gdLst>
                <a:gd name="T0" fmla="*/ 190562 w 154"/>
                <a:gd name="T1" fmla="*/ 114536 h 309"/>
                <a:gd name="T2" fmla="*/ 175903 w 154"/>
                <a:gd name="T3" fmla="*/ 170998 h 309"/>
                <a:gd name="T4" fmla="*/ 166131 w 154"/>
                <a:gd name="T5" fmla="*/ 216167 h 309"/>
                <a:gd name="T6" fmla="*/ 179161 w 154"/>
                <a:gd name="T7" fmla="*/ 241978 h 309"/>
                <a:gd name="T8" fmla="*/ 190562 w 154"/>
                <a:gd name="T9" fmla="*/ 296827 h 309"/>
                <a:gd name="T10" fmla="*/ 210107 w 154"/>
                <a:gd name="T11" fmla="*/ 319411 h 309"/>
                <a:gd name="T12" fmla="*/ 250825 w 154"/>
                <a:gd name="T13" fmla="*/ 327477 h 309"/>
                <a:gd name="T14" fmla="*/ 250825 w 154"/>
                <a:gd name="T15" fmla="*/ 333930 h 309"/>
                <a:gd name="T16" fmla="*/ 250825 w 154"/>
                <a:gd name="T17" fmla="*/ 387165 h 309"/>
                <a:gd name="T18" fmla="*/ 231280 w 154"/>
                <a:gd name="T19" fmla="*/ 393618 h 309"/>
                <a:gd name="T20" fmla="*/ 210107 w 154"/>
                <a:gd name="T21" fmla="*/ 411363 h 309"/>
                <a:gd name="T22" fmla="*/ 190562 w 154"/>
                <a:gd name="T23" fmla="*/ 437174 h 309"/>
                <a:gd name="T24" fmla="*/ 156358 w 154"/>
                <a:gd name="T25" fmla="*/ 445240 h 309"/>
                <a:gd name="T26" fmla="*/ 166131 w 154"/>
                <a:gd name="T27" fmla="*/ 479117 h 309"/>
                <a:gd name="T28" fmla="*/ 156358 w 154"/>
                <a:gd name="T29" fmla="*/ 498475 h 309"/>
                <a:gd name="T30" fmla="*/ 135185 w 154"/>
                <a:gd name="T31" fmla="*/ 488796 h 309"/>
                <a:gd name="T32" fmla="*/ 112383 w 154"/>
                <a:gd name="T33" fmla="*/ 492022 h 309"/>
                <a:gd name="T34" fmla="*/ 110754 w 154"/>
                <a:gd name="T35" fmla="*/ 479117 h 309"/>
                <a:gd name="T36" fmla="*/ 91209 w 154"/>
                <a:gd name="T37" fmla="*/ 464598 h 309"/>
                <a:gd name="T38" fmla="*/ 47233 w 154"/>
                <a:gd name="T39" fmla="*/ 430721 h 309"/>
                <a:gd name="T40" fmla="*/ 13030 w 154"/>
                <a:gd name="T41" fmla="*/ 404910 h 309"/>
                <a:gd name="T42" fmla="*/ 0 w 154"/>
                <a:gd name="T43" fmla="*/ 387165 h 309"/>
                <a:gd name="T44" fmla="*/ 22802 w 154"/>
                <a:gd name="T45" fmla="*/ 393618 h 309"/>
                <a:gd name="T46" fmla="*/ 40718 w 154"/>
                <a:gd name="T47" fmla="*/ 390391 h 309"/>
                <a:gd name="T48" fmla="*/ 13030 w 154"/>
                <a:gd name="T49" fmla="*/ 374260 h 309"/>
                <a:gd name="T50" fmla="*/ 13030 w 154"/>
                <a:gd name="T51" fmla="*/ 340383 h 309"/>
                <a:gd name="T52" fmla="*/ 32575 w 154"/>
                <a:gd name="T53" fmla="*/ 316185 h 309"/>
                <a:gd name="T54" fmla="*/ 40718 w 154"/>
                <a:gd name="T55" fmla="*/ 300053 h 309"/>
                <a:gd name="T56" fmla="*/ 22802 w 154"/>
                <a:gd name="T57" fmla="*/ 282308 h 309"/>
                <a:gd name="T58" fmla="*/ 32575 w 154"/>
                <a:gd name="T59" fmla="*/ 256497 h 309"/>
                <a:gd name="T60" fmla="*/ 13030 w 154"/>
                <a:gd name="T61" fmla="*/ 235525 h 309"/>
                <a:gd name="T62" fmla="*/ 47233 w 154"/>
                <a:gd name="T63" fmla="*/ 216167 h 309"/>
                <a:gd name="T64" fmla="*/ 43976 w 154"/>
                <a:gd name="T65" fmla="*/ 185517 h 309"/>
                <a:gd name="T66" fmla="*/ 43976 w 154"/>
                <a:gd name="T67" fmla="*/ 170998 h 309"/>
                <a:gd name="T68" fmla="*/ 32575 w 154"/>
                <a:gd name="T69" fmla="*/ 141961 h 309"/>
                <a:gd name="T70" fmla="*/ 13030 w 154"/>
                <a:gd name="T71" fmla="*/ 135508 h 309"/>
                <a:gd name="T72" fmla="*/ 22802 w 154"/>
                <a:gd name="T73" fmla="*/ 93565 h 309"/>
                <a:gd name="T74" fmla="*/ 32575 w 154"/>
                <a:gd name="T75" fmla="*/ 61301 h 309"/>
                <a:gd name="T76" fmla="*/ 22802 w 154"/>
                <a:gd name="T77" fmla="*/ 33877 h 309"/>
                <a:gd name="T78" fmla="*/ 47233 w 154"/>
                <a:gd name="T79" fmla="*/ 9679 h 309"/>
                <a:gd name="T80" fmla="*/ 74922 w 154"/>
                <a:gd name="T81" fmla="*/ 16132 h 309"/>
                <a:gd name="T82" fmla="*/ 91209 w 154"/>
                <a:gd name="T83" fmla="*/ 0 h 309"/>
                <a:gd name="T84" fmla="*/ 125413 w 154"/>
                <a:gd name="T85" fmla="*/ 33877 h 309"/>
                <a:gd name="T86" fmla="*/ 172646 w 154"/>
                <a:gd name="T87" fmla="*/ 61301 h 309"/>
                <a:gd name="T88" fmla="*/ 190562 w 154"/>
                <a:gd name="T89" fmla="*/ 114536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309">
                  <a:moveTo>
                    <a:pt x="117" y="71"/>
                  </a:moveTo>
                  <a:lnTo>
                    <a:pt x="108" y="106"/>
                  </a:lnTo>
                  <a:lnTo>
                    <a:pt x="102" y="134"/>
                  </a:lnTo>
                  <a:lnTo>
                    <a:pt x="110" y="150"/>
                  </a:lnTo>
                  <a:lnTo>
                    <a:pt x="117" y="184"/>
                  </a:lnTo>
                  <a:lnTo>
                    <a:pt x="129" y="198"/>
                  </a:lnTo>
                  <a:lnTo>
                    <a:pt x="154" y="203"/>
                  </a:lnTo>
                  <a:lnTo>
                    <a:pt x="154" y="207"/>
                  </a:lnTo>
                  <a:lnTo>
                    <a:pt x="154" y="240"/>
                  </a:lnTo>
                  <a:lnTo>
                    <a:pt x="142" y="244"/>
                  </a:lnTo>
                  <a:lnTo>
                    <a:pt x="129" y="255"/>
                  </a:lnTo>
                  <a:lnTo>
                    <a:pt x="117" y="271"/>
                  </a:lnTo>
                  <a:lnTo>
                    <a:pt x="96" y="276"/>
                  </a:lnTo>
                  <a:lnTo>
                    <a:pt x="102" y="297"/>
                  </a:lnTo>
                  <a:lnTo>
                    <a:pt x="96" y="309"/>
                  </a:lnTo>
                  <a:lnTo>
                    <a:pt x="83" y="303"/>
                  </a:lnTo>
                  <a:lnTo>
                    <a:pt x="69" y="305"/>
                  </a:lnTo>
                  <a:lnTo>
                    <a:pt x="68" y="297"/>
                  </a:lnTo>
                  <a:lnTo>
                    <a:pt x="56" y="288"/>
                  </a:lnTo>
                  <a:lnTo>
                    <a:pt x="29" y="267"/>
                  </a:lnTo>
                  <a:lnTo>
                    <a:pt x="8" y="251"/>
                  </a:lnTo>
                  <a:lnTo>
                    <a:pt x="0" y="240"/>
                  </a:lnTo>
                  <a:lnTo>
                    <a:pt x="14" y="244"/>
                  </a:lnTo>
                  <a:lnTo>
                    <a:pt x="25" y="242"/>
                  </a:lnTo>
                  <a:lnTo>
                    <a:pt x="8" y="232"/>
                  </a:lnTo>
                  <a:lnTo>
                    <a:pt x="8" y="211"/>
                  </a:lnTo>
                  <a:lnTo>
                    <a:pt x="20" y="196"/>
                  </a:lnTo>
                  <a:lnTo>
                    <a:pt x="25" y="186"/>
                  </a:lnTo>
                  <a:lnTo>
                    <a:pt x="14" y="175"/>
                  </a:lnTo>
                  <a:lnTo>
                    <a:pt x="20" y="159"/>
                  </a:lnTo>
                  <a:lnTo>
                    <a:pt x="8" y="146"/>
                  </a:lnTo>
                  <a:lnTo>
                    <a:pt x="29" y="134"/>
                  </a:lnTo>
                  <a:lnTo>
                    <a:pt x="27" y="115"/>
                  </a:lnTo>
                  <a:lnTo>
                    <a:pt x="27" y="106"/>
                  </a:lnTo>
                  <a:lnTo>
                    <a:pt x="20" y="88"/>
                  </a:lnTo>
                  <a:lnTo>
                    <a:pt x="8" y="84"/>
                  </a:lnTo>
                  <a:lnTo>
                    <a:pt x="14" y="58"/>
                  </a:lnTo>
                  <a:lnTo>
                    <a:pt x="20" y="38"/>
                  </a:lnTo>
                  <a:lnTo>
                    <a:pt x="14" y="21"/>
                  </a:lnTo>
                  <a:lnTo>
                    <a:pt x="29" y="6"/>
                  </a:lnTo>
                  <a:lnTo>
                    <a:pt x="46" y="10"/>
                  </a:lnTo>
                  <a:lnTo>
                    <a:pt x="56" y="0"/>
                  </a:lnTo>
                  <a:lnTo>
                    <a:pt x="77" y="21"/>
                  </a:lnTo>
                  <a:lnTo>
                    <a:pt x="106" y="38"/>
                  </a:lnTo>
                  <a:lnTo>
                    <a:pt x="117" y="71"/>
                  </a:lnTo>
                  <a:close/>
                </a:path>
              </a:pathLst>
            </a:custGeom>
            <a:solidFill>
              <a:srgbClr val="D1D5D5"/>
            </a:solidFill>
            <a:ln w="6350" cap="flat" cmpd="sng">
              <a:solidFill>
                <a:srgbClr val="AEAFB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7" name="Freeform 4"/>
            <p:cNvSpPr>
              <a:spLocks noChangeAspect="1"/>
            </p:cNvSpPr>
            <p:nvPr/>
          </p:nvSpPr>
          <p:spPr bwMode="gray">
            <a:xfrm>
              <a:off x="5407025" y="2495550"/>
              <a:ext cx="996950" cy="801688"/>
            </a:xfrm>
            <a:custGeom>
              <a:avLst/>
              <a:gdLst>
                <a:gd name="T0" fmla="*/ 482291 w 616"/>
                <a:gd name="T1" fmla="*/ 3226 h 497"/>
                <a:gd name="T2" fmla="*/ 540554 w 616"/>
                <a:gd name="T3" fmla="*/ 17744 h 497"/>
                <a:gd name="T4" fmla="*/ 587488 w 616"/>
                <a:gd name="T5" fmla="*/ 67748 h 497"/>
                <a:gd name="T6" fmla="*/ 652225 w 616"/>
                <a:gd name="T7" fmla="*/ 33874 h 497"/>
                <a:gd name="T8" fmla="*/ 715344 w 616"/>
                <a:gd name="T9" fmla="*/ 37100 h 497"/>
                <a:gd name="T10" fmla="*/ 770370 w 616"/>
                <a:gd name="T11" fmla="*/ 61296 h 497"/>
                <a:gd name="T12" fmla="*/ 763897 w 616"/>
                <a:gd name="T13" fmla="*/ 124205 h 497"/>
                <a:gd name="T14" fmla="*/ 746094 w 616"/>
                <a:gd name="T15" fmla="*/ 185501 h 497"/>
                <a:gd name="T16" fmla="*/ 776844 w 616"/>
                <a:gd name="T17" fmla="*/ 212923 h 497"/>
                <a:gd name="T18" fmla="*/ 823778 w 616"/>
                <a:gd name="T19" fmla="*/ 269380 h 497"/>
                <a:gd name="T20" fmla="*/ 888516 w 616"/>
                <a:gd name="T21" fmla="*/ 293576 h 497"/>
                <a:gd name="T22" fmla="*/ 894989 w 616"/>
                <a:gd name="T23" fmla="*/ 330676 h 497"/>
                <a:gd name="T24" fmla="*/ 922502 w 616"/>
                <a:gd name="T25" fmla="*/ 333902 h 497"/>
                <a:gd name="T26" fmla="*/ 959726 w 616"/>
                <a:gd name="T27" fmla="*/ 383907 h 497"/>
                <a:gd name="T28" fmla="*/ 996950 w 616"/>
                <a:gd name="T29" fmla="*/ 411329 h 497"/>
                <a:gd name="T30" fmla="*/ 945160 w 616"/>
                <a:gd name="T31" fmla="*/ 461334 h 497"/>
                <a:gd name="T32" fmla="*/ 864239 w 616"/>
                <a:gd name="T33" fmla="*/ 472625 h 497"/>
                <a:gd name="T34" fmla="*/ 912792 w 616"/>
                <a:gd name="T35" fmla="*/ 535534 h 497"/>
                <a:gd name="T36" fmla="*/ 935450 w 616"/>
                <a:gd name="T37" fmla="*/ 619413 h 497"/>
                <a:gd name="T38" fmla="*/ 891752 w 616"/>
                <a:gd name="T39" fmla="*/ 627478 h 497"/>
                <a:gd name="T40" fmla="*/ 833489 w 616"/>
                <a:gd name="T41" fmla="*/ 700066 h 497"/>
                <a:gd name="T42" fmla="*/ 833489 w 616"/>
                <a:gd name="T43" fmla="*/ 761362 h 497"/>
                <a:gd name="T44" fmla="*/ 786555 w 616"/>
                <a:gd name="T45" fmla="*/ 745231 h 497"/>
                <a:gd name="T46" fmla="*/ 695923 w 616"/>
                <a:gd name="T47" fmla="*/ 761362 h 497"/>
                <a:gd name="T48" fmla="*/ 661936 w 616"/>
                <a:gd name="T49" fmla="*/ 748457 h 497"/>
                <a:gd name="T50" fmla="*/ 611765 w 616"/>
                <a:gd name="T51" fmla="*/ 748457 h 497"/>
                <a:gd name="T52" fmla="*/ 581015 w 616"/>
                <a:gd name="T53" fmla="*/ 751683 h 497"/>
                <a:gd name="T54" fmla="*/ 519515 w 616"/>
                <a:gd name="T55" fmla="*/ 754909 h 497"/>
                <a:gd name="T56" fmla="*/ 466106 w 616"/>
                <a:gd name="T57" fmla="*/ 771040 h 497"/>
                <a:gd name="T58" fmla="*/ 354435 w 616"/>
                <a:gd name="T59" fmla="*/ 758136 h 497"/>
                <a:gd name="T60" fmla="*/ 218487 w 616"/>
                <a:gd name="T61" fmla="*/ 748457 h 497"/>
                <a:gd name="T62" fmla="*/ 127856 w 616"/>
                <a:gd name="T63" fmla="*/ 761362 h 497"/>
                <a:gd name="T64" fmla="*/ 90632 w 616"/>
                <a:gd name="T65" fmla="*/ 801688 h 497"/>
                <a:gd name="T66" fmla="*/ 43697 w 616"/>
                <a:gd name="T67" fmla="*/ 782331 h 497"/>
                <a:gd name="T68" fmla="*/ 37224 w 616"/>
                <a:gd name="T69" fmla="*/ 721035 h 497"/>
                <a:gd name="T70" fmla="*/ 40461 w 616"/>
                <a:gd name="T71" fmla="*/ 630704 h 497"/>
                <a:gd name="T72" fmla="*/ 69592 w 616"/>
                <a:gd name="T73" fmla="*/ 545212 h 497"/>
                <a:gd name="T74" fmla="*/ 3237 w 616"/>
                <a:gd name="T75" fmla="*/ 417781 h 497"/>
                <a:gd name="T76" fmla="*/ 29132 w 616"/>
                <a:gd name="T77" fmla="*/ 383907 h 497"/>
                <a:gd name="T78" fmla="*/ 108434 w 616"/>
                <a:gd name="T79" fmla="*/ 371002 h 497"/>
                <a:gd name="T80" fmla="*/ 127856 w 616"/>
                <a:gd name="T81" fmla="*/ 343581 h 497"/>
                <a:gd name="T82" fmla="*/ 195829 w 616"/>
                <a:gd name="T83" fmla="*/ 343581 h 497"/>
                <a:gd name="T84" fmla="*/ 242764 w 616"/>
                <a:gd name="T85" fmla="*/ 358098 h 497"/>
                <a:gd name="T86" fmla="*/ 233053 w 616"/>
                <a:gd name="T87" fmla="*/ 293576 h 497"/>
                <a:gd name="T88" fmla="*/ 258948 w 616"/>
                <a:gd name="T89" fmla="*/ 216149 h 497"/>
                <a:gd name="T90" fmla="*/ 279988 w 616"/>
                <a:gd name="T91" fmla="*/ 179049 h 497"/>
                <a:gd name="T92" fmla="*/ 276751 w 616"/>
                <a:gd name="T93" fmla="*/ 120979 h 497"/>
                <a:gd name="T94" fmla="*/ 330159 w 616"/>
                <a:gd name="T95" fmla="*/ 70974 h 497"/>
                <a:gd name="T96" fmla="*/ 404606 w 616"/>
                <a:gd name="T97" fmla="*/ 61296 h 497"/>
                <a:gd name="T98" fmla="*/ 451541 w 616"/>
                <a:gd name="T99" fmla="*/ 9678 h 4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6" h="497">
                  <a:moveTo>
                    <a:pt x="279" y="0"/>
                  </a:moveTo>
                  <a:lnTo>
                    <a:pt x="298" y="2"/>
                  </a:lnTo>
                  <a:lnTo>
                    <a:pt x="321" y="13"/>
                  </a:lnTo>
                  <a:lnTo>
                    <a:pt x="334" y="11"/>
                  </a:lnTo>
                  <a:lnTo>
                    <a:pt x="361" y="17"/>
                  </a:lnTo>
                  <a:lnTo>
                    <a:pt x="363" y="42"/>
                  </a:lnTo>
                  <a:lnTo>
                    <a:pt x="382" y="25"/>
                  </a:lnTo>
                  <a:lnTo>
                    <a:pt x="403" y="21"/>
                  </a:lnTo>
                  <a:lnTo>
                    <a:pt x="424" y="11"/>
                  </a:lnTo>
                  <a:lnTo>
                    <a:pt x="442" y="23"/>
                  </a:lnTo>
                  <a:lnTo>
                    <a:pt x="449" y="21"/>
                  </a:lnTo>
                  <a:lnTo>
                    <a:pt x="476" y="38"/>
                  </a:lnTo>
                  <a:lnTo>
                    <a:pt x="468" y="61"/>
                  </a:lnTo>
                  <a:lnTo>
                    <a:pt x="472" y="77"/>
                  </a:lnTo>
                  <a:lnTo>
                    <a:pt x="468" y="100"/>
                  </a:lnTo>
                  <a:lnTo>
                    <a:pt x="461" y="115"/>
                  </a:lnTo>
                  <a:lnTo>
                    <a:pt x="468" y="125"/>
                  </a:lnTo>
                  <a:lnTo>
                    <a:pt x="480" y="132"/>
                  </a:lnTo>
                  <a:lnTo>
                    <a:pt x="505" y="138"/>
                  </a:lnTo>
                  <a:lnTo>
                    <a:pt x="509" y="167"/>
                  </a:lnTo>
                  <a:lnTo>
                    <a:pt x="532" y="182"/>
                  </a:lnTo>
                  <a:lnTo>
                    <a:pt x="549" y="182"/>
                  </a:lnTo>
                  <a:lnTo>
                    <a:pt x="555" y="196"/>
                  </a:lnTo>
                  <a:lnTo>
                    <a:pt x="553" y="205"/>
                  </a:lnTo>
                  <a:lnTo>
                    <a:pt x="564" y="219"/>
                  </a:lnTo>
                  <a:lnTo>
                    <a:pt x="570" y="207"/>
                  </a:lnTo>
                  <a:lnTo>
                    <a:pt x="591" y="221"/>
                  </a:lnTo>
                  <a:lnTo>
                    <a:pt x="593" y="238"/>
                  </a:lnTo>
                  <a:lnTo>
                    <a:pt x="605" y="238"/>
                  </a:lnTo>
                  <a:lnTo>
                    <a:pt x="616" y="255"/>
                  </a:lnTo>
                  <a:lnTo>
                    <a:pt x="607" y="274"/>
                  </a:lnTo>
                  <a:lnTo>
                    <a:pt x="584" y="286"/>
                  </a:lnTo>
                  <a:lnTo>
                    <a:pt x="543" y="270"/>
                  </a:lnTo>
                  <a:lnTo>
                    <a:pt x="534" y="293"/>
                  </a:lnTo>
                  <a:lnTo>
                    <a:pt x="545" y="311"/>
                  </a:lnTo>
                  <a:lnTo>
                    <a:pt x="564" y="332"/>
                  </a:lnTo>
                  <a:lnTo>
                    <a:pt x="570" y="359"/>
                  </a:lnTo>
                  <a:lnTo>
                    <a:pt x="578" y="384"/>
                  </a:lnTo>
                  <a:lnTo>
                    <a:pt x="574" y="397"/>
                  </a:lnTo>
                  <a:lnTo>
                    <a:pt x="551" y="389"/>
                  </a:lnTo>
                  <a:lnTo>
                    <a:pt x="532" y="407"/>
                  </a:lnTo>
                  <a:lnTo>
                    <a:pt x="515" y="434"/>
                  </a:lnTo>
                  <a:lnTo>
                    <a:pt x="516" y="457"/>
                  </a:lnTo>
                  <a:lnTo>
                    <a:pt x="515" y="472"/>
                  </a:lnTo>
                  <a:lnTo>
                    <a:pt x="501" y="476"/>
                  </a:lnTo>
                  <a:lnTo>
                    <a:pt x="486" y="462"/>
                  </a:lnTo>
                  <a:lnTo>
                    <a:pt x="451" y="462"/>
                  </a:lnTo>
                  <a:lnTo>
                    <a:pt x="430" y="472"/>
                  </a:lnTo>
                  <a:lnTo>
                    <a:pt x="417" y="468"/>
                  </a:lnTo>
                  <a:lnTo>
                    <a:pt x="409" y="464"/>
                  </a:lnTo>
                  <a:lnTo>
                    <a:pt x="386" y="476"/>
                  </a:lnTo>
                  <a:lnTo>
                    <a:pt x="378" y="464"/>
                  </a:lnTo>
                  <a:lnTo>
                    <a:pt x="367" y="462"/>
                  </a:lnTo>
                  <a:lnTo>
                    <a:pt x="359" y="466"/>
                  </a:lnTo>
                  <a:lnTo>
                    <a:pt x="334" y="470"/>
                  </a:lnTo>
                  <a:lnTo>
                    <a:pt x="321" y="468"/>
                  </a:lnTo>
                  <a:lnTo>
                    <a:pt x="298" y="482"/>
                  </a:lnTo>
                  <a:lnTo>
                    <a:pt x="288" y="478"/>
                  </a:lnTo>
                  <a:lnTo>
                    <a:pt x="263" y="476"/>
                  </a:lnTo>
                  <a:lnTo>
                    <a:pt x="219" y="470"/>
                  </a:lnTo>
                  <a:lnTo>
                    <a:pt x="181" y="462"/>
                  </a:lnTo>
                  <a:lnTo>
                    <a:pt x="135" y="464"/>
                  </a:lnTo>
                  <a:lnTo>
                    <a:pt x="119" y="462"/>
                  </a:lnTo>
                  <a:lnTo>
                    <a:pt x="79" y="472"/>
                  </a:lnTo>
                  <a:lnTo>
                    <a:pt x="67" y="489"/>
                  </a:lnTo>
                  <a:lnTo>
                    <a:pt x="56" y="497"/>
                  </a:lnTo>
                  <a:lnTo>
                    <a:pt x="48" y="482"/>
                  </a:lnTo>
                  <a:lnTo>
                    <a:pt x="27" y="485"/>
                  </a:lnTo>
                  <a:lnTo>
                    <a:pt x="25" y="478"/>
                  </a:lnTo>
                  <a:lnTo>
                    <a:pt x="23" y="447"/>
                  </a:lnTo>
                  <a:lnTo>
                    <a:pt x="0" y="432"/>
                  </a:lnTo>
                  <a:lnTo>
                    <a:pt x="25" y="391"/>
                  </a:lnTo>
                  <a:lnTo>
                    <a:pt x="43" y="376"/>
                  </a:lnTo>
                  <a:lnTo>
                    <a:pt x="43" y="338"/>
                  </a:lnTo>
                  <a:lnTo>
                    <a:pt x="16" y="301"/>
                  </a:lnTo>
                  <a:lnTo>
                    <a:pt x="2" y="259"/>
                  </a:lnTo>
                  <a:lnTo>
                    <a:pt x="8" y="244"/>
                  </a:lnTo>
                  <a:lnTo>
                    <a:pt x="18" y="238"/>
                  </a:lnTo>
                  <a:lnTo>
                    <a:pt x="43" y="244"/>
                  </a:lnTo>
                  <a:lnTo>
                    <a:pt x="67" y="230"/>
                  </a:lnTo>
                  <a:lnTo>
                    <a:pt x="87" y="232"/>
                  </a:lnTo>
                  <a:lnTo>
                    <a:pt x="79" y="213"/>
                  </a:lnTo>
                  <a:lnTo>
                    <a:pt x="106" y="213"/>
                  </a:lnTo>
                  <a:lnTo>
                    <a:pt x="121" y="213"/>
                  </a:lnTo>
                  <a:lnTo>
                    <a:pt x="135" y="232"/>
                  </a:lnTo>
                  <a:lnTo>
                    <a:pt x="150" y="222"/>
                  </a:lnTo>
                  <a:lnTo>
                    <a:pt x="140" y="207"/>
                  </a:lnTo>
                  <a:lnTo>
                    <a:pt x="144" y="182"/>
                  </a:lnTo>
                  <a:lnTo>
                    <a:pt x="140" y="150"/>
                  </a:lnTo>
                  <a:lnTo>
                    <a:pt x="160" y="134"/>
                  </a:lnTo>
                  <a:lnTo>
                    <a:pt x="173" y="130"/>
                  </a:lnTo>
                  <a:lnTo>
                    <a:pt x="173" y="111"/>
                  </a:lnTo>
                  <a:lnTo>
                    <a:pt x="186" y="96"/>
                  </a:lnTo>
                  <a:lnTo>
                    <a:pt x="171" y="75"/>
                  </a:lnTo>
                  <a:lnTo>
                    <a:pt x="175" y="54"/>
                  </a:lnTo>
                  <a:lnTo>
                    <a:pt x="204" y="44"/>
                  </a:lnTo>
                  <a:lnTo>
                    <a:pt x="219" y="33"/>
                  </a:lnTo>
                  <a:lnTo>
                    <a:pt x="250" y="38"/>
                  </a:lnTo>
                  <a:lnTo>
                    <a:pt x="261" y="15"/>
                  </a:lnTo>
                  <a:lnTo>
                    <a:pt x="279" y="6"/>
                  </a:lnTo>
                  <a:lnTo>
                    <a:pt x="279" y="0"/>
                  </a:lnTo>
                  <a:close/>
                </a:path>
              </a:pathLst>
            </a:custGeom>
            <a:solidFill>
              <a:srgbClr val="D1D5D5"/>
            </a:solidFill>
            <a:ln w="9525" cap="flat" cmpd="sng">
              <a:solidFill>
                <a:srgbClr val="AEAFB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8" name="Freeform 5"/>
            <p:cNvSpPr>
              <a:spLocks noChangeAspect="1" noEditPoints="1"/>
            </p:cNvSpPr>
            <p:nvPr/>
          </p:nvSpPr>
          <p:spPr bwMode="auto">
            <a:xfrm>
              <a:off x="3319463" y="4011613"/>
              <a:ext cx="1522412" cy="1930400"/>
            </a:xfrm>
            <a:custGeom>
              <a:avLst/>
              <a:gdLst>
                <a:gd name="T0" fmla="*/ 867872 w 942"/>
                <a:gd name="T1" fmla="*/ 127403 h 1197"/>
                <a:gd name="T2" fmla="*/ 607672 w 942"/>
                <a:gd name="T3" fmla="*/ 20965 h 1197"/>
                <a:gd name="T4" fmla="*/ 471915 w 942"/>
                <a:gd name="T5" fmla="*/ 80635 h 1197"/>
                <a:gd name="T6" fmla="*/ 310301 w 942"/>
                <a:gd name="T7" fmla="*/ 188686 h 1197"/>
                <a:gd name="T8" fmla="*/ 176160 w 942"/>
                <a:gd name="T9" fmla="*/ 141917 h 1197"/>
                <a:gd name="T10" fmla="*/ 56565 w 942"/>
                <a:gd name="T11" fmla="*/ 179010 h 1197"/>
                <a:gd name="T12" fmla="*/ 27475 w 942"/>
                <a:gd name="T13" fmla="*/ 306413 h 1197"/>
                <a:gd name="T14" fmla="*/ 67878 w 942"/>
                <a:gd name="T15" fmla="*/ 485422 h 1197"/>
                <a:gd name="T16" fmla="*/ 226261 w 942"/>
                <a:gd name="T17" fmla="*/ 424140 h 1197"/>
                <a:gd name="T18" fmla="*/ 458986 w 942"/>
                <a:gd name="T19" fmla="*/ 687010 h 1197"/>
                <a:gd name="T20" fmla="*/ 604440 w 942"/>
                <a:gd name="T21" fmla="*/ 825702 h 1197"/>
                <a:gd name="T22" fmla="*/ 799994 w 942"/>
                <a:gd name="T23" fmla="*/ 1006324 h 1197"/>
                <a:gd name="T24" fmla="*/ 948679 w 942"/>
                <a:gd name="T25" fmla="*/ 1107924 h 1197"/>
                <a:gd name="T26" fmla="*/ 1029487 w 942"/>
                <a:gd name="T27" fmla="*/ 1178883 h 1197"/>
                <a:gd name="T28" fmla="*/ 1013325 w 942"/>
                <a:gd name="T29" fmla="*/ 1188559 h 1197"/>
                <a:gd name="T30" fmla="*/ 1016557 w 942"/>
                <a:gd name="T31" fmla="*/ 1199848 h 1197"/>
                <a:gd name="T32" fmla="*/ 1032719 w 942"/>
                <a:gd name="T33" fmla="*/ 1206298 h 1197"/>
                <a:gd name="T34" fmla="*/ 1050497 w 942"/>
                <a:gd name="T35" fmla="*/ 1212749 h 1197"/>
                <a:gd name="T36" fmla="*/ 1150698 w 942"/>
                <a:gd name="T37" fmla="*/ 1253067 h 1197"/>
                <a:gd name="T38" fmla="*/ 1212111 w 942"/>
                <a:gd name="T39" fmla="*/ 1424013 h 1197"/>
                <a:gd name="T40" fmla="*/ 1116759 w 942"/>
                <a:gd name="T41" fmla="*/ 1541740 h 1197"/>
                <a:gd name="T42" fmla="*/ 1255747 w 942"/>
                <a:gd name="T43" fmla="*/ 1472394 h 1197"/>
                <a:gd name="T44" fmla="*/ 1296151 w 942"/>
                <a:gd name="T45" fmla="*/ 1320800 h 1197"/>
                <a:gd name="T46" fmla="*/ 1389888 w 942"/>
                <a:gd name="T47" fmla="*/ 1198235 h 1197"/>
                <a:gd name="T48" fmla="*/ 1509483 w 942"/>
                <a:gd name="T49" fmla="*/ 1188559 h 1197"/>
                <a:gd name="T50" fmla="*/ 1168475 w 942"/>
                <a:gd name="T51" fmla="*/ 977295 h 1197"/>
                <a:gd name="T52" fmla="*/ 1008477 w 942"/>
                <a:gd name="T53" fmla="*/ 869244 h 1197"/>
                <a:gd name="T54" fmla="*/ 884033 w 942"/>
                <a:gd name="T55" fmla="*/ 637016 h 1197"/>
                <a:gd name="T56" fmla="*/ 722418 w 942"/>
                <a:gd name="T57" fmla="*/ 516063 h 1197"/>
                <a:gd name="T58" fmla="*/ 719186 w 942"/>
                <a:gd name="T59" fmla="*/ 290286 h 1197"/>
                <a:gd name="T60" fmla="*/ 824236 w 942"/>
                <a:gd name="T61" fmla="*/ 262870 h 1197"/>
                <a:gd name="T62" fmla="*/ 67878 w 942"/>
                <a:gd name="T63" fmla="*/ 1283708 h 1197"/>
                <a:gd name="T64" fmla="*/ 979386 w 942"/>
                <a:gd name="T65" fmla="*/ 1472394 h 1197"/>
                <a:gd name="T66" fmla="*/ 1026254 w 942"/>
                <a:gd name="T67" fmla="*/ 1501422 h 1197"/>
                <a:gd name="T68" fmla="*/ 570500 w 942"/>
                <a:gd name="T69" fmla="*/ 1714298 h 1197"/>
                <a:gd name="T70" fmla="*/ 901811 w 942"/>
                <a:gd name="T71" fmla="*/ 1114375 h 1197"/>
                <a:gd name="T72" fmla="*/ 877569 w 942"/>
                <a:gd name="T73" fmla="*/ 1906210 h 1197"/>
                <a:gd name="T74" fmla="*/ 937366 w 942"/>
                <a:gd name="T75" fmla="*/ 1927175 h 1197"/>
                <a:gd name="T76" fmla="*/ 1079587 w 942"/>
                <a:gd name="T77" fmla="*/ 1578832 h 1197"/>
                <a:gd name="T78" fmla="*/ 1039184 w 942"/>
                <a:gd name="T79" fmla="*/ 1701397 h 1197"/>
                <a:gd name="T80" fmla="*/ 1011709 w 942"/>
                <a:gd name="T81" fmla="*/ 1772356 h 1197"/>
                <a:gd name="T82" fmla="*/ 853326 w 942"/>
                <a:gd name="T83" fmla="*/ 1704622 h 1197"/>
                <a:gd name="T84" fmla="*/ 667469 w 942"/>
                <a:gd name="T85" fmla="*/ 1603022 h 1197"/>
                <a:gd name="T86" fmla="*/ 715954 w 942"/>
                <a:gd name="T87" fmla="*/ 1535289 h 1197"/>
                <a:gd name="T88" fmla="*/ 846862 w 942"/>
                <a:gd name="T89" fmla="*/ 1572381 h 1197"/>
                <a:gd name="T90" fmla="*/ 1045648 w 942"/>
                <a:gd name="T91" fmla="*/ 1525613 h 1197"/>
                <a:gd name="T92" fmla="*/ 205251 w 942"/>
                <a:gd name="T93" fmla="*/ 969232 h 1197"/>
                <a:gd name="T94" fmla="*/ 80807 w 942"/>
                <a:gd name="T95" fmla="*/ 1020838 h 1197"/>
                <a:gd name="T96" fmla="*/ 121211 w 942"/>
                <a:gd name="T97" fmla="*/ 1157917 h 1197"/>
                <a:gd name="T98" fmla="*/ 77575 w 942"/>
                <a:gd name="T99" fmla="*/ 1290159 h 1197"/>
                <a:gd name="T100" fmla="*/ 179392 w 942"/>
                <a:gd name="T101" fmla="*/ 1330476 h 1197"/>
                <a:gd name="T102" fmla="*/ 263432 w 942"/>
                <a:gd name="T103" fmla="*/ 1222425 h 1197"/>
                <a:gd name="T104" fmla="*/ 303836 w 942"/>
                <a:gd name="T105" fmla="*/ 1027289 h 1197"/>
                <a:gd name="T106" fmla="*/ 256968 w 942"/>
                <a:gd name="T107" fmla="*/ 959556 h 1197"/>
                <a:gd name="T108" fmla="*/ 421815 w 942"/>
                <a:gd name="T109" fmla="*/ 714425 h 1197"/>
                <a:gd name="T110" fmla="*/ 357169 w 942"/>
                <a:gd name="T111" fmla="*/ 667657 h 1197"/>
                <a:gd name="T112" fmla="*/ 368482 w 942"/>
                <a:gd name="T113" fmla="*/ 659594 h 11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2" h="1197">
                  <a:moveTo>
                    <a:pt x="566" y="163"/>
                  </a:moveTo>
                  <a:lnTo>
                    <a:pt x="570" y="152"/>
                  </a:lnTo>
                  <a:lnTo>
                    <a:pt x="556" y="144"/>
                  </a:lnTo>
                  <a:lnTo>
                    <a:pt x="553" y="109"/>
                  </a:lnTo>
                  <a:lnTo>
                    <a:pt x="574" y="104"/>
                  </a:lnTo>
                  <a:lnTo>
                    <a:pt x="574" y="92"/>
                  </a:lnTo>
                  <a:lnTo>
                    <a:pt x="537" y="79"/>
                  </a:lnTo>
                  <a:lnTo>
                    <a:pt x="522" y="61"/>
                  </a:lnTo>
                  <a:lnTo>
                    <a:pt x="489" y="60"/>
                  </a:lnTo>
                  <a:lnTo>
                    <a:pt x="464" y="44"/>
                  </a:lnTo>
                  <a:lnTo>
                    <a:pt x="464" y="13"/>
                  </a:lnTo>
                  <a:lnTo>
                    <a:pt x="436" y="12"/>
                  </a:lnTo>
                  <a:lnTo>
                    <a:pt x="405" y="0"/>
                  </a:lnTo>
                  <a:lnTo>
                    <a:pt x="376" y="13"/>
                  </a:lnTo>
                  <a:lnTo>
                    <a:pt x="355" y="19"/>
                  </a:lnTo>
                  <a:lnTo>
                    <a:pt x="344" y="13"/>
                  </a:lnTo>
                  <a:lnTo>
                    <a:pt x="330" y="17"/>
                  </a:lnTo>
                  <a:lnTo>
                    <a:pt x="317" y="23"/>
                  </a:lnTo>
                  <a:lnTo>
                    <a:pt x="311" y="40"/>
                  </a:lnTo>
                  <a:lnTo>
                    <a:pt x="311" y="60"/>
                  </a:lnTo>
                  <a:lnTo>
                    <a:pt x="292" y="50"/>
                  </a:lnTo>
                  <a:lnTo>
                    <a:pt x="288" y="79"/>
                  </a:lnTo>
                  <a:lnTo>
                    <a:pt x="246" y="69"/>
                  </a:lnTo>
                  <a:lnTo>
                    <a:pt x="234" y="52"/>
                  </a:lnTo>
                  <a:lnTo>
                    <a:pt x="226" y="56"/>
                  </a:lnTo>
                  <a:lnTo>
                    <a:pt x="226" y="75"/>
                  </a:lnTo>
                  <a:lnTo>
                    <a:pt x="203" y="100"/>
                  </a:lnTo>
                  <a:lnTo>
                    <a:pt x="192" y="117"/>
                  </a:lnTo>
                  <a:lnTo>
                    <a:pt x="184" y="94"/>
                  </a:lnTo>
                  <a:lnTo>
                    <a:pt x="155" y="69"/>
                  </a:lnTo>
                  <a:lnTo>
                    <a:pt x="167" y="52"/>
                  </a:lnTo>
                  <a:lnTo>
                    <a:pt x="148" y="48"/>
                  </a:lnTo>
                  <a:lnTo>
                    <a:pt x="127" y="65"/>
                  </a:lnTo>
                  <a:lnTo>
                    <a:pt x="129" y="90"/>
                  </a:lnTo>
                  <a:lnTo>
                    <a:pt x="109" y="88"/>
                  </a:lnTo>
                  <a:lnTo>
                    <a:pt x="102" y="98"/>
                  </a:lnTo>
                  <a:lnTo>
                    <a:pt x="86" y="90"/>
                  </a:lnTo>
                  <a:lnTo>
                    <a:pt x="58" y="92"/>
                  </a:lnTo>
                  <a:lnTo>
                    <a:pt x="40" y="88"/>
                  </a:lnTo>
                  <a:lnTo>
                    <a:pt x="19" y="94"/>
                  </a:lnTo>
                  <a:lnTo>
                    <a:pt x="25" y="108"/>
                  </a:lnTo>
                  <a:lnTo>
                    <a:pt x="35" y="111"/>
                  </a:lnTo>
                  <a:lnTo>
                    <a:pt x="31" y="127"/>
                  </a:lnTo>
                  <a:lnTo>
                    <a:pt x="42" y="136"/>
                  </a:lnTo>
                  <a:lnTo>
                    <a:pt x="38" y="150"/>
                  </a:lnTo>
                  <a:lnTo>
                    <a:pt x="25" y="155"/>
                  </a:lnTo>
                  <a:lnTo>
                    <a:pt x="2" y="159"/>
                  </a:lnTo>
                  <a:lnTo>
                    <a:pt x="0" y="180"/>
                  </a:lnTo>
                  <a:lnTo>
                    <a:pt x="17" y="190"/>
                  </a:lnTo>
                  <a:lnTo>
                    <a:pt x="19" y="202"/>
                  </a:lnTo>
                  <a:lnTo>
                    <a:pt x="0" y="223"/>
                  </a:lnTo>
                  <a:lnTo>
                    <a:pt x="0" y="248"/>
                  </a:lnTo>
                  <a:lnTo>
                    <a:pt x="17" y="267"/>
                  </a:lnTo>
                  <a:lnTo>
                    <a:pt x="31" y="271"/>
                  </a:lnTo>
                  <a:lnTo>
                    <a:pt x="58" y="288"/>
                  </a:lnTo>
                  <a:lnTo>
                    <a:pt x="42" y="301"/>
                  </a:lnTo>
                  <a:lnTo>
                    <a:pt x="44" y="311"/>
                  </a:lnTo>
                  <a:lnTo>
                    <a:pt x="48" y="311"/>
                  </a:lnTo>
                  <a:lnTo>
                    <a:pt x="73" y="309"/>
                  </a:lnTo>
                  <a:lnTo>
                    <a:pt x="96" y="303"/>
                  </a:lnTo>
                  <a:lnTo>
                    <a:pt x="109" y="286"/>
                  </a:lnTo>
                  <a:lnTo>
                    <a:pt x="125" y="278"/>
                  </a:lnTo>
                  <a:lnTo>
                    <a:pt x="140" y="263"/>
                  </a:lnTo>
                  <a:lnTo>
                    <a:pt x="169" y="269"/>
                  </a:lnTo>
                  <a:lnTo>
                    <a:pt x="200" y="284"/>
                  </a:lnTo>
                  <a:lnTo>
                    <a:pt x="232" y="301"/>
                  </a:lnTo>
                  <a:lnTo>
                    <a:pt x="263" y="320"/>
                  </a:lnTo>
                  <a:lnTo>
                    <a:pt x="265" y="367"/>
                  </a:lnTo>
                  <a:lnTo>
                    <a:pt x="284" y="405"/>
                  </a:lnTo>
                  <a:lnTo>
                    <a:pt x="284" y="426"/>
                  </a:lnTo>
                  <a:lnTo>
                    <a:pt x="292" y="441"/>
                  </a:lnTo>
                  <a:lnTo>
                    <a:pt x="324" y="466"/>
                  </a:lnTo>
                  <a:lnTo>
                    <a:pt x="336" y="480"/>
                  </a:lnTo>
                  <a:lnTo>
                    <a:pt x="326" y="489"/>
                  </a:lnTo>
                  <a:lnTo>
                    <a:pt x="340" y="501"/>
                  </a:lnTo>
                  <a:lnTo>
                    <a:pt x="349" y="495"/>
                  </a:lnTo>
                  <a:lnTo>
                    <a:pt x="374" y="512"/>
                  </a:lnTo>
                  <a:lnTo>
                    <a:pt x="393" y="535"/>
                  </a:lnTo>
                  <a:lnTo>
                    <a:pt x="416" y="555"/>
                  </a:lnTo>
                  <a:lnTo>
                    <a:pt x="428" y="578"/>
                  </a:lnTo>
                  <a:lnTo>
                    <a:pt x="451" y="603"/>
                  </a:lnTo>
                  <a:lnTo>
                    <a:pt x="470" y="616"/>
                  </a:lnTo>
                  <a:lnTo>
                    <a:pt x="480" y="633"/>
                  </a:lnTo>
                  <a:lnTo>
                    <a:pt x="495" y="624"/>
                  </a:lnTo>
                  <a:lnTo>
                    <a:pt x="522" y="626"/>
                  </a:lnTo>
                  <a:lnTo>
                    <a:pt x="535" y="635"/>
                  </a:lnTo>
                  <a:lnTo>
                    <a:pt x="553" y="649"/>
                  </a:lnTo>
                  <a:lnTo>
                    <a:pt x="555" y="664"/>
                  </a:lnTo>
                  <a:lnTo>
                    <a:pt x="564" y="677"/>
                  </a:lnTo>
                  <a:lnTo>
                    <a:pt x="576" y="681"/>
                  </a:lnTo>
                  <a:lnTo>
                    <a:pt x="587" y="687"/>
                  </a:lnTo>
                  <a:lnTo>
                    <a:pt x="591" y="697"/>
                  </a:lnTo>
                  <a:lnTo>
                    <a:pt x="580" y="704"/>
                  </a:lnTo>
                  <a:lnTo>
                    <a:pt x="583" y="714"/>
                  </a:lnTo>
                  <a:lnTo>
                    <a:pt x="608" y="702"/>
                  </a:lnTo>
                  <a:lnTo>
                    <a:pt x="618" y="700"/>
                  </a:lnTo>
                  <a:lnTo>
                    <a:pt x="631" y="706"/>
                  </a:lnTo>
                  <a:lnTo>
                    <a:pt x="637" y="731"/>
                  </a:lnTo>
                  <a:lnTo>
                    <a:pt x="635" y="731"/>
                  </a:lnTo>
                  <a:lnTo>
                    <a:pt x="633" y="731"/>
                  </a:lnTo>
                  <a:lnTo>
                    <a:pt x="631" y="733"/>
                  </a:lnTo>
                  <a:lnTo>
                    <a:pt x="629" y="733"/>
                  </a:lnTo>
                  <a:lnTo>
                    <a:pt x="629" y="735"/>
                  </a:lnTo>
                  <a:lnTo>
                    <a:pt x="627" y="735"/>
                  </a:lnTo>
                  <a:lnTo>
                    <a:pt x="627" y="737"/>
                  </a:lnTo>
                  <a:lnTo>
                    <a:pt x="626" y="737"/>
                  </a:lnTo>
                  <a:lnTo>
                    <a:pt x="626" y="739"/>
                  </a:lnTo>
                  <a:lnTo>
                    <a:pt x="627" y="739"/>
                  </a:lnTo>
                  <a:lnTo>
                    <a:pt x="627" y="743"/>
                  </a:lnTo>
                  <a:lnTo>
                    <a:pt x="629" y="743"/>
                  </a:lnTo>
                  <a:lnTo>
                    <a:pt x="629" y="744"/>
                  </a:lnTo>
                  <a:lnTo>
                    <a:pt x="631" y="744"/>
                  </a:lnTo>
                  <a:lnTo>
                    <a:pt x="633" y="744"/>
                  </a:lnTo>
                  <a:lnTo>
                    <a:pt x="635" y="744"/>
                  </a:lnTo>
                  <a:lnTo>
                    <a:pt x="635" y="746"/>
                  </a:lnTo>
                  <a:lnTo>
                    <a:pt x="637" y="746"/>
                  </a:lnTo>
                  <a:lnTo>
                    <a:pt x="639" y="746"/>
                  </a:lnTo>
                  <a:lnTo>
                    <a:pt x="639" y="748"/>
                  </a:lnTo>
                  <a:lnTo>
                    <a:pt x="643" y="750"/>
                  </a:lnTo>
                  <a:lnTo>
                    <a:pt x="645" y="750"/>
                  </a:lnTo>
                  <a:lnTo>
                    <a:pt x="647" y="752"/>
                  </a:lnTo>
                  <a:lnTo>
                    <a:pt x="649" y="752"/>
                  </a:lnTo>
                  <a:lnTo>
                    <a:pt x="650" y="752"/>
                  </a:lnTo>
                  <a:lnTo>
                    <a:pt x="652" y="754"/>
                  </a:lnTo>
                  <a:lnTo>
                    <a:pt x="654" y="754"/>
                  </a:lnTo>
                  <a:lnTo>
                    <a:pt x="656" y="754"/>
                  </a:lnTo>
                  <a:lnTo>
                    <a:pt x="662" y="775"/>
                  </a:lnTo>
                  <a:lnTo>
                    <a:pt x="677" y="769"/>
                  </a:lnTo>
                  <a:lnTo>
                    <a:pt x="689" y="758"/>
                  </a:lnTo>
                  <a:lnTo>
                    <a:pt x="712" y="777"/>
                  </a:lnTo>
                  <a:lnTo>
                    <a:pt x="712" y="800"/>
                  </a:lnTo>
                  <a:lnTo>
                    <a:pt x="721" y="819"/>
                  </a:lnTo>
                  <a:lnTo>
                    <a:pt x="727" y="835"/>
                  </a:lnTo>
                  <a:lnTo>
                    <a:pt x="733" y="850"/>
                  </a:lnTo>
                  <a:lnTo>
                    <a:pt x="737" y="863"/>
                  </a:lnTo>
                  <a:lnTo>
                    <a:pt x="748" y="871"/>
                  </a:lnTo>
                  <a:lnTo>
                    <a:pt x="750" y="883"/>
                  </a:lnTo>
                  <a:lnTo>
                    <a:pt x="741" y="898"/>
                  </a:lnTo>
                  <a:lnTo>
                    <a:pt x="721" y="898"/>
                  </a:lnTo>
                  <a:lnTo>
                    <a:pt x="712" y="908"/>
                  </a:lnTo>
                  <a:lnTo>
                    <a:pt x="704" y="915"/>
                  </a:lnTo>
                  <a:lnTo>
                    <a:pt x="714" y="927"/>
                  </a:lnTo>
                  <a:lnTo>
                    <a:pt x="702" y="948"/>
                  </a:lnTo>
                  <a:lnTo>
                    <a:pt x="691" y="956"/>
                  </a:lnTo>
                  <a:lnTo>
                    <a:pt x="691" y="979"/>
                  </a:lnTo>
                  <a:lnTo>
                    <a:pt x="702" y="990"/>
                  </a:lnTo>
                  <a:lnTo>
                    <a:pt x="727" y="984"/>
                  </a:lnTo>
                  <a:lnTo>
                    <a:pt x="739" y="965"/>
                  </a:lnTo>
                  <a:lnTo>
                    <a:pt x="748" y="946"/>
                  </a:lnTo>
                  <a:lnTo>
                    <a:pt x="768" y="938"/>
                  </a:lnTo>
                  <a:lnTo>
                    <a:pt x="777" y="913"/>
                  </a:lnTo>
                  <a:lnTo>
                    <a:pt x="777" y="892"/>
                  </a:lnTo>
                  <a:lnTo>
                    <a:pt x="796" y="879"/>
                  </a:lnTo>
                  <a:lnTo>
                    <a:pt x="814" y="883"/>
                  </a:lnTo>
                  <a:lnTo>
                    <a:pt x="831" y="873"/>
                  </a:lnTo>
                  <a:lnTo>
                    <a:pt x="829" y="844"/>
                  </a:lnTo>
                  <a:lnTo>
                    <a:pt x="829" y="833"/>
                  </a:lnTo>
                  <a:lnTo>
                    <a:pt x="802" y="819"/>
                  </a:lnTo>
                  <a:lnTo>
                    <a:pt x="775" y="810"/>
                  </a:lnTo>
                  <a:lnTo>
                    <a:pt x="773" y="791"/>
                  </a:lnTo>
                  <a:lnTo>
                    <a:pt x="783" y="768"/>
                  </a:lnTo>
                  <a:lnTo>
                    <a:pt x="792" y="744"/>
                  </a:lnTo>
                  <a:lnTo>
                    <a:pt x="810" y="727"/>
                  </a:lnTo>
                  <a:lnTo>
                    <a:pt x="829" y="731"/>
                  </a:lnTo>
                  <a:lnTo>
                    <a:pt x="860" y="743"/>
                  </a:lnTo>
                  <a:lnTo>
                    <a:pt x="890" y="744"/>
                  </a:lnTo>
                  <a:lnTo>
                    <a:pt x="908" y="758"/>
                  </a:lnTo>
                  <a:lnTo>
                    <a:pt x="913" y="787"/>
                  </a:lnTo>
                  <a:lnTo>
                    <a:pt x="923" y="791"/>
                  </a:lnTo>
                  <a:lnTo>
                    <a:pt x="942" y="789"/>
                  </a:lnTo>
                  <a:lnTo>
                    <a:pt x="942" y="762"/>
                  </a:lnTo>
                  <a:lnTo>
                    <a:pt x="934" y="737"/>
                  </a:lnTo>
                  <a:lnTo>
                    <a:pt x="898" y="706"/>
                  </a:lnTo>
                  <a:lnTo>
                    <a:pt x="862" y="689"/>
                  </a:lnTo>
                  <a:lnTo>
                    <a:pt x="833" y="668"/>
                  </a:lnTo>
                  <a:lnTo>
                    <a:pt x="808" y="658"/>
                  </a:lnTo>
                  <a:lnTo>
                    <a:pt x="768" y="641"/>
                  </a:lnTo>
                  <a:lnTo>
                    <a:pt x="731" y="618"/>
                  </a:lnTo>
                  <a:lnTo>
                    <a:pt x="723" y="606"/>
                  </a:lnTo>
                  <a:lnTo>
                    <a:pt x="741" y="593"/>
                  </a:lnTo>
                  <a:lnTo>
                    <a:pt x="746" y="583"/>
                  </a:lnTo>
                  <a:lnTo>
                    <a:pt x="737" y="576"/>
                  </a:lnTo>
                  <a:lnTo>
                    <a:pt x="706" y="578"/>
                  </a:lnTo>
                  <a:lnTo>
                    <a:pt x="658" y="570"/>
                  </a:lnTo>
                  <a:lnTo>
                    <a:pt x="639" y="549"/>
                  </a:lnTo>
                  <a:lnTo>
                    <a:pt x="624" y="539"/>
                  </a:lnTo>
                  <a:lnTo>
                    <a:pt x="599" y="524"/>
                  </a:lnTo>
                  <a:lnTo>
                    <a:pt x="580" y="501"/>
                  </a:lnTo>
                  <a:lnTo>
                    <a:pt x="564" y="472"/>
                  </a:lnTo>
                  <a:lnTo>
                    <a:pt x="551" y="447"/>
                  </a:lnTo>
                  <a:lnTo>
                    <a:pt x="547" y="432"/>
                  </a:lnTo>
                  <a:lnTo>
                    <a:pt x="547" y="409"/>
                  </a:lnTo>
                  <a:lnTo>
                    <a:pt x="547" y="395"/>
                  </a:lnTo>
                  <a:lnTo>
                    <a:pt x="528" y="384"/>
                  </a:lnTo>
                  <a:lnTo>
                    <a:pt x="497" y="376"/>
                  </a:lnTo>
                  <a:lnTo>
                    <a:pt x="487" y="355"/>
                  </a:lnTo>
                  <a:lnTo>
                    <a:pt x="455" y="343"/>
                  </a:lnTo>
                  <a:lnTo>
                    <a:pt x="449" y="324"/>
                  </a:lnTo>
                  <a:lnTo>
                    <a:pt x="451" y="324"/>
                  </a:lnTo>
                  <a:lnTo>
                    <a:pt x="447" y="320"/>
                  </a:lnTo>
                  <a:lnTo>
                    <a:pt x="439" y="299"/>
                  </a:lnTo>
                  <a:lnTo>
                    <a:pt x="439" y="257"/>
                  </a:lnTo>
                  <a:lnTo>
                    <a:pt x="447" y="244"/>
                  </a:lnTo>
                  <a:lnTo>
                    <a:pt x="464" y="240"/>
                  </a:lnTo>
                  <a:lnTo>
                    <a:pt x="436" y="211"/>
                  </a:lnTo>
                  <a:lnTo>
                    <a:pt x="438" y="192"/>
                  </a:lnTo>
                  <a:lnTo>
                    <a:pt x="445" y="180"/>
                  </a:lnTo>
                  <a:lnTo>
                    <a:pt x="470" y="175"/>
                  </a:lnTo>
                  <a:lnTo>
                    <a:pt x="482" y="180"/>
                  </a:lnTo>
                  <a:lnTo>
                    <a:pt x="470" y="184"/>
                  </a:lnTo>
                  <a:lnTo>
                    <a:pt x="474" y="194"/>
                  </a:lnTo>
                  <a:lnTo>
                    <a:pt x="503" y="177"/>
                  </a:lnTo>
                  <a:lnTo>
                    <a:pt x="524" y="175"/>
                  </a:lnTo>
                  <a:lnTo>
                    <a:pt x="510" y="163"/>
                  </a:lnTo>
                  <a:lnTo>
                    <a:pt x="518" y="152"/>
                  </a:lnTo>
                  <a:lnTo>
                    <a:pt x="539" y="161"/>
                  </a:lnTo>
                  <a:lnTo>
                    <a:pt x="566" y="163"/>
                  </a:lnTo>
                  <a:close/>
                  <a:moveTo>
                    <a:pt x="33" y="787"/>
                  </a:moveTo>
                  <a:lnTo>
                    <a:pt x="25" y="791"/>
                  </a:lnTo>
                  <a:lnTo>
                    <a:pt x="38" y="802"/>
                  </a:lnTo>
                  <a:lnTo>
                    <a:pt x="42" y="796"/>
                  </a:lnTo>
                  <a:lnTo>
                    <a:pt x="33" y="787"/>
                  </a:lnTo>
                  <a:close/>
                  <a:moveTo>
                    <a:pt x="591" y="909"/>
                  </a:moveTo>
                  <a:lnTo>
                    <a:pt x="585" y="919"/>
                  </a:lnTo>
                  <a:lnTo>
                    <a:pt x="603" y="925"/>
                  </a:lnTo>
                  <a:lnTo>
                    <a:pt x="603" y="913"/>
                  </a:lnTo>
                  <a:lnTo>
                    <a:pt x="591" y="909"/>
                  </a:lnTo>
                  <a:close/>
                  <a:moveTo>
                    <a:pt x="606" y="913"/>
                  </a:moveTo>
                  <a:lnTo>
                    <a:pt x="612" y="931"/>
                  </a:lnTo>
                  <a:lnTo>
                    <a:pt x="624" y="913"/>
                  </a:lnTo>
                  <a:lnTo>
                    <a:pt x="606" y="913"/>
                  </a:lnTo>
                  <a:close/>
                  <a:moveTo>
                    <a:pt x="622" y="919"/>
                  </a:moveTo>
                  <a:lnTo>
                    <a:pt x="616" y="929"/>
                  </a:lnTo>
                  <a:lnTo>
                    <a:pt x="629" y="936"/>
                  </a:lnTo>
                  <a:lnTo>
                    <a:pt x="635" y="931"/>
                  </a:lnTo>
                  <a:lnTo>
                    <a:pt x="622" y="919"/>
                  </a:lnTo>
                  <a:close/>
                  <a:moveTo>
                    <a:pt x="353" y="1063"/>
                  </a:moveTo>
                  <a:lnTo>
                    <a:pt x="338" y="1065"/>
                  </a:lnTo>
                  <a:lnTo>
                    <a:pt x="342" y="1071"/>
                  </a:lnTo>
                  <a:lnTo>
                    <a:pt x="355" y="1082"/>
                  </a:lnTo>
                  <a:lnTo>
                    <a:pt x="363" y="1073"/>
                  </a:lnTo>
                  <a:lnTo>
                    <a:pt x="353" y="1063"/>
                  </a:lnTo>
                  <a:close/>
                  <a:moveTo>
                    <a:pt x="558" y="685"/>
                  </a:moveTo>
                  <a:lnTo>
                    <a:pt x="541" y="687"/>
                  </a:lnTo>
                  <a:lnTo>
                    <a:pt x="545" y="700"/>
                  </a:lnTo>
                  <a:lnTo>
                    <a:pt x="556" y="695"/>
                  </a:lnTo>
                  <a:lnTo>
                    <a:pt x="556" y="693"/>
                  </a:lnTo>
                  <a:lnTo>
                    <a:pt x="556" y="691"/>
                  </a:lnTo>
                  <a:lnTo>
                    <a:pt x="558" y="691"/>
                  </a:lnTo>
                  <a:lnTo>
                    <a:pt x="558" y="689"/>
                  </a:lnTo>
                  <a:lnTo>
                    <a:pt x="558" y="687"/>
                  </a:lnTo>
                  <a:lnTo>
                    <a:pt x="558" y="685"/>
                  </a:lnTo>
                  <a:close/>
                  <a:moveTo>
                    <a:pt x="547" y="1167"/>
                  </a:moveTo>
                  <a:lnTo>
                    <a:pt x="539" y="1170"/>
                  </a:lnTo>
                  <a:lnTo>
                    <a:pt x="543" y="1182"/>
                  </a:lnTo>
                  <a:lnTo>
                    <a:pt x="556" y="1172"/>
                  </a:lnTo>
                  <a:lnTo>
                    <a:pt x="547" y="1167"/>
                  </a:lnTo>
                  <a:close/>
                  <a:moveTo>
                    <a:pt x="574" y="1178"/>
                  </a:moveTo>
                  <a:lnTo>
                    <a:pt x="564" y="1178"/>
                  </a:lnTo>
                  <a:lnTo>
                    <a:pt x="556" y="1182"/>
                  </a:lnTo>
                  <a:lnTo>
                    <a:pt x="564" y="1197"/>
                  </a:lnTo>
                  <a:lnTo>
                    <a:pt x="580" y="1195"/>
                  </a:lnTo>
                  <a:lnTo>
                    <a:pt x="580" y="1186"/>
                  </a:lnTo>
                  <a:lnTo>
                    <a:pt x="574" y="1178"/>
                  </a:lnTo>
                  <a:close/>
                  <a:moveTo>
                    <a:pt x="685" y="946"/>
                  </a:moveTo>
                  <a:lnTo>
                    <a:pt x="691" y="950"/>
                  </a:lnTo>
                  <a:lnTo>
                    <a:pt x="679" y="961"/>
                  </a:lnTo>
                  <a:lnTo>
                    <a:pt x="679" y="971"/>
                  </a:lnTo>
                  <a:lnTo>
                    <a:pt x="668" y="979"/>
                  </a:lnTo>
                  <a:lnTo>
                    <a:pt x="654" y="1007"/>
                  </a:lnTo>
                  <a:lnTo>
                    <a:pt x="645" y="1019"/>
                  </a:lnTo>
                  <a:lnTo>
                    <a:pt x="639" y="1027"/>
                  </a:lnTo>
                  <a:lnTo>
                    <a:pt x="639" y="1042"/>
                  </a:lnTo>
                  <a:lnTo>
                    <a:pt x="645" y="1046"/>
                  </a:lnTo>
                  <a:lnTo>
                    <a:pt x="650" y="1053"/>
                  </a:lnTo>
                  <a:lnTo>
                    <a:pt x="643" y="1055"/>
                  </a:lnTo>
                  <a:lnTo>
                    <a:pt x="647" y="1065"/>
                  </a:lnTo>
                  <a:lnTo>
                    <a:pt x="658" y="1074"/>
                  </a:lnTo>
                  <a:lnTo>
                    <a:pt x="647" y="1088"/>
                  </a:lnTo>
                  <a:lnTo>
                    <a:pt x="637" y="1096"/>
                  </a:lnTo>
                  <a:lnTo>
                    <a:pt x="637" y="1111"/>
                  </a:lnTo>
                  <a:lnTo>
                    <a:pt x="627" y="1113"/>
                  </a:lnTo>
                  <a:lnTo>
                    <a:pt x="626" y="1099"/>
                  </a:lnTo>
                  <a:lnTo>
                    <a:pt x="614" y="1099"/>
                  </a:lnTo>
                  <a:lnTo>
                    <a:pt x="593" y="1098"/>
                  </a:lnTo>
                  <a:lnTo>
                    <a:pt x="572" y="1084"/>
                  </a:lnTo>
                  <a:lnTo>
                    <a:pt x="572" y="1071"/>
                  </a:lnTo>
                  <a:lnTo>
                    <a:pt x="560" y="1057"/>
                  </a:lnTo>
                  <a:lnTo>
                    <a:pt x="541" y="1057"/>
                  </a:lnTo>
                  <a:lnTo>
                    <a:pt x="528" y="1057"/>
                  </a:lnTo>
                  <a:lnTo>
                    <a:pt x="501" y="1040"/>
                  </a:lnTo>
                  <a:lnTo>
                    <a:pt x="478" y="1032"/>
                  </a:lnTo>
                  <a:lnTo>
                    <a:pt x="464" y="1013"/>
                  </a:lnTo>
                  <a:lnTo>
                    <a:pt x="445" y="1013"/>
                  </a:lnTo>
                  <a:lnTo>
                    <a:pt x="443" y="1002"/>
                  </a:lnTo>
                  <a:lnTo>
                    <a:pt x="420" y="1002"/>
                  </a:lnTo>
                  <a:lnTo>
                    <a:pt x="413" y="994"/>
                  </a:lnTo>
                  <a:lnTo>
                    <a:pt x="401" y="986"/>
                  </a:lnTo>
                  <a:lnTo>
                    <a:pt x="403" y="965"/>
                  </a:lnTo>
                  <a:lnTo>
                    <a:pt x="413" y="959"/>
                  </a:lnTo>
                  <a:lnTo>
                    <a:pt x="407" y="952"/>
                  </a:lnTo>
                  <a:lnTo>
                    <a:pt x="420" y="946"/>
                  </a:lnTo>
                  <a:lnTo>
                    <a:pt x="432" y="942"/>
                  </a:lnTo>
                  <a:lnTo>
                    <a:pt x="443" y="952"/>
                  </a:lnTo>
                  <a:lnTo>
                    <a:pt x="457" y="954"/>
                  </a:lnTo>
                  <a:lnTo>
                    <a:pt x="461" y="936"/>
                  </a:lnTo>
                  <a:lnTo>
                    <a:pt x="484" y="936"/>
                  </a:lnTo>
                  <a:lnTo>
                    <a:pt x="491" y="950"/>
                  </a:lnTo>
                  <a:lnTo>
                    <a:pt x="505" y="950"/>
                  </a:lnTo>
                  <a:lnTo>
                    <a:pt x="514" y="965"/>
                  </a:lnTo>
                  <a:lnTo>
                    <a:pt x="524" y="975"/>
                  </a:lnTo>
                  <a:lnTo>
                    <a:pt x="533" y="969"/>
                  </a:lnTo>
                  <a:lnTo>
                    <a:pt x="564" y="969"/>
                  </a:lnTo>
                  <a:lnTo>
                    <a:pt x="599" y="961"/>
                  </a:lnTo>
                  <a:lnTo>
                    <a:pt x="616" y="956"/>
                  </a:lnTo>
                  <a:lnTo>
                    <a:pt x="629" y="961"/>
                  </a:lnTo>
                  <a:lnTo>
                    <a:pt x="639" y="963"/>
                  </a:lnTo>
                  <a:lnTo>
                    <a:pt x="647" y="946"/>
                  </a:lnTo>
                  <a:lnTo>
                    <a:pt x="662" y="952"/>
                  </a:lnTo>
                  <a:lnTo>
                    <a:pt x="670" y="944"/>
                  </a:lnTo>
                  <a:lnTo>
                    <a:pt x="685" y="946"/>
                  </a:lnTo>
                  <a:close/>
                  <a:moveTo>
                    <a:pt x="159" y="595"/>
                  </a:moveTo>
                  <a:lnTo>
                    <a:pt x="144" y="595"/>
                  </a:lnTo>
                  <a:lnTo>
                    <a:pt x="144" y="603"/>
                  </a:lnTo>
                  <a:lnTo>
                    <a:pt x="127" y="601"/>
                  </a:lnTo>
                  <a:lnTo>
                    <a:pt x="102" y="616"/>
                  </a:lnTo>
                  <a:lnTo>
                    <a:pt x="79" y="622"/>
                  </a:lnTo>
                  <a:lnTo>
                    <a:pt x="69" y="614"/>
                  </a:lnTo>
                  <a:lnTo>
                    <a:pt x="61" y="604"/>
                  </a:lnTo>
                  <a:lnTo>
                    <a:pt x="58" y="608"/>
                  </a:lnTo>
                  <a:lnTo>
                    <a:pt x="61" y="622"/>
                  </a:lnTo>
                  <a:lnTo>
                    <a:pt x="50" y="633"/>
                  </a:lnTo>
                  <a:lnTo>
                    <a:pt x="56" y="652"/>
                  </a:lnTo>
                  <a:lnTo>
                    <a:pt x="67" y="649"/>
                  </a:lnTo>
                  <a:lnTo>
                    <a:pt x="71" y="675"/>
                  </a:lnTo>
                  <a:lnTo>
                    <a:pt x="73" y="702"/>
                  </a:lnTo>
                  <a:lnTo>
                    <a:pt x="67" y="708"/>
                  </a:lnTo>
                  <a:lnTo>
                    <a:pt x="67" y="725"/>
                  </a:lnTo>
                  <a:lnTo>
                    <a:pt x="75" y="718"/>
                  </a:lnTo>
                  <a:lnTo>
                    <a:pt x="79" y="741"/>
                  </a:lnTo>
                  <a:lnTo>
                    <a:pt x="69" y="739"/>
                  </a:lnTo>
                  <a:lnTo>
                    <a:pt x="65" y="760"/>
                  </a:lnTo>
                  <a:lnTo>
                    <a:pt x="60" y="783"/>
                  </a:lnTo>
                  <a:lnTo>
                    <a:pt x="61" y="798"/>
                  </a:lnTo>
                  <a:lnTo>
                    <a:pt x="56" y="802"/>
                  </a:lnTo>
                  <a:lnTo>
                    <a:pt x="48" y="800"/>
                  </a:lnTo>
                  <a:lnTo>
                    <a:pt x="48" y="810"/>
                  </a:lnTo>
                  <a:lnTo>
                    <a:pt x="54" y="821"/>
                  </a:lnTo>
                  <a:lnTo>
                    <a:pt x="61" y="815"/>
                  </a:lnTo>
                  <a:lnTo>
                    <a:pt x="67" y="804"/>
                  </a:lnTo>
                  <a:lnTo>
                    <a:pt x="71" y="825"/>
                  </a:lnTo>
                  <a:lnTo>
                    <a:pt x="90" y="827"/>
                  </a:lnTo>
                  <a:lnTo>
                    <a:pt x="111" y="825"/>
                  </a:lnTo>
                  <a:lnTo>
                    <a:pt x="109" y="800"/>
                  </a:lnTo>
                  <a:lnTo>
                    <a:pt x="111" y="787"/>
                  </a:lnTo>
                  <a:lnTo>
                    <a:pt x="123" y="798"/>
                  </a:lnTo>
                  <a:lnTo>
                    <a:pt x="142" y="802"/>
                  </a:lnTo>
                  <a:lnTo>
                    <a:pt x="155" y="815"/>
                  </a:lnTo>
                  <a:lnTo>
                    <a:pt x="163" y="792"/>
                  </a:lnTo>
                  <a:lnTo>
                    <a:pt x="163" y="758"/>
                  </a:lnTo>
                  <a:lnTo>
                    <a:pt x="175" y="739"/>
                  </a:lnTo>
                  <a:lnTo>
                    <a:pt x="180" y="718"/>
                  </a:lnTo>
                  <a:lnTo>
                    <a:pt x="167" y="697"/>
                  </a:lnTo>
                  <a:lnTo>
                    <a:pt x="196" y="674"/>
                  </a:lnTo>
                  <a:lnTo>
                    <a:pt x="186" y="664"/>
                  </a:lnTo>
                  <a:lnTo>
                    <a:pt x="184" y="647"/>
                  </a:lnTo>
                  <a:lnTo>
                    <a:pt x="188" y="637"/>
                  </a:lnTo>
                  <a:lnTo>
                    <a:pt x="175" y="637"/>
                  </a:lnTo>
                  <a:lnTo>
                    <a:pt x="182" y="627"/>
                  </a:lnTo>
                  <a:lnTo>
                    <a:pt x="186" y="618"/>
                  </a:lnTo>
                  <a:lnTo>
                    <a:pt x="171" y="622"/>
                  </a:lnTo>
                  <a:lnTo>
                    <a:pt x="179" y="608"/>
                  </a:lnTo>
                  <a:lnTo>
                    <a:pt x="169" y="603"/>
                  </a:lnTo>
                  <a:lnTo>
                    <a:pt x="159" y="595"/>
                  </a:lnTo>
                  <a:close/>
                  <a:moveTo>
                    <a:pt x="305" y="487"/>
                  </a:moveTo>
                  <a:lnTo>
                    <a:pt x="297" y="495"/>
                  </a:lnTo>
                  <a:lnTo>
                    <a:pt x="307" y="505"/>
                  </a:lnTo>
                  <a:lnTo>
                    <a:pt x="315" y="503"/>
                  </a:lnTo>
                  <a:lnTo>
                    <a:pt x="305" y="487"/>
                  </a:lnTo>
                  <a:close/>
                  <a:moveTo>
                    <a:pt x="265" y="436"/>
                  </a:moveTo>
                  <a:lnTo>
                    <a:pt x="261" y="443"/>
                  </a:lnTo>
                  <a:lnTo>
                    <a:pt x="246" y="441"/>
                  </a:lnTo>
                  <a:lnTo>
                    <a:pt x="246" y="447"/>
                  </a:lnTo>
                  <a:lnTo>
                    <a:pt x="267" y="457"/>
                  </a:lnTo>
                  <a:lnTo>
                    <a:pt x="271" y="447"/>
                  </a:lnTo>
                  <a:lnTo>
                    <a:pt x="265" y="436"/>
                  </a:lnTo>
                  <a:close/>
                  <a:moveTo>
                    <a:pt x="228" y="409"/>
                  </a:moveTo>
                  <a:lnTo>
                    <a:pt x="221" y="414"/>
                  </a:lnTo>
                  <a:lnTo>
                    <a:pt x="223" y="424"/>
                  </a:lnTo>
                  <a:lnTo>
                    <a:pt x="238" y="414"/>
                  </a:lnTo>
                  <a:lnTo>
                    <a:pt x="234" y="414"/>
                  </a:lnTo>
                  <a:lnTo>
                    <a:pt x="234" y="411"/>
                  </a:lnTo>
                  <a:lnTo>
                    <a:pt x="228" y="411"/>
                  </a:lnTo>
                  <a:lnTo>
                    <a:pt x="228" y="409"/>
                  </a:lnTo>
                  <a:close/>
                </a:path>
              </a:pathLst>
            </a:cu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9" name="Freeform 6"/>
            <p:cNvSpPr>
              <a:spLocks noChangeAspect="1"/>
            </p:cNvSpPr>
            <p:nvPr/>
          </p:nvSpPr>
          <p:spPr bwMode="gray">
            <a:xfrm>
              <a:off x="8418513" y="4603750"/>
              <a:ext cx="725487" cy="1209675"/>
            </a:xfrm>
            <a:custGeom>
              <a:avLst/>
              <a:gdLst>
                <a:gd name="T0" fmla="*/ 205205 w 449"/>
                <a:gd name="T1" fmla="*/ 566128 h 750"/>
                <a:gd name="T2" fmla="*/ 255294 w 449"/>
                <a:gd name="T3" fmla="*/ 577418 h 750"/>
                <a:gd name="T4" fmla="*/ 282762 w 449"/>
                <a:gd name="T5" fmla="*/ 646773 h 750"/>
                <a:gd name="T6" fmla="*/ 329620 w 449"/>
                <a:gd name="T7" fmla="*/ 677418 h 750"/>
                <a:gd name="T8" fmla="*/ 357088 w 449"/>
                <a:gd name="T9" fmla="*/ 735482 h 750"/>
                <a:gd name="T10" fmla="*/ 484735 w 449"/>
                <a:gd name="T11" fmla="*/ 717741 h 750"/>
                <a:gd name="T12" fmla="*/ 491198 w 449"/>
                <a:gd name="T13" fmla="*/ 775805 h 750"/>
                <a:gd name="T14" fmla="*/ 494430 w 449"/>
                <a:gd name="T15" fmla="*/ 832256 h 750"/>
                <a:gd name="T16" fmla="*/ 455651 w 449"/>
                <a:gd name="T17" fmla="*/ 899998 h 750"/>
                <a:gd name="T18" fmla="*/ 455651 w 449"/>
                <a:gd name="T19" fmla="*/ 1045159 h 750"/>
                <a:gd name="T20" fmla="*/ 555830 w 449"/>
                <a:gd name="T21" fmla="*/ 1095159 h 750"/>
                <a:gd name="T22" fmla="*/ 592993 w 449"/>
                <a:gd name="T23" fmla="*/ 1175804 h 750"/>
                <a:gd name="T24" fmla="*/ 654393 w 449"/>
                <a:gd name="T25" fmla="*/ 1187094 h 750"/>
                <a:gd name="T26" fmla="*/ 725487 w 449"/>
                <a:gd name="T27" fmla="*/ 1209675 h 750"/>
                <a:gd name="T28" fmla="*/ 688324 w 449"/>
                <a:gd name="T29" fmla="*/ 188709 h 750"/>
                <a:gd name="T30" fmla="*/ 683477 w 449"/>
                <a:gd name="T31" fmla="*/ 179032 h 750"/>
                <a:gd name="T32" fmla="*/ 639850 w 449"/>
                <a:gd name="T33" fmla="*/ 172580 h 750"/>
                <a:gd name="T34" fmla="*/ 605919 w 449"/>
                <a:gd name="T35" fmla="*/ 159677 h 750"/>
                <a:gd name="T36" fmla="*/ 565524 w 449"/>
                <a:gd name="T37" fmla="*/ 145161 h 750"/>
                <a:gd name="T38" fmla="*/ 576835 w 449"/>
                <a:gd name="T39" fmla="*/ 104839 h 750"/>
                <a:gd name="T40" fmla="*/ 549367 w 449"/>
                <a:gd name="T41" fmla="*/ 74193 h 750"/>
                <a:gd name="T42" fmla="*/ 555830 w 449"/>
                <a:gd name="T43" fmla="*/ 45161 h 750"/>
                <a:gd name="T44" fmla="*/ 533209 w 449"/>
                <a:gd name="T45" fmla="*/ 14516 h 750"/>
                <a:gd name="T46" fmla="*/ 481504 w 449"/>
                <a:gd name="T47" fmla="*/ 17742 h 750"/>
                <a:gd name="T48" fmla="*/ 450804 w 449"/>
                <a:gd name="T49" fmla="*/ 74193 h 750"/>
                <a:gd name="T50" fmla="*/ 394251 w 449"/>
                <a:gd name="T51" fmla="*/ 159677 h 750"/>
                <a:gd name="T52" fmla="*/ 357088 w 449"/>
                <a:gd name="T53" fmla="*/ 196774 h 750"/>
                <a:gd name="T54" fmla="*/ 313462 w 449"/>
                <a:gd name="T55" fmla="*/ 222580 h 750"/>
                <a:gd name="T56" fmla="*/ 276299 w 449"/>
                <a:gd name="T57" fmla="*/ 243548 h 750"/>
                <a:gd name="T58" fmla="*/ 171273 w 449"/>
                <a:gd name="T59" fmla="*/ 250000 h 750"/>
                <a:gd name="T60" fmla="*/ 103410 w 449"/>
                <a:gd name="T61" fmla="*/ 196774 h 750"/>
                <a:gd name="T62" fmla="*/ 37163 w 449"/>
                <a:gd name="T63" fmla="*/ 159677 h 750"/>
                <a:gd name="T64" fmla="*/ 22621 w 449"/>
                <a:gd name="T65" fmla="*/ 172580 h 750"/>
                <a:gd name="T66" fmla="*/ 22621 w 449"/>
                <a:gd name="T67" fmla="*/ 219354 h 750"/>
                <a:gd name="T68" fmla="*/ 0 w 449"/>
                <a:gd name="T69" fmla="*/ 250000 h 750"/>
                <a:gd name="T70" fmla="*/ 40395 w 449"/>
                <a:gd name="T71" fmla="*/ 290322 h 750"/>
                <a:gd name="T72" fmla="*/ 66247 w 449"/>
                <a:gd name="T73" fmla="*/ 327419 h 750"/>
                <a:gd name="T74" fmla="*/ 84021 w 449"/>
                <a:gd name="T75" fmla="*/ 370967 h 750"/>
                <a:gd name="T76" fmla="*/ 93715 w 449"/>
                <a:gd name="T77" fmla="*/ 425806 h 750"/>
                <a:gd name="T78" fmla="*/ 124415 w 449"/>
                <a:gd name="T79" fmla="*/ 462902 h 750"/>
                <a:gd name="T80" fmla="*/ 168042 w 449"/>
                <a:gd name="T81" fmla="*/ 532257 h 750"/>
                <a:gd name="T82" fmla="*/ 189047 w 449"/>
                <a:gd name="T83" fmla="*/ 566128 h 7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750">
                  <a:moveTo>
                    <a:pt x="117" y="351"/>
                  </a:moveTo>
                  <a:lnTo>
                    <a:pt x="127" y="351"/>
                  </a:lnTo>
                  <a:lnTo>
                    <a:pt x="141" y="366"/>
                  </a:lnTo>
                  <a:lnTo>
                    <a:pt x="158" y="358"/>
                  </a:lnTo>
                  <a:lnTo>
                    <a:pt x="160" y="374"/>
                  </a:lnTo>
                  <a:lnTo>
                    <a:pt x="175" y="401"/>
                  </a:lnTo>
                  <a:lnTo>
                    <a:pt x="192" y="408"/>
                  </a:lnTo>
                  <a:lnTo>
                    <a:pt x="204" y="420"/>
                  </a:lnTo>
                  <a:lnTo>
                    <a:pt x="215" y="443"/>
                  </a:lnTo>
                  <a:lnTo>
                    <a:pt x="221" y="456"/>
                  </a:lnTo>
                  <a:lnTo>
                    <a:pt x="263" y="448"/>
                  </a:lnTo>
                  <a:lnTo>
                    <a:pt x="300" y="445"/>
                  </a:lnTo>
                  <a:lnTo>
                    <a:pt x="288" y="464"/>
                  </a:lnTo>
                  <a:lnTo>
                    <a:pt x="304" y="481"/>
                  </a:lnTo>
                  <a:lnTo>
                    <a:pt x="323" y="508"/>
                  </a:lnTo>
                  <a:lnTo>
                    <a:pt x="306" y="516"/>
                  </a:lnTo>
                  <a:lnTo>
                    <a:pt x="282" y="521"/>
                  </a:lnTo>
                  <a:lnTo>
                    <a:pt x="282" y="558"/>
                  </a:lnTo>
                  <a:lnTo>
                    <a:pt x="267" y="602"/>
                  </a:lnTo>
                  <a:lnTo>
                    <a:pt x="282" y="648"/>
                  </a:lnTo>
                  <a:lnTo>
                    <a:pt x="319" y="673"/>
                  </a:lnTo>
                  <a:lnTo>
                    <a:pt x="344" y="679"/>
                  </a:lnTo>
                  <a:lnTo>
                    <a:pt x="359" y="694"/>
                  </a:lnTo>
                  <a:lnTo>
                    <a:pt x="367" y="729"/>
                  </a:lnTo>
                  <a:lnTo>
                    <a:pt x="388" y="729"/>
                  </a:lnTo>
                  <a:lnTo>
                    <a:pt x="405" y="736"/>
                  </a:lnTo>
                  <a:lnTo>
                    <a:pt x="440" y="746"/>
                  </a:lnTo>
                  <a:lnTo>
                    <a:pt x="449" y="750"/>
                  </a:lnTo>
                  <a:lnTo>
                    <a:pt x="449" y="151"/>
                  </a:lnTo>
                  <a:lnTo>
                    <a:pt x="426" y="117"/>
                  </a:lnTo>
                  <a:lnTo>
                    <a:pt x="424" y="109"/>
                  </a:lnTo>
                  <a:lnTo>
                    <a:pt x="423" y="111"/>
                  </a:lnTo>
                  <a:lnTo>
                    <a:pt x="403" y="120"/>
                  </a:lnTo>
                  <a:lnTo>
                    <a:pt x="396" y="107"/>
                  </a:lnTo>
                  <a:lnTo>
                    <a:pt x="390" y="101"/>
                  </a:lnTo>
                  <a:lnTo>
                    <a:pt x="375" y="99"/>
                  </a:lnTo>
                  <a:lnTo>
                    <a:pt x="361" y="94"/>
                  </a:lnTo>
                  <a:lnTo>
                    <a:pt x="350" y="90"/>
                  </a:lnTo>
                  <a:lnTo>
                    <a:pt x="350" y="72"/>
                  </a:lnTo>
                  <a:lnTo>
                    <a:pt x="357" y="65"/>
                  </a:lnTo>
                  <a:lnTo>
                    <a:pt x="355" y="51"/>
                  </a:lnTo>
                  <a:lnTo>
                    <a:pt x="340" y="46"/>
                  </a:lnTo>
                  <a:lnTo>
                    <a:pt x="332" y="32"/>
                  </a:lnTo>
                  <a:lnTo>
                    <a:pt x="344" y="28"/>
                  </a:lnTo>
                  <a:lnTo>
                    <a:pt x="344" y="17"/>
                  </a:lnTo>
                  <a:lnTo>
                    <a:pt x="330" y="9"/>
                  </a:lnTo>
                  <a:lnTo>
                    <a:pt x="313" y="0"/>
                  </a:lnTo>
                  <a:lnTo>
                    <a:pt x="298" y="11"/>
                  </a:lnTo>
                  <a:lnTo>
                    <a:pt x="298" y="28"/>
                  </a:lnTo>
                  <a:lnTo>
                    <a:pt x="279" y="46"/>
                  </a:lnTo>
                  <a:lnTo>
                    <a:pt x="258" y="69"/>
                  </a:lnTo>
                  <a:lnTo>
                    <a:pt x="244" y="99"/>
                  </a:lnTo>
                  <a:lnTo>
                    <a:pt x="221" y="107"/>
                  </a:lnTo>
                  <a:lnTo>
                    <a:pt x="221" y="122"/>
                  </a:lnTo>
                  <a:lnTo>
                    <a:pt x="210" y="138"/>
                  </a:lnTo>
                  <a:lnTo>
                    <a:pt x="194" y="138"/>
                  </a:lnTo>
                  <a:lnTo>
                    <a:pt x="190" y="147"/>
                  </a:lnTo>
                  <a:lnTo>
                    <a:pt x="171" y="151"/>
                  </a:lnTo>
                  <a:lnTo>
                    <a:pt x="144" y="155"/>
                  </a:lnTo>
                  <a:lnTo>
                    <a:pt x="106" y="155"/>
                  </a:lnTo>
                  <a:lnTo>
                    <a:pt x="89" y="141"/>
                  </a:lnTo>
                  <a:lnTo>
                    <a:pt x="64" y="122"/>
                  </a:lnTo>
                  <a:lnTo>
                    <a:pt x="41" y="107"/>
                  </a:lnTo>
                  <a:lnTo>
                    <a:pt x="23" y="99"/>
                  </a:lnTo>
                  <a:lnTo>
                    <a:pt x="23" y="101"/>
                  </a:lnTo>
                  <a:lnTo>
                    <a:pt x="14" y="107"/>
                  </a:lnTo>
                  <a:lnTo>
                    <a:pt x="8" y="122"/>
                  </a:lnTo>
                  <a:lnTo>
                    <a:pt x="14" y="136"/>
                  </a:lnTo>
                  <a:lnTo>
                    <a:pt x="0" y="145"/>
                  </a:lnTo>
                  <a:lnTo>
                    <a:pt x="0" y="155"/>
                  </a:lnTo>
                  <a:lnTo>
                    <a:pt x="8" y="163"/>
                  </a:lnTo>
                  <a:lnTo>
                    <a:pt x="25" y="180"/>
                  </a:lnTo>
                  <a:lnTo>
                    <a:pt x="35" y="193"/>
                  </a:lnTo>
                  <a:lnTo>
                    <a:pt x="41" y="203"/>
                  </a:lnTo>
                  <a:lnTo>
                    <a:pt x="35" y="230"/>
                  </a:lnTo>
                  <a:lnTo>
                    <a:pt x="52" y="230"/>
                  </a:lnTo>
                  <a:lnTo>
                    <a:pt x="52" y="249"/>
                  </a:lnTo>
                  <a:lnTo>
                    <a:pt x="58" y="264"/>
                  </a:lnTo>
                  <a:lnTo>
                    <a:pt x="58" y="289"/>
                  </a:lnTo>
                  <a:lnTo>
                    <a:pt x="77" y="287"/>
                  </a:lnTo>
                  <a:lnTo>
                    <a:pt x="104" y="307"/>
                  </a:lnTo>
                  <a:lnTo>
                    <a:pt x="104" y="330"/>
                  </a:lnTo>
                  <a:lnTo>
                    <a:pt x="119" y="349"/>
                  </a:lnTo>
                  <a:lnTo>
                    <a:pt x="117" y="351"/>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0" name="Freeform 7"/>
            <p:cNvSpPr>
              <a:spLocks noChangeAspect="1"/>
            </p:cNvSpPr>
            <p:nvPr/>
          </p:nvSpPr>
          <p:spPr bwMode="gray">
            <a:xfrm>
              <a:off x="7378700" y="5265738"/>
              <a:ext cx="877888" cy="862012"/>
            </a:xfrm>
            <a:custGeom>
              <a:avLst/>
              <a:gdLst>
                <a:gd name="T0" fmla="*/ 877888 w 543"/>
                <a:gd name="T1" fmla="*/ 16112 h 535"/>
                <a:gd name="T2" fmla="*/ 877888 w 543"/>
                <a:gd name="T3" fmla="*/ 43503 h 535"/>
                <a:gd name="T4" fmla="*/ 848787 w 543"/>
                <a:gd name="T5" fmla="*/ 80562 h 535"/>
                <a:gd name="T6" fmla="*/ 848787 w 543"/>
                <a:gd name="T7" fmla="*/ 120843 h 535"/>
                <a:gd name="T8" fmla="*/ 797051 w 543"/>
                <a:gd name="T9" fmla="*/ 182070 h 535"/>
                <a:gd name="T10" fmla="*/ 837470 w 543"/>
                <a:gd name="T11" fmla="*/ 299690 h 535"/>
                <a:gd name="T12" fmla="*/ 814835 w 543"/>
                <a:gd name="T13" fmla="*/ 365751 h 535"/>
                <a:gd name="T14" fmla="*/ 840703 w 543"/>
                <a:gd name="T15" fmla="*/ 417310 h 535"/>
                <a:gd name="T16" fmla="*/ 827769 w 543"/>
                <a:gd name="T17" fmla="*/ 504317 h 535"/>
                <a:gd name="T18" fmla="*/ 405801 w 543"/>
                <a:gd name="T19" fmla="*/ 862012 h 535"/>
                <a:gd name="T20" fmla="*/ 105088 w 543"/>
                <a:gd name="T21" fmla="*/ 862012 h 535"/>
                <a:gd name="T22" fmla="*/ 101854 w 543"/>
                <a:gd name="T23" fmla="*/ 831398 h 535"/>
                <a:gd name="T24" fmla="*/ 118022 w 543"/>
                <a:gd name="T25" fmla="*/ 828176 h 535"/>
                <a:gd name="T26" fmla="*/ 126105 w 543"/>
                <a:gd name="T27" fmla="*/ 770171 h 535"/>
                <a:gd name="T28" fmla="*/ 121255 w 543"/>
                <a:gd name="T29" fmla="*/ 739558 h 535"/>
                <a:gd name="T30" fmla="*/ 139039 w 543"/>
                <a:gd name="T31" fmla="*/ 717001 h 535"/>
                <a:gd name="T32" fmla="*/ 148740 w 543"/>
                <a:gd name="T33" fmla="*/ 665441 h 535"/>
                <a:gd name="T34" fmla="*/ 121255 w 543"/>
                <a:gd name="T35" fmla="*/ 633216 h 535"/>
                <a:gd name="T36" fmla="*/ 82454 w 543"/>
                <a:gd name="T37" fmla="*/ 625160 h 535"/>
                <a:gd name="T38" fmla="*/ 51736 w 543"/>
                <a:gd name="T39" fmla="*/ 636439 h 535"/>
                <a:gd name="T40" fmla="*/ 43652 w 543"/>
                <a:gd name="T41" fmla="*/ 592935 h 535"/>
                <a:gd name="T42" fmla="*/ 37185 w 543"/>
                <a:gd name="T43" fmla="*/ 547821 h 535"/>
                <a:gd name="T44" fmla="*/ 21018 w 543"/>
                <a:gd name="T45" fmla="*/ 531708 h 535"/>
                <a:gd name="T46" fmla="*/ 0 w 543"/>
                <a:gd name="T47" fmla="*/ 517207 h 535"/>
                <a:gd name="T48" fmla="*/ 6467 w 543"/>
                <a:gd name="T49" fmla="*/ 501095 h 535"/>
                <a:gd name="T50" fmla="*/ 0 w 543"/>
                <a:gd name="T51" fmla="*/ 454369 h 535"/>
                <a:gd name="T52" fmla="*/ 21018 w 543"/>
                <a:gd name="T53" fmla="*/ 451146 h 535"/>
                <a:gd name="T54" fmla="*/ 14551 w 543"/>
                <a:gd name="T55" fmla="*/ 426978 h 535"/>
                <a:gd name="T56" fmla="*/ 45269 w 543"/>
                <a:gd name="T57" fmla="*/ 426978 h 535"/>
                <a:gd name="T58" fmla="*/ 74370 w 543"/>
                <a:gd name="T59" fmla="*/ 410866 h 535"/>
                <a:gd name="T60" fmla="*/ 74370 w 543"/>
                <a:gd name="T61" fmla="*/ 389919 h 535"/>
                <a:gd name="T62" fmla="*/ 92154 w 543"/>
                <a:gd name="T63" fmla="*/ 367362 h 535"/>
                <a:gd name="T64" fmla="*/ 92154 w 543"/>
                <a:gd name="T65" fmla="*/ 327081 h 535"/>
                <a:gd name="T66" fmla="*/ 85687 w 543"/>
                <a:gd name="T67" fmla="*/ 290023 h 535"/>
                <a:gd name="T68" fmla="*/ 82454 w 543"/>
                <a:gd name="T69" fmla="*/ 251353 h 535"/>
                <a:gd name="T70" fmla="*/ 114788 w 543"/>
                <a:gd name="T71" fmla="*/ 252964 h 535"/>
                <a:gd name="T72" fmla="*/ 169757 w 543"/>
                <a:gd name="T73" fmla="*/ 272299 h 535"/>
                <a:gd name="T74" fmla="*/ 213409 w 543"/>
                <a:gd name="T75" fmla="*/ 275522 h 535"/>
                <a:gd name="T76" fmla="*/ 219876 w 543"/>
                <a:gd name="T77" fmla="*/ 244908 h 535"/>
                <a:gd name="T78" fmla="*/ 263528 w 543"/>
                <a:gd name="T79" fmla="*/ 222351 h 535"/>
                <a:gd name="T80" fmla="*/ 300713 w 543"/>
                <a:gd name="T81" fmla="*/ 204627 h 535"/>
                <a:gd name="T82" fmla="*/ 347598 w 543"/>
                <a:gd name="T83" fmla="*/ 174014 h 535"/>
                <a:gd name="T84" fmla="*/ 389634 w 543"/>
                <a:gd name="T85" fmla="*/ 175625 h 535"/>
                <a:gd name="T86" fmla="*/ 409034 w 543"/>
                <a:gd name="T87" fmla="*/ 198182 h 535"/>
                <a:gd name="T88" fmla="*/ 459153 w 543"/>
                <a:gd name="T89" fmla="*/ 201405 h 535"/>
                <a:gd name="T90" fmla="*/ 507655 w 543"/>
                <a:gd name="T91" fmla="*/ 201405 h 535"/>
                <a:gd name="T92" fmla="*/ 523823 w 543"/>
                <a:gd name="T93" fmla="*/ 161124 h 535"/>
                <a:gd name="T94" fmla="*/ 557774 w 543"/>
                <a:gd name="T95" fmla="*/ 148234 h 535"/>
                <a:gd name="T96" fmla="*/ 594959 w 543"/>
                <a:gd name="T97" fmla="*/ 151456 h 535"/>
                <a:gd name="T98" fmla="*/ 617593 w 543"/>
                <a:gd name="T99" fmla="*/ 154679 h 535"/>
                <a:gd name="T100" fmla="*/ 669329 w 543"/>
                <a:gd name="T101" fmla="*/ 96674 h 535"/>
                <a:gd name="T102" fmla="*/ 725915 w 543"/>
                <a:gd name="T103" fmla="*/ 53171 h 535"/>
                <a:gd name="T104" fmla="*/ 790584 w 543"/>
                <a:gd name="T105" fmla="*/ 27391 h 535"/>
                <a:gd name="T106" fmla="*/ 827769 w 543"/>
                <a:gd name="T107" fmla="*/ 0 h 535"/>
                <a:gd name="T108" fmla="*/ 855254 w 543"/>
                <a:gd name="T109" fmla="*/ 0 h 535"/>
                <a:gd name="T110" fmla="*/ 877888 w 543"/>
                <a:gd name="T111" fmla="*/ 16112 h 5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3" h="535">
                  <a:moveTo>
                    <a:pt x="543" y="10"/>
                  </a:moveTo>
                  <a:lnTo>
                    <a:pt x="543" y="27"/>
                  </a:lnTo>
                  <a:lnTo>
                    <a:pt x="525" y="50"/>
                  </a:lnTo>
                  <a:lnTo>
                    <a:pt x="525" y="75"/>
                  </a:lnTo>
                  <a:lnTo>
                    <a:pt x="493" y="113"/>
                  </a:lnTo>
                  <a:lnTo>
                    <a:pt x="518" y="186"/>
                  </a:lnTo>
                  <a:lnTo>
                    <a:pt x="504" y="227"/>
                  </a:lnTo>
                  <a:lnTo>
                    <a:pt x="520" y="259"/>
                  </a:lnTo>
                  <a:lnTo>
                    <a:pt x="512" y="313"/>
                  </a:lnTo>
                  <a:lnTo>
                    <a:pt x="251" y="535"/>
                  </a:lnTo>
                  <a:lnTo>
                    <a:pt x="65" y="535"/>
                  </a:lnTo>
                  <a:lnTo>
                    <a:pt x="63" y="516"/>
                  </a:lnTo>
                  <a:lnTo>
                    <a:pt x="73" y="514"/>
                  </a:lnTo>
                  <a:lnTo>
                    <a:pt x="78" y="478"/>
                  </a:lnTo>
                  <a:lnTo>
                    <a:pt x="75" y="459"/>
                  </a:lnTo>
                  <a:lnTo>
                    <a:pt x="86" y="445"/>
                  </a:lnTo>
                  <a:lnTo>
                    <a:pt x="92" y="413"/>
                  </a:lnTo>
                  <a:lnTo>
                    <a:pt x="75" y="393"/>
                  </a:lnTo>
                  <a:lnTo>
                    <a:pt x="51" y="388"/>
                  </a:lnTo>
                  <a:lnTo>
                    <a:pt x="32" y="395"/>
                  </a:lnTo>
                  <a:lnTo>
                    <a:pt x="27" y="368"/>
                  </a:lnTo>
                  <a:lnTo>
                    <a:pt x="23" y="340"/>
                  </a:lnTo>
                  <a:lnTo>
                    <a:pt x="13" y="330"/>
                  </a:lnTo>
                  <a:lnTo>
                    <a:pt x="0" y="321"/>
                  </a:lnTo>
                  <a:lnTo>
                    <a:pt x="4" y="311"/>
                  </a:lnTo>
                  <a:lnTo>
                    <a:pt x="0" y="282"/>
                  </a:lnTo>
                  <a:lnTo>
                    <a:pt x="13" y="280"/>
                  </a:lnTo>
                  <a:lnTo>
                    <a:pt x="9" y="265"/>
                  </a:lnTo>
                  <a:lnTo>
                    <a:pt x="28" y="265"/>
                  </a:lnTo>
                  <a:lnTo>
                    <a:pt x="46" y="255"/>
                  </a:lnTo>
                  <a:lnTo>
                    <a:pt x="46" y="242"/>
                  </a:lnTo>
                  <a:lnTo>
                    <a:pt x="57" y="228"/>
                  </a:lnTo>
                  <a:lnTo>
                    <a:pt x="57" y="203"/>
                  </a:lnTo>
                  <a:lnTo>
                    <a:pt x="53" y="180"/>
                  </a:lnTo>
                  <a:lnTo>
                    <a:pt x="51" y="156"/>
                  </a:lnTo>
                  <a:lnTo>
                    <a:pt x="71" y="157"/>
                  </a:lnTo>
                  <a:lnTo>
                    <a:pt x="105" y="169"/>
                  </a:lnTo>
                  <a:lnTo>
                    <a:pt x="132" y="171"/>
                  </a:lnTo>
                  <a:lnTo>
                    <a:pt x="136" y="152"/>
                  </a:lnTo>
                  <a:lnTo>
                    <a:pt x="163" y="138"/>
                  </a:lnTo>
                  <a:lnTo>
                    <a:pt x="186" y="127"/>
                  </a:lnTo>
                  <a:lnTo>
                    <a:pt x="215" y="108"/>
                  </a:lnTo>
                  <a:lnTo>
                    <a:pt x="241" y="109"/>
                  </a:lnTo>
                  <a:lnTo>
                    <a:pt x="253" y="123"/>
                  </a:lnTo>
                  <a:lnTo>
                    <a:pt x="284" y="125"/>
                  </a:lnTo>
                  <a:lnTo>
                    <a:pt x="314" y="125"/>
                  </a:lnTo>
                  <a:lnTo>
                    <a:pt x="324" y="100"/>
                  </a:lnTo>
                  <a:lnTo>
                    <a:pt x="345" y="92"/>
                  </a:lnTo>
                  <a:lnTo>
                    <a:pt x="368" y="94"/>
                  </a:lnTo>
                  <a:lnTo>
                    <a:pt x="382" y="96"/>
                  </a:lnTo>
                  <a:lnTo>
                    <a:pt x="414" y="60"/>
                  </a:lnTo>
                  <a:lnTo>
                    <a:pt x="449" y="33"/>
                  </a:lnTo>
                  <a:lnTo>
                    <a:pt x="489" y="17"/>
                  </a:lnTo>
                  <a:lnTo>
                    <a:pt x="512" y="0"/>
                  </a:lnTo>
                  <a:lnTo>
                    <a:pt x="529" y="0"/>
                  </a:lnTo>
                  <a:lnTo>
                    <a:pt x="543" y="10"/>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1" name="Freeform 8"/>
            <p:cNvSpPr>
              <a:spLocks noChangeAspect="1"/>
            </p:cNvSpPr>
            <p:nvPr/>
          </p:nvSpPr>
          <p:spPr bwMode="gray">
            <a:xfrm>
              <a:off x="7927975" y="5173663"/>
              <a:ext cx="1216025" cy="954087"/>
            </a:xfrm>
            <a:custGeom>
              <a:avLst/>
              <a:gdLst>
                <a:gd name="T0" fmla="*/ 0 w 752"/>
                <a:gd name="T1" fmla="*/ 839661 h 592"/>
                <a:gd name="T2" fmla="*/ 80853 w 752"/>
                <a:gd name="T3" fmla="*/ 954087 h 592"/>
                <a:gd name="T4" fmla="*/ 1216025 w 752"/>
                <a:gd name="T5" fmla="*/ 954087 h 592"/>
                <a:gd name="T6" fmla="*/ 1216025 w 752"/>
                <a:gd name="T7" fmla="*/ 639818 h 592"/>
                <a:gd name="T8" fmla="*/ 1201472 w 752"/>
                <a:gd name="T9" fmla="*/ 633372 h 592"/>
                <a:gd name="T10" fmla="*/ 1144875 w 752"/>
                <a:gd name="T11" fmla="*/ 617256 h 592"/>
                <a:gd name="T12" fmla="*/ 1117385 w 752"/>
                <a:gd name="T13" fmla="*/ 605974 h 592"/>
                <a:gd name="T14" fmla="*/ 1083427 w 752"/>
                <a:gd name="T15" fmla="*/ 605974 h 592"/>
                <a:gd name="T16" fmla="*/ 1070490 w 752"/>
                <a:gd name="T17" fmla="*/ 552790 h 592"/>
                <a:gd name="T18" fmla="*/ 1046234 w 752"/>
                <a:gd name="T19" fmla="*/ 525393 h 592"/>
                <a:gd name="T20" fmla="*/ 1005808 w 752"/>
                <a:gd name="T21" fmla="*/ 515723 h 592"/>
                <a:gd name="T22" fmla="*/ 945977 w 752"/>
                <a:gd name="T23" fmla="*/ 475432 h 592"/>
                <a:gd name="T24" fmla="*/ 921721 w 752"/>
                <a:gd name="T25" fmla="*/ 401297 h 592"/>
                <a:gd name="T26" fmla="*/ 945977 w 752"/>
                <a:gd name="T27" fmla="*/ 333608 h 592"/>
                <a:gd name="T28" fmla="*/ 945977 w 752"/>
                <a:gd name="T29" fmla="*/ 270754 h 592"/>
                <a:gd name="T30" fmla="*/ 984786 w 752"/>
                <a:gd name="T31" fmla="*/ 262696 h 592"/>
                <a:gd name="T32" fmla="*/ 1012276 w 752"/>
                <a:gd name="T33" fmla="*/ 253026 h 592"/>
                <a:gd name="T34" fmla="*/ 981552 w 752"/>
                <a:gd name="T35" fmla="*/ 206289 h 592"/>
                <a:gd name="T36" fmla="*/ 955679 w 752"/>
                <a:gd name="T37" fmla="*/ 178891 h 592"/>
                <a:gd name="T38" fmla="*/ 975084 w 752"/>
                <a:gd name="T39" fmla="*/ 151494 h 592"/>
                <a:gd name="T40" fmla="*/ 915253 w 752"/>
                <a:gd name="T41" fmla="*/ 153105 h 592"/>
                <a:gd name="T42" fmla="*/ 847337 w 752"/>
                <a:gd name="T43" fmla="*/ 169222 h 592"/>
                <a:gd name="T44" fmla="*/ 837634 w 752"/>
                <a:gd name="T45" fmla="*/ 148270 h 592"/>
                <a:gd name="T46" fmla="*/ 819847 w 752"/>
                <a:gd name="T47" fmla="*/ 111203 h 592"/>
                <a:gd name="T48" fmla="*/ 800442 w 752"/>
                <a:gd name="T49" fmla="*/ 88640 h 592"/>
                <a:gd name="T50" fmla="*/ 772952 w 752"/>
                <a:gd name="T51" fmla="*/ 77358 h 592"/>
                <a:gd name="T52" fmla="*/ 748696 w 752"/>
                <a:gd name="T53" fmla="*/ 37068 h 592"/>
                <a:gd name="T54" fmla="*/ 745462 w 752"/>
                <a:gd name="T55" fmla="*/ 8058 h 592"/>
                <a:gd name="T56" fmla="*/ 717972 w 752"/>
                <a:gd name="T57" fmla="*/ 24175 h 592"/>
                <a:gd name="T58" fmla="*/ 692099 w 752"/>
                <a:gd name="T59" fmla="*/ 0 h 592"/>
                <a:gd name="T60" fmla="*/ 679163 w 752"/>
                <a:gd name="T61" fmla="*/ 0 h 592"/>
                <a:gd name="T62" fmla="*/ 661375 w 752"/>
                <a:gd name="T63" fmla="*/ 20951 h 592"/>
                <a:gd name="T64" fmla="*/ 640354 w 752"/>
                <a:gd name="T65" fmla="*/ 20951 h 592"/>
                <a:gd name="T66" fmla="*/ 620949 w 752"/>
                <a:gd name="T67" fmla="*/ 41902 h 592"/>
                <a:gd name="T68" fmla="*/ 617715 w 752"/>
                <a:gd name="T69" fmla="*/ 30621 h 592"/>
                <a:gd name="T70" fmla="*/ 604778 w 752"/>
                <a:gd name="T71" fmla="*/ 14505 h 592"/>
                <a:gd name="T72" fmla="*/ 574054 w 752"/>
                <a:gd name="T73" fmla="*/ 24175 h 592"/>
                <a:gd name="T74" fmla="*/ 533628 w 752"/>
                <a:gd name="T75" fmla="*/ 38679 h 592"/>
                <a:gd name="T76" fmla="*/ 502904 w 752"/>
                <a:gd name="T77" fmla="*/ 38679 h 592"/>
                <a:gd name="T78" fmla="*/ 481882 w 752"/>
                <a:gd name="T79" fmla="*/ 27398 h 592"/>
                <a:gd name="T80" fmla="*/ 438222 w 752"/>
                <a:gd name="T81" fmla="*/ 27398 h 592"/>
                <a:gd name="T82" fmla="*/ 378391 w 752"/>
                <a:gd name="T83" fmla="*/ 30621 h 592"/>
                <a:gd name="T84" fmla="*/ 375157 w 752"/>
                <a:gd name="T85" fmla="*/ 74135 h 592"/>
                <a:gd name="T86" fmla="*/ 350901 w 752"/>
                <a:gd name="T87" fmla="*/ 85417 h 592"/>
                <a:gd name="T88" fmla="*/ 333113 w 752"/>
                <a:gd name="T89" fmla="*/ 111203 h 592"/>
                <a:gd name="T90" fmla="*/ 333113 w 752"/>
                <a:gd name="T91" fmla="*/ 135377 h 592"/>
                <a:gd name="T92" fmla="*/ 304006 w 752"/>
                <a:gd name="T93" fmla="*/ 172445 h 592"/>
                <a:gd name="T94" fmla="*/ 304006 w 752"/>
                <a:gd name="T95" fmla="*/ 212736 h 592"/>
                <a:gd name="T96" fmla="*/ 252261 w 752"/>
                <a:gd name="T97" fmla="*/ 273978 h 592"/>
                <a:gd name="T98" fmla="*/ 292687 w 752"/>
                <a:gd name="T99" fmla="*/ 391627 h 592"/>
                <a:gd name="T100" fmla="*/ 270048 w 752"/>
                <a:gd name="T101" fmla="*/ 457704 h 592"/>
                <a:gd name="T102" fmla="*/ 295921 w 752"/>
                <a:gd name="T103" fmla="*/ 509276 h 592"/>
                <a:gd name="T104" fmla="*/ 282985 w 752"/>
                <a:gd name="T105" fmla="*/ 596304 h 592"/>
                <a:gd name="T106" fmla="*/ 0 w 752"/>
                <a:gd name="T107" fmla="*/ 839661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52" h="592">
                  <a:moveTo>
                    <a:pt x="0" y="521"/>
                  </a:moveTo>
                  <a:lnTo>
                    <a:pt x="50" y="592"/>
                  </a:lnTo>
                  <a:lnTo>
                    <a:pt x="752" y="592"/>
                  </a:lnTo>
                  <a:lnTo>
                    <a:pt x="752" y="397"/>
                  </a:lnTo>
                  <a:lnTo>
                    <a:pt x="743" y="393"/>
                  </a:lnTo>
                  <a:lnTo>
                    <a:pt x="708" y="383"/>
                  </a:lnTo>
                  <a:lnTo>
                    <a:pt x="691" y="376"/>
                  </a:lnTo>
                  <a:lnTo>
                    <a:pt x="670" y="376"/>
                  </a:lnTo>
                  <a:lnTo>
                    <a:pt x="662" y="343"/>
                  </a:lnTo>
                  <a:lnTo>
                    <a:pt x="647" y="326"/>
                  </a:lnTo>
                  <a:lnTo>
                    <a:pt x="622" y="320"/>
                  </a:lnTo>
                  <a:lnTo>
                    <a:pt x="585" y="295"/>
                  </a:lnTo>
                  <a:lnTo>
                    <a:pt x="570" y="249"/>
                  </a:lnTo>
                  <a:lnTo>
                    <a:pt x="585" y="207"/>
                  </a:lnTo>
                  <a:lnTo>
                    <a:pt x="585" y="168"/>
                  </a:lnTo>
                  <a:lnTo>
                    <a:pt x="609" y="163"/>
                  </a:lnTo>
                  <a:lnTo>
                    <a:pt x="626" y="157"/>
                  </a:lnTo>
                  <a:lnTo>
                    <a:pt x="607" y="128"/>
                  </a:lnTo>
                  <a:lnTo>
                    <a:pt x="591" y="111"/>
                  </a:lnTo>
                  <a:lnTo>
                    <a:pt x="603" y="94"/>
                  </a:lnTo>
                  <a:lnTo>
                    <a:pt x="566" y="95"/>
                  </a:lnTo>
                  <a:lnTo>
                    <a:pt x="524" y="105"/>
                  </a:lnTo>
                  <a:lnTo>
                    <a:pt x="518" y="92"/>
                  </a:lnTo>
                  <a:lnTo>
                    <a:pt x="507" y="69"/>
                  </a:lnTo>
                  <a:lnTo>
                    <a:pt x="495" y="55"/>
                  </a:lnTo>
                  <a:lnTo>
                    <a:pt x="478" y="48"/>
                  </a:lnTo>
                  <a:lnTo>
                    <a:pt x="463" y="23"/>
                  </a:lnTo>
                  <a:lnTo>
                    <a:pt x="461" y="5"/>
                  </a:lnTo>
                  <a:lnTo>
                    <a:pt x="444" y="15"/>
                  </a:lnTo>
                  <a:lnTo>
                    <a:pt x="428" y="0"/>
                  </a:lnTo>
                  <a:lnTo>
                    <a:pt x="420" y="0"/>
                  </a:lnTo>
                  <a:lnTo>
                    <a:pt x="409" y="13"/>
                  </a:lnTo>
                  <a:lnTo>
                    <a:pt x="396" y="13"/>
                  </a:lnTo>
                  <a:lnTo>
                    <a:pt x="384" y="26"/>
                  </a:lnTo>
                  <a:lnTo>
                    <a:pt x="382" y="19"/>
                  </a:lnTo>
                  <a:lnTo>
                    <a:pt x="374" y="9"/>
                  </a:lnTo>
                  <a:lnTo>
                    <a:pt x="355" y="15"/>
                  </a:lnTo>
                  <a:lnTo>
                    <a:pt x="330" y="24"/>
                  </a:lnTo>
                  <a:lnTo>
                    <a:pt x="311" y="24"/>
                  </a:lnTo>
                  <a:lnTo>
                    <a:pt x="298" y="17"/>
                  </a:lnTo>
                  <a:lnTo>
                    <a:pt x="271" y="17"/>
                  </a:lnTo>
                  <a:lnTo>
                    <a:pt x="234" y="19"/>
                  </a:lnTo>
                  <a:lnTo>
                    <a:pt x="232" y="46"/>
                  </a:lnTo>
                  <a:lnTo>
                    <a:pt x="217" y="53"/>
                  </a:lnTo>
                  <a:lnTo>
                    <a:pt x="206" y="69"/>
                  </a:lnTo>
                  <a:lnTo>
                    <a:pt x="206" y="84"/>
                  </a:lnTo>
                  <a:lnTo>
                    <a:pt x="188" y="107"/>
                  </a:lnTo>
                  <a:lnTo>
                    <a:pt x="188" y="132"/>
                  </a:lnTo>
                  <a:lnTo>
                    <a:pt x="156" y="170"/>
                  </a:lnTo>
                  <a:lnTo>
                    <a:pt x="181" y="243"/>
                  </a:lnTo>
                  <a:lnTo>
                    <a:pt x="167" y="284"/>
                  </a:lnTo>
                  <a:lnTo>
                    <a:pt x="183" y="316"/>
                  </a:lnTo>
                  <a:lnTo>
                    <a:pt x="175" y="370"/>
                  </a:lnTo>
                  <a:lnTo>
                    <a:pt x="0" y="521"/>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2" name="Freeform 9"/>
            <p:cNvSpPr>
              <a:spLocks noChangeAspect="1" noEditPoints="1"/>
            </p:cNvSpPr>
            <p:nvPr/>
          </p:nvSpPr>
          <p:spPr bwMode="gray">
            <a:xfrm>
              <a:off x="5562600" y="0"/>
              <a:ext cx="3581400" cy="4362450"/>
            </a:xfrm>
            <a:custGeom>
              <a:avLst/>
              <a:gdLst>
                <a:gd name="T0" fmla="*/ 1059538 w 2214"/>
                <a:gd name="T1" fmla="*/ 3078712 h 2705"/>
                <a:gd name="T2" fmla="*/ 1198653 w 2214"/>
                <a:gd name="T3" fmla="*/ 3198055 h 2705"/>
                <a:gd name="T4" fmla="*/ 1412178 w 2214"/>
                <a:gd name="T5" fmla="*/ 3322235 h 2705"/>
                <a:gd name="T6" fmla="*/ 1658056 w 2214"/>
                <a:gd name="T7" fmla="*/ 3312559 h 2705"/>
                <a:gd name="T8" fmla="*/ 1865110 w 2214"/>
                <a:gd name="T9" fmla="*/ 3352877 h 2705"/>
                <a:gd name="T10" fmla="*/ 1844081 w 2214"/>
                <a:gd name="T11" fmla="*/ 3504475 h 2705"/>
                <a:gd name="T12" fmla="*/ 1800406 w 2214"/>
                <a:gd name="T13" fmla="*/ 3651234 h 2705"/>
                <a:gd name="T14" fmla="*/ 1772906 w 2214"/>
                <a:gd name="T15" fmla="*/ 3749610 h 2705"/>
                <a:gd name="T16" fmla="*/ 1800406 w 2214"/>
                <a:gd name="T17" fmla="*/ 3851213 h 2705"/>
                <a:gd name="T18" fmla="*/ 1782612 w 2214"/>
                <a:gd name="T19" fmla="*/ 3925399 h 2705"/>
                <a:gd name="T20" fmla="*/ 1729231 w 2214"/>
                <a:gd name="T21" fmla="*/ 4036677 h 2705"/>
                <a:gd name="T22" fmla="*/ 1627321 w 2214"/>
                <a:gd name="T23" fmla="*/ 4136667 h 2705"/>
                <a:gd name="T24" fmla="*/ 1850552 w 2214"/>
                <a:gd name="T25" fmla="*/ 4225367 h 2705"/>
                <a:gd name="T26" fmla="*/ 2330983 w 2214"/>
                <a:gd name="T27" fmla="*/ 4254397 h 2705"/>
                <a:gd name="T28" fmla="*/ 2685241 w 2214"/>
                <a:gd name="T29" fmla="*/ 4268911 h 2705"/>
                <a:gd name="T30" fmla="*/ 3039499 w 2214"/>
                <a:gd name="T31" fmla="*/ 4306004 h 2705"/>
                <a:gd name="T32" fmla="*/ 3154350 w 2214"/>
                <a:gd name="T33" fmla="*/ 4154407 h 2705"/>
                <a:gd name="T34" fmla="*/ 3044352 w 2214"/>
                <a:gd name="T35" fmla="*/ 4022163 h 2705"/>
                <a:gd name="T36" fmla="*/ 3039499 w 2214"/>
                <a:gd name="T37" fmla="*/ 3578660 h 2705"/>
                <a:gd name="T38" fmla="*/ 3066998 w 2214"/>
                <a:gd name="T39" fmla="*/ 3425451 h 2705"/>
                <a:gd name="T40" fmla="*/ 2834062 w 2214"/>
                <a:gd name="T41" fmla="*/ 3341588 h 2705"/>
                <a:gd name="T42" fmla="*/ 2614066 w 2214"/>
                <a:gd name="T43" fmla="*/ 3139996 h 2705"/>
                <a:gd name="T44" fmla="*/ 2793621 w 2214"/>
                <a:gd name="T45" fmla="*/ 2972272 h 2705"/>
                <a:gd name="T46" fmla="*/ 2864796 w 2214"/>
                <a:gd name="T47" fmla="*/ 2675528 h 2705"/>
                <a:gd name="T48" fmla="*/ 3147879 w 2214"/>
                <a:gd name="T49" fmla="*/ 2520706 h 2705"/>
                <a:gd name="T50" fmla="*/ 3405080 w 2214"/>
                <a:gd name="T51" fmla="*/ 2520706 h 2705"/>
                <a:gd name="T52" fmla="*/ 1539970 w 2214"/>
                <a:gd name="T53" fmla="*/ 41931 h 2705"/>
                <a:gd name="T54" fmla="*/ 1431589 w 2214"/>
                <a:gd name="T55" fmla="*/ 303194 h 2705"/>
                <a:gd name="T56" fmla="*/ 1263357 w 2214"/>
                <a:gd name="T57" fmla="*/ 383831 h 2705"/>
                <a:gd name="T58" fmla="*/ 1205123 w 2214"/>
                <a:gd name="T59" fmla="*/ 191916 h 2705"/>
                <a:gd name="T60" fmla="*/ 1121007 w 2214"/>
                <a:gd name="T61" fmla="*/ 435439 h 2705"/>
                <a:gd name="T62" fmla="*/ 1222917 w 2214"/>
                <a:gd name="T63" fmla="*/ 574134 h 2705"/>
                <a:gd name="T64" fmla="*/ 1108066 w 2214"/>
                <a:gd name="T65" fmla="*/ 590261 h 2705"/>
                <a:gd name="T66" fmla="*/ 993216 w 2214"/>
                <a:gd name="T67" fmla="*/ 835397 h 2705"/>
                <a:gd name="T68" fmla="*/ 1059538 w 2214"/>
                <a:gd name="T69" fmla="*/ 920872 h 2705"/>
                <a:gd name="T70" fmla="*/ 779691 w 2214"/>
                <a:gd name="T71" fmla="*/ 883779 h 2705"/>
                <a:gd name="T72" fmla="*/ 881600 w 2214"/>
                <a:gd name="T73" fmla="*/ 1057955 h 2705"/>
                <a:gd name="T74" fmla="*/ 617929 w 2214"/>
                <a:gd name="T75" fmla="*/ 1014411 h 2705"/>
                <a:gd name="T76" fmla="*/ 604988 w 2214"/>
                <a:gd name="T77" fmla="*/ 991832 h 2705"/>
                <a:gd name="T78" fmla="*/ 567783 w 2214"/>
                <a:gd name="T79" fmla="*/ 869265 h 2705"/>
                <a:gd name="T80" fmla="*/ 574253 w 2214"/>
                <a:gd name="T81" fmla="*/ 840235 h 2705"/>
                <a:gd name="T82" fmla="*/ 422198 w 2214"/>
                <a:gd name="T83" fmla="*/ 691864 h 2705"/>
                <a:gd name="T84" fmla="*/ 587194 w 2214"/>
                <a:gd name="T85" fmla="*/ 688638 h 2705"/>
                <a:gd name="T86" fmla="*/ 962481 w 2214"/>
                <a:gd name="T87" fmla="*/ 522526 h 2705"/>
                <a:gd name="T88" fmla="*/ 723074 w 2214"/>
                <a:gd name="T89" fmla="*/ 337062 h 2705"/>
                <a:gd name="T90" fmla="*/ 388228 w 2214"/>
                <a:gd name="T91" fmla="*/ 253200 h 2705"/>
                <a:gd name="T92" fmla="*/ 286318 w 2214"/>
                <a:gd name="T93" fmla="*/ 199979 h 2705"/>
                <a:gd name="T94" fmla="*/ 106763 w 2214"/>
                <a:gd name="T95" fmla="*/ 249974 h 2705"/>
                <a:gd name="T96" fmla="*/ 93822 w 2214"/>
                <a:gd name="T97" fmla="*/ 495110 h 2705"/>
                <a:gd name="T98" fmla="*/ 208672 w 2214"/>
                <a:gd name="T99" fmla="*/ 1007960 h 2705"/>
                <a:gd name="T100" fmla="*/ 388228 w 2214"/>
                <a:gd name="T101" fmla="*/ 1415982 h 2705"/>
                <a:gd name="T102" fmla="*/ 255583 w 2214"/>
                <a:gd name="T103" fmla="*/ 1728853 h 2705"/>
                <a:gd name="T104" fmla="*/ 263671 w 2214"/>
                <a:gd name="T105" fmla="*/ 1883675 h 2705"/>
                <a:gd name="T106" fmla="*/ 192496 w 2214"/>
                <a:gd name="T107" fmla="*/ 2025596 h 2705"/>
                <a:gd name="T108" fmla="*/ 226466 w 2214"/>
                <a:gd name="T109" fmla="*/ 2307825 h 2705"/>
                <a:gd name="T110" fmla="*/ 499843 w 2214"/>
                <a:gd name="T111" fmla="*/ 2530382 h 2705"/>
                <a:gd name="T112" fmla="*/ 661605 w 2214"/>
                <a:gd name="T113" fmla="*/ 2719072 h 2705"/>
                <a:gd name="T114" fmla="*/ 841160 w 2214"/>
                <a:gd name="T115" fmla="*/ 2907762 h 2705"/>
                <a:gd name="T116" fmla="*/ 1059538 w 2214"/>
                <a:gd name="T117" fmla="*/ 532203 h 2705"/>
                <a:gd name="T118" fmla="*/ 692339 w 2214"/>
                <a:gd name="T119" fmla="*/ 933774 h 2705"/>
                <a:gd name="T120" fmla="*/ 682634 w 2214"/>
                <a:gd name="T121" fmla="*/ 909583 h 2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14" h="2705">
                  <a:moveTo>
                    <a:pt x="482" y="1935"/>
                  </a:moveTo>
                  <a:lnTo>
                    <a:pt x="488" y="1939"/>
                  </a:lnTo>
                  <a:lnTo>
                    <a:pt x="514" y="1939"/>
                  </a:lnTo>
                  <a:lnTo>
                    <a:pt x="530" y="1939"/>
                  </a:lnTo>
                  <a:lnTo>
                    <a:pt x="551" y="1905"/>
                  </a:lnTo>
                  <a:lnTo>
                    <a:pt x="570" y="1905"/>
                  </a:lnTo>
                  <a:lnTo>
                    <a:pt x="584" y="1899"/>
                  </a:lnTo>
                  <a:lnTo>
                    <a:pt x="603" y="1899"/>
                  </a:lnTo>
                  <a:lnTo>
                    <a:pt x="622" y="1899"/>
                  </a:lnTo>
                  <a:lnTo>
                    <a:pt x="635" y="1889"/>
                  </a:lnTo>
                  <a:lnTo>
                    <a:pt x="655" y="1909"/>
                  </a:lnTo>
                  <a:lnTo>
                    <a:pt x="656" y="1922"/>
                  </a:lnTo>
                  <a:lnTo>
                    <a:pt x="674" y="1928"/>
                  </a:lnTo>
                  <a:lnTo>
                    <a:pt x="679" y="1939"/>
                  </a:lnTo>
                  <a:lnTo>
                    <a:pt x="664" y="1949"/>
                  </a:lnTo>
                  <a:lnTo>
                    <a:pt x="664" y="1955"/>
                  </a:lnTo>
                  <a:lnTo>
                    <a:pt x="674" y="1955"/>
                  </a:lnTo>
                  <a:lnTo>
                    <a:pt x="679" y="1964"/>
                  </a:lnTo>
                  <a:lnTo>
                    <a:pt x="679" y="1985"/>
                  </a:lnTo>
                  <a:lnTo>
                    <a:pt x="699" y="1991"/>
                  </a:lnTo>
                  <a:lnTo>
                    <a:pt x="724" y="1993"/>
                  </a:lnTo>
                  <a:lnTo>
                    <a:pt x="741" y="1983"/>
                  </a:lnTo>
                  <a:lnTo>
                    <a:pt x="750" y="1983"/>
                  </a:lnTo>
                  <a:lnTo>
                    <a:pt x="758" y="1991"/>
                  </a:lnTo>
                  <a:lnTo>
                    <a:pt x="772" y="1993"/>
                  </a:lnTo>
                  <a:lnTo>
                    <a:pt x="777" y="2012"/>
                  </a:lnTo>
                  <a:lnTo>
                    <a:pt x="789" y="2024"/>
                  </a:lnTo>
                  <a:lnTo>
                    <a:pt x="791" y="2045"/>
                  </a:lnTo>
                  <a:lnTo>
                    <a:pt x="810" y="2064"/>
                  </a:lnTo>
                  <a:lnTo>
                    <a:pt x="821" y="2066"/>
                  </a:lnTo>
                  <a:lnTo>
                    <a:pt x="831" y="2053"/>
                  </a:lnTo>
                  <a:lnTo>
                    <a:pt x="868" y="2054"/>
                  </a:lnTo>
                  <a:lnTo>
                    <a:pt x="873" y="2060"/>
                  </a:lnTo>
                  <a:lnTo>
                    <a:pt x="898" y="2045"/>
                  </a:lnTo>
                  <a:lnTo>
                    <a:pt x="914" y="2041"/>
                  </a:lnTo>
                  <a:lnTo>
                    <a:pt x="914" y="2035"/>
                  </a:lnTo>
                  <a:lnTo>
                    <a:pt x="935" y="2016"/>
                  </a:lnTo>
                  <a:lnTo>
                    <a:pt x="940" y="2014"/>
                  </a:lnTo>
                  <a:lnTo>
                    <a:pt x="960" y="2031"/>
                  </a:lnTo>
                  <a:lnTo>
                    <a:pt x="962" y="2045"/>
                  </a:lnTo>
                  <a:lnTo>
                    <a:pt x="979" y="2054"/>
                  </a:lnTo>
                  <a:lnTo>
                    <a:pt x="992" y="2058"/>
                  </a:lnTo>
                  <a:lnTo>
                    <a:pt x="1008" y="2045"/>
                  </a:lnTo>
                  <a:lnTo>
                    <a:pt x="1025" y="2054"/>
                  </a:lnTo>
                  <a:lnTo>
                    <a:pt x="1042" y="2064"/>
                  </a:lnTo>
                  <a:lnTo>
                    <a:pt x="1067" y="2064"/>
                  </a:lnTo>
                  <a:lnTo>
                    <a:pt x="1075" y="2058"/>
                  </a:lnTo>
                  <a:lnTo>
                    <a:pt x="1086" y="2066"/>
                  </a:lnTo>
                  <a:lnTo>
                    <a:pt x="1088" y="2072"/>
                  </a:lnTo>
                  <a:lnTo>
                    <a:pt x="1113" y="2072"/>
                  </a:lnTo>
                  <a:lnTo>
                    <a:pt x="1123" y="2076"/>
                  </a:lnTo>
                  <a:lnTo>
                    <a:pt x="1138" y="2072"/>
                  </a:lnTo>
                  <a:lnTo>
                    <a:pt x="1142" y="2066"/>
                  </a:lnTo>
                  <a:lnTo>
                    <a:pt x="1150" y="2068"/>
                  </a:lnTo>
                  <a:lnTo>
                    <a:pt x="1153" y="2079"/>
                  </a:lnTo>
                  <a:lnTo>
                    <a:pt x="1159" y="2091"/>
                  </a:lnTo>
                  <a:lnTo>
                    <a:pt x="1150" y="2108"/>
                  </a:lnTo>
                  <a:lnTo>
                    <a:pt x="1132" y="2120"/>
                  </a:lnTo>
                  <a:lnTo>
                    <a:pt x="1132" y="2133"/>
                  </a:lnTo>
                  <a:lnTo>
                    <a:pt x="1163" y="2133"/>
                  </a:lnTo>
                  <a:lnTo>
                    <a:pt x="1159" y="2137"/>
                  </a:lnTo>
                  <a:lnTo>
                    <a:pt x="1155" y="2148"/>
                  </a:lnTo>
                  <a:lnTo>
                    <a:pt x="1138" y="2148"/>
                  </a:lnTo>
                  <a:lnTo>
                    <a:pt x="1123" y="2156"/>
                  </a:lnTo>
                  <a:lnTo>
                    <a:pt x="1127" y="2173"/>
                  </a:lnTo>
                  <a:lnTo>
                    <a:pt x="1140" y="2173"/>
                  </a:lnTo>
                  <a:lnTo>
                    <a:pt x="1155" y="2177"/>
                  </a:lnTo>
                  <a:lnTo>
                    <a:pt x="1165" y="2185"/>
                  </a:lnTo>
                  <a:lnTo>
                    <a:pt x="1173" y="2200"/>
                  </a:lnTo>
                  <a:lnTo>
                    <a:pt x="1174" y="2214"/>
                  </a:lnTo>
                  <a:lnTo>
                    <a:pt x="1165" y="2227"/>
                  </a:lnTo>
                  <a:lnTo>
                    <a:pt x="1165" y="2237"/>
                  </a:lnTo>
                  <a:lnTo>
                    <a:pt x="1167" y="2246"/>
                  </a:lnTo>
                  <a:lnTo>
                    <a:pt x="1159" y="2254"/>
                  </a:lnTo>
                  <a:lnTo>
                    <a:pt x="1142" y="2256"/>
                  </a:lnTo>
                  <a:lnTo>
                    <a:pt x="1125" y="2260"/>
                  </a:lnTo>
                  <a:lnTo>
                    <a:pt x="1113" y="2264"/>
                  </a:lnTo>
                  <a:lnTo>
                    <a:pt x="1103" y="2264"/>
                  </a:lnTo>
                  <a:lnTo>
                    <a:pt x="1102" y="2275"/>
                  </a:lnTo>
                  <a:lnTo>
                    <a:pt x="1102" y="2285"/>
                  </a:lnTo>
                  <a:lnTo>
                    <a:pt x="1094" y="2289"/>
                  </a:lnTo>
                  <a:lnTo>
                    <a:pt x="1079" y="2292"/>
                  </a:lnTo>
                  <a:lnTo>
                    <a:pt x="1077" y="2308"/>
                  </a:lnTo>
                  <a:lnTo>
                    <a:pt x="1077" y="2325"/>
                  </a:lnTo>
                  <a:lnTo>
                    <a:pt x="1077" y="2340"/>
                  </a:lnTo>
                  <a:lnTo>
                    <a:pt x="1077" y="2348"/>
                  </a:lnTo>
                  <a:lnTo>
                    <a:pt x="1092" y="2344"/>
                  </a:lnTo>
                  <a:lnTo>
                    <a:pt x="1096" y="2325"/>
                  </a:lnTo>
                  <a:lnTo>
                    <a:pt x="1111" y="2325"/>
                  </a:lnTo>
                  <a:lnTo>
                    <a:pt x="1100" y="2338"/>
                  </a:lnTo>
                  <a:lnTo>
                    <a:pt x="1113" y="2344"/>
                  </a:lnTo>
                  <a:lnTo>
                    <a:pt x="1132" y="2317"/>
                  </a:lnTo>
                  <a:lnTo>
                    <a:pt x="1144" y="2336"/>
                  </a:lnTo>
                  <a:lnTo>
                    <a:pt x="1151" y="2350"/>
                  </a:lnTo>
                  <a:lnTo>
                    <a:pt x="1134" y="2354"/>
                  </a:lnTo>
                  <a:lnTo>
                    <a:pt x="1113" y="2367"/>
                  </a:lnTo>
                  <a:lnTo>
                    <a:pt x="1107" y="2369"/>
                  </a:lnTo>
                  <a:lnTo>
                    <a:pt x="1107" y="2383"/>
                  </a:lnTo>
                  <a:lnTo>
                    <a:pt x="1113" y="2388"/>
                  </a:lnTo>
                  <a:lnTo>
                    <a:pt x="1102" y="2398"/>
                  </a:lnTo>
                  <a:lnTo>
                    <a:pt x="1092" y="2398"/>
                  </a:lnTo>
                  <a:lnTo>
                    <a:pt x="1086" y="2386"/>
                  </a:lnTo>
                  <a:lnTo>
                    <a:pt x="1067" y="2398"/>
                  </a:lnTo>
                  <a:lnTo>
                    <a:pt x="1050" y="2398"/>
                  </a:lnTo>
                  <a:lnTo>
                    <a:pt x="1042" y="2398"/>
                  </a:lnTo>
                  <a:lnTo>
                    <a:pt x="1054" y="2419"/>
                  </a:lnTo>
                  <a:lnTo>
                    <a:pt x="1065" y="2431"/>
                  </a:lnTo>
                  <a:lnTo>
                    <a:pt x="1077" y="2421"/>
                  </a:lnTo>
                  <a:lnTo>
                    <a:pt x="1088" y="2423"/>
                  </a:lnTo>
                  <a:lnTo>
                    <a:pt x="1102" y="2434"/>
                  </a:lnTo>
                  <a:lnTo>
                    <a:pt x="1119" y="2440"/>
                  </a:lnTo>
                  <a:lnTo>
                    <a:pt x="1128" y="2446"/>
                  </a:lnTo>
                  <a:lnTo>
                    <a:pt x="1113" y="2450"/>
                  </a:lnTo>
                  <a:lnTo>
                    <a:pt x="1102" y="2444"/>
                  </a:lnTo>
                  <a:lnTo>
                    <a:pt x="1096" y="2455"/>
                  </a:lnTo>
                  <a:lnTo>
                    <a:pt x="1088" y="2450"/>
                  </a:lnTo>
                  <a:lnTo>
                    <a:pt x="1080" y="2461"/>
                  </a:lnTo>
                  <a:lnTo>
                    <a:pt x="1077" y="2477"/>
                  </a:lnTo>
                  <a:lnTo>
                    <a:pt x="1069" y="2490"/>
                  </a:lnTo>
                  <a:lnTo>
                    <a:pt x="1061" y="2498"/>
                  </a:lnTo>
                  <a:lnTo>
                    <a:pt x="1069" y="2503"/>
                  </a:lnTo>
                  <a:lnTo>
                    <a:pt x="1069" y="2530"/>
                  </a:lnTo>
                  <a:lnTo>
                    <a:pt x="1057" y="2534"/>
                  </a:lnTo>
                  <a:lnTo>
                    <a:pt x="1052" y="2549"/>
                  </a:lnTo>
                  <a:lnTo>
                    <a:pt x="1042" y="2553"/>
                  </a:lnTo>
                  <a:lnTo>
                    <a:pt x="1036" y="2544"/>
                  </a:lnTo>
                  <a:lnTo>
                    <a:pt x="1031" y="2538"/>
                  </a:lnTo>
                  <a:lnTo>
                    <a:pt x="1011" y="2542"/>
                  </a:lnTo>
                  <a:lnTo>
                    <a:pt x="1009" y="2551"/>
                  </a:lnTo>
                  <a:lnTo>
                    <a:pt x="1025" y="2551"/>
                  </a:lnTo>
                  <a:lnTo>
                    <a:pt x="1015" y="2567"/>
                  </a:lnTo>
                  <a:lnTo>
                    <a:pt x="1006" y="2565"/>
                  </a:lnTo>
                  <a:lnTo>
                    <a:pt x="1011" y="2582"/>
                  </a:lnTo>
                  <a:lnTo>
                    <a:pt x="1029" y="2580"/>
                  </a:lnTo>
                  <a:lnTo>
                    <a:pt x="1042" y="2569"/>
                  </a:lnTo>
                  <a:lnTo>
                    <a:pt x="1056" y="2572"/>
                  </a:lnTo>
                  <a:lnTo>
                    <a:pt x="1044" y="2576"/>
                  </a:lnTo>
                  <a:lnTo>
                    <a:pt x="1057" y="2592"/>
                  </a:lnTo>
                  <a:lnTo>
                    <a:pt x="1084" y="2609"/>
                  </a:lnTo>
                  <a:lnTo>
                    <a:pt x="1107" y="2613"/>
                  </a:lnTo>
                  <a:lnTo>
                    <a:pt x="1113" y="2603"/>
                  </a:lnTo>
                  <a:lnTo>
                    <a:pt x="1121" y="2611"/>
                  </a:lnTo>
                  <a:lnTo>
                    <a:pt x="1144" y="2620"/>
                  </a:lnTo>
                  <a:lnTo>
                    <a:pt x="1176" y="2626"/>
                  </a:lnTo>
                  <a:lnTo>
                    <a:pt x="1211" y="2642"/>
                  </a:lnTo>
                  <a:lnTo>
                    <a:pt x="1242" y="2659"/>
                  </a:lnTo>
                  <a:lnTo>
                    <a:pt x="1270" y="2678"/>
                  </a:lnTo>
                  <a:lnTo>
                    <a:pt x="1290" y="2686"/>
                  </a:lnTo>
                  <a:lnTo>
                    <a:pt x="1309" y="2666"/>
                  </a:lnTo>
                  <a:lnTo>
                    <a:pt x="1353" y="2655"/>
                  </a:lnTo>
                  <a:lnTo>
                    <a:pt x="1391" y="2657"/>
                  </a:lnTo>
                  <a:lnTo>
                    <a:pt x="1410" y="2651"/>
                  </a:lnTo>
                  <a:lnTo>
                    <a:pt x="1432" y="2647"/>
                  </a:lnTo>
                  <a:lnTo>
                    <a:pt x="1441" y="2638"/>
                  </a:lnTo>
                  <a:lnTo>
                    <a:pt x="1476" y="2636"/>
                  </a:lnTo>
                  <a:lnTo>
                    <a:pt x="1501" y="2636"/>
                  </a:lnTo>
                  <a:lnTo>
                    <a:pt x="1506" y="2630"/>
                  </a:lnTo>
                  <a:lnTo>
                    <a:pt x="1528" y="2632"/>
                  </a:lnTo>
                  <a:lnTo>
                    <a:pt x="1537" y="2642"/>
                  </a:lnTo>
                  <a:lnTo>
                    <a:pt x="1566" y="2642"/>
                  </a:lnTo>
                  <a:lnTo>
                    <a:pt x="1600" y="2647"/>
                  </a:lnTo>
                  <a:lnTo>
                    <a:pt x="1625" y="2653"/>
                  </a:lnTo>
                  <a:lnTo>
                    <a:pt x="1629" y="2661"/>
                  </a:lnTo>
                  <a:lnTo>
                    <a:pt x="1650" y="2663"/>
                  </a:lnTo>
                  <a:lnTo>
                    <a:pt x="1660" y="2647"/>
                  </a:lnTo>
                  <a:lnTo>
                    <a:pt x="1685" y="2624"/>
                  </a:lnTo>
                  <a:lnTo>
                    <a:pt x="1700" y="2630"/>
                  </a:lnTo>
                  <a:lnTo>
                    <a:pt x="1727" y="2628"/>
                  </a:lnTo>
                  <a:lnTo>
                    <a:pt x="1752" y="2632"/>
                  </a:lnTo>
                  <a:lnTo>
                    <a:pt x="1764" y="2632"/>
                  </a:lnTo>
                  <a:lnTo>
                    <a:pt x="1790" y="2647"/>
                  </a:lnTo>
                  <a:lnTo>
                    <a:pt x="1792" y="2663"/>
                  </a:lnTo>
                  <a:lnTo>
                    <a:pt x="1817" y="2668"/>
                  </a:lnTo>
                  <a:lnTo>
                    <a:pt x="1835" y="2670"/>
                  </a:lnTo>
                  <a:lnTo>
                    <a:pt x="1865" y="2670"/>
                  </a:lnTo>
                  <a:lnTo>
                    <a:pt x="1879" y="2670"/>
                  </a:lnTo>
                  <a:lnTo>
                    <a:pt x="1921" y="2676"/>
                  </a:lnTo>
                  <a:lnTo>
                    <a:pt x="1940" y="2682"/>
                  </a:lnTo>
                  <a:lnTo>
                    <a:pt x="1963" y="2705"/>
                  </a:lnTo>
                  <a:lnTo>
                    <a:pt x="2000" y="2695"/>
                  </a:lnTo>
                  <a:lnTo>
                    <a:pt x="2011" y="2668"/>
                  </a:lnTo>
                  <a:lnTo>
                    <a:pt x="2038" y="2653"/>
                  </a:lnTo>
                  <a:lnTo>
                    <a:pt x="2032" y="2634"/>
                  </a:lnTo>
                  <a:lnTo>
                    <a:pt x="2042" y="2622"/>
                  </a:lnTo>
                  <a:lnTo>
                    <a:pt x="1990" y="2596"/>
                  </a:lnTo>
                  <a:lnTo>
                    <a:pt x="1973" y="2582"/>
                  </a:lnTo>
                  <a:lnTo>
                    <a:pt x="1950" y="2576"/>
                  </a:lnTo>
                  <a:lnTo>
                    <a:pt x="1940" y="2544"/>
                  </a:lnTo>
                  <a:lnTo>
                    <a:pt x="1925" y="2540"/>
                  </a:lnTo>
                  <a:lnTo>
                    <a:pt x="1913" y="2544"/>
                  </a:lnTo>
                  <a:lnTo>
                    <a:pt x="1907" y="2526"/>
                  </a:lnTo>
                  <a:lnTo>
                    <a:pt x="1902" y="2513"/>
                  </a:lnTo>
                  <a:lnTo>
                    <a:pt x="1900" y="2486"/>
                  </a:lnTo>
                  <a:lnTo>
                    <a:pt x="1898" y="2450"/>
                  </a:lnTo>
                  <a:lnTo>
                    <a:pt x="1894" y="2450"/>
                  </a:lnTo>
                  <a:lnTo>
                    <a:pt x="1892" y="2482"/>
                  </a:lnTo>
                  <a:lnTo>
                    <a:pt x="1888" y="2501"/>
                  </a:lnTo>
                  <a:lnTo>
                    <a:pt x="1882" y="2494"/>
                  </a:lnTo>
                  <a:lnTo>
                    <a:pt x="1881" y="2465"/>
                  </a:lnTo>
                  <a:lnTo>
                    <a:pt x="1852" y="2434"/>
                  </a:lnTo>
                  <a:lnTo>
                    <a:pt x="1804" y="2429"/>
                  </a:lnTo>
                  <a:lnTo>
                    <a:pt x="1808" y="2398"/>
                  </a:lnTo>
                  <a:lnTo>
                    <a:pt x="1823" y="2356"/>
                  </a:lnTo>
                  <a:lnTo>
                    <a:pt x="1823" y="2285"/>
                  </a:lnTo>
                  <a:lnTo>
                    <a:pt x="1831" y="2264"/>
                  </a:lnTo>
                  <a:lnTo>
                    <a:pt x="1856" y="2273"/>
                  </a:lnTo>
                  <a:lnTo>
                    <a:pt x="1858" y="2252"/>
                  </a:lnTo>
                  <a:lnTo>
                    <a:pt x="1875" y="2241"/>
                  </a:lnTo>
                  <a:lnTo>
                    <a:pt x="1879" y="2219"/>
                  </a:lnTo>
                  <a:lnTo>
                    <a:pt x="1894" y="2210"/>
                  </a:lnTo>
                  <a:lnTo>
                    <a:pt x="1881" y="2195"/>
                  </a:lnTo>
                  <a:lnTo>
                    <a:pt x="1896" y="2191"/>
                  </a:lnTo>
                  <a:lnTo>
                    <a:pt x="1915" y="2181"/>
                  </a:lnTo>
                  <a:lnTo>
                    <a:pt x="1927" y="2166"/>
                  </a:lnTo>
                  <a:lnTo>
                    <a:pt x="1909" y="2150"/>
                  </a:lnTo>
                  <a:lnTo>
                    <a:pt x="1923" y="2150"/>
                  </a:lnTo>
                  <a:lnTo>
                    <a:pt x="1936" y="2139"/>
                  </a:lnTo>
                  <a:lnTo>
                    <a:pt x="1940" y="2137"/>
                  </a:lnTo>
                  <a:lnTo>
                    <a:pt x="1929" y="2124"/>
                  </a:lnTo>
                  <a:lnTo>
                    <a:pt x="1896" y="2124"/>
                  </a:lnTo>
                  <a:lnTo>
                    <a:pt x="1882" y="2133"/>
                  </a:lnTo>
                  <a:lnTo>
                    <a:pt x="1848" y="2150"/>
                  </a:lnTo>
                  <a:lnTo>
                    <a:pt x="1835" y="2143"/>
                  </a:lnTo>
                  <a:lnTo>
                    <a:pt x="1848" y="2137"/>
                  </a:lnTo>
                  <a:lnTo>
                    <a:pt x="1852" y="2124"/>
                  </a:lnTo>
                  <a:lnTo>
                    <a:pt x="1842" y="2110"/>
                  </a:lnTo>
                  <a:lnTo>
                    <a:pt x="1817" y="2106"/>
                  </a:lnTo>
                  <a:lnTo>
                    <a:pt x="1810" y="2087"/>
                  </a:lnTo>
                  <a:lnTo>
                    <a:pt x="1792" y="2083"/>
                  </a:lnTo>
                  <a:lnTo>
                    <a:pt x="1771" y="2062"/>
                  </a:lnTo>
                  <a:lnTo>
                    <a:pt x="1752" y="2072"/>
                  </a:lnTo>
                  <a:lnTo>
                    <a:pt x="1727" y="2083"/>
                  </a:lnTo>
                  <a:lnTo>
                    <a:pt x="1704" y="2053"/>
                  </a:lnTo>
                  <a:lnTo>
                    <a:pt x="1708" y="2045"/>
                  </a:lnTo>
                  <a:lnTo>
                    <a:pt x="1693" y="2035"/>
                  </a:lnTo>
                  <a:lnTo>
                    <a:pt x="1670" y="2028"/>
                  </a:lnTo>
                  <a:lnTo>
                    <a:pt x="1643" y="2030"/>
                  </a:lnTo>
                  <a:lnTo>
                    <a:pt x="1610" y="2028"/>
                  </a:lnTo>
                  <a:lnTo>
                    <a:pt x="1610" y="2005"/>
                  </a:lnTo>
                  <a:lnTo>
                    <a:pt x="1612" y="1982"/>
                  </a:lnTo>
                  <a:lnTo>
                    <a:pt x="1625" y="1962"/>
                  </a:lnTo>
                  <a:lnTo>
                    <a:pt x="1616" y="1947"/>
                  </a:lnTo>
                  <a:lnTo>
                    <a:pt x="1604" y="1930"/>
                  </a:lnTo>
                  <a:lnTo>
                    <a:pt x="1606" y="1905"/>
                  </a:lnTo>
                  <a:lnTo>
                    <a:pt x="1629" y="1882"/>
                  </a:lnTo>
                  <a:lnTo>
                    <a:pt x="1631" y="1855"/>
                  </a:lnTo>
                  <a:lnTo>
                    <a:pt x="1631" y="1828"/>
                  </a:lnTo>
                  <a:lnTo>
                    <a:pt x="1633" y="1817"/>
                  </a:lnTo>
                  <a:lnTo>
                    <a:pt x="1650" y="1801"/>
                  </a:lnTo>
                  <a:lnTo>
                    <a:pt x="1662" y="1820"/>
                  </a:lnTo>
                  <a:lnTo>
                    <a:pt x="1694" y="1828"/>
                  </a:lnTo>
                  <a:lnTo>
                    <a:pt x="1714" y="1838"/>
                  </a:lnTo>
                  <a:lnTo>
                    <a:pt x="1727" y="1843"/>
                  </a:lnTo>
                  <a:lnTo>
                    <a:pt x="1739" y="1828"/>
                  </a:lnTo>
                  <a:lnTo>
                    <a:pt x="1746" y="1817"/>
                  </a:lnTo>
                  <a:lnTo>
                    <a:pt x="1729" y="1795"/>
                  </a:lnTo>
                  <a:lnTo>
                    <a:pt x="1710" y="1780"/>
                  </a:lnTo>
                  <a:lnTo>
                    <a:pt x="1714" y="1767"/>
                  </a:lnTo>
                  <a:lnTo>
                    <a:pt x="1727" y="1753"/>
                  </a:lnTo>
                  <a:lnTo>
                    <a:pt x="1733" y="1723"/>
                  </a:lnTo>
                  <a:lnTo>
                    <a:pt x="1721" y="1707"/>
                  </a:lnTo>
                  <a:lnTo>
                    <a:pt x="1727" y="1696"/>
                  </a:lnTo>
                  <a:lnTo>
                    <a:pt x="1756" y="1682"/>
                  </a:lnTo>
                  <a:lnTo>
                    <a:pt x="1771" y="1659"/>
                  </a:lnTo>
                  <a:lnTo>
                    <a:pt x="1798" y="1636"/>
                  </a:lnTo>
                  <a:lnTo>
                    <a:pt x="1798" y="1609"/>
                  </a:lnTo>
                  <a:lnTo>
                    <a:pt x="1806" y="1588"/>
                  </a:lnTo>
                  <a:lnTo>
                    <a:pt x="1823" y="1584"/>
                  </a:lnTo>
                  <a:lnTo>
                    <a:pt x="1844" y="1579"/>
                  </a:lnTo>
                  <a:lnTo>
                    <a:pt x="1859" y="1596"/>
                  </a:lnTo>
                  <a:lnTo>
                    <a:pt x="1882" y="1584"/>
                  </a:lnTo>
                  <a:lnTo>
                    <a:pt x="1882" y="1569"/>
                  </a:lnTo>
                  <a:lnTo>
                    <a:pt x="1911" y="1552"/>
                  </a:lnTo>
                  <a:lnTo>
                    <a:pt x="1930" y="1554"/>
                  </a:lnTo>
                  <a:lnTo>
                    <a:pt x="1946" y="1563"/>
                  </a:lnTo>
                  <a:lnTo>
                    <a:pt x="1967" y="1559"/>
                  </a:lnTo>
                  <a:lnTo>
                    <a:pt x="1986" y="1559"/>
                  </a:lnTo>
                  <a:lnTo>
                    <a:pt x="2007" y="1571"/>
                  </a:lnTo>
                  <a:lnTo>
                    <a:pt x="2038" y="1575"/>
                  </a:lnTo>
                  <a:lnTo>
                    <a:pt x="2059" y="1590"/>
                  </a:lnTo>
                  <a:lnTo>
                    <a:pt x="2065" y="1605"/>
                  </a:lnTo>
                  <a:lnTo>
                    <a:pt x="2074" y="1604"/>
                  </a:lnTo>
                  <a:lnTo>
                    <a:pt x="2076" y="1581"/>
                  </a:lnTo>
                  <a:lnTo>
                    <a:pt x="2057" y="1563"/>
                  </a:lnTo>
                  <a:lnTo>
                    <a:pt x="2078" y="1559"/>
                  </a:lnTo>
                  <a:lnTo>
                    <a:pt x="2105" y="1563"/>
                  </a:lnTo>
                  <a:lnTo>
                    <a:pt x="2134" y="1561"/>
                  </a:lnTo>
                  <a:lnTo>
                    <a:pt x="2157" y="1544"/>
                  </a:lnTo>
                  <a:lnTo>
                    <a:pt x="2155" y="1529"/>
                  </a:lnTo>
                  <a:lnTo>
                    <a:pt x="2159" y="1517"/>
                  </a:lnTo>
                  <a:lnTo>
                    <a:pt x="2163" y="1500"/>
                  </a:lnTo>
                  <a:lnTo>
                    <a:pt x="2191" y="1496"/>
                  </a:lnTo>
                  <a:lnTo>
                    <a:pt x="2214" y="1494"/>
                  </a:lnTo>
                  <a:lnTo>
                    <a:pt x="2214" y="0"/>
                  </a:lnTo>
                  <a:lnTo>
                    <a:pt x="998" y="0"/>
                  </a:lnTo>
                  <a:lnTo>
                    <a:pt x="979" y="7"/>
                  </a:lnTo>
                  <a:lnTo>
                    <a:pt x="952" y="26"/>
                  </a:lnTo>
                  <a:lnTo>
                    <a:pt x="935" y="36"/>
                  </a:lnTo>
                  <a:lnTo>
                    <a:pt x="931" y="74"/>
                  </a:lnTo>
                  <a:lnTo>
                    <a:pt x="919" y="113"/>
                  </a:lnTo>
                  <a:lnTo>
                    <a:pt x="898" y="124"/>
                  </a:lnTo>
                  <a:lnTo>
                    <a:pt x="879" y="124"/>
                  </a:lnTo>
                  <a:lnTo>
                    <a:pt x="892" y="138"/>
                  </a:lnTo>
                  <a:lnTo>
                    <a:pt x="910" y="145"/>
                  </a:lnTo>
                  <a:lnTo>
                    <a:pt x="900" y="157"/>
                  </a:lnTo>
                  <a:lnTo>
                    <a:pt x="883" y="161"/>
                  </a:lnTo>
                  <a:lnTo>
                    <a:pt x="875" y="172"/>
                  </a:lnTo>
                  <a:lnTo>
                    <a:pt x="885" y="188"/>
                  </a:lnTo>
                  <a:lnTo>
                    <a:pt x="889" y="209"/>
                  </a:lnTo>
                  <a:lnTo>
                    <a:pt x="900" y="222"/>
                  </a:lnTo>
                  <a:lnTo>
                    <a:pt x="900" y="238"/>
                  </a:lnTo>
                  <a:lnTo>
                    <a:pt x="906" y="245"/>
                  </a:lnTo>
                  <a:lnTo>
                    <a:pt x="894" y="247"/>
                  </a:lnTo>
                  <a:lnTo>
                    <a:pt x="875" y="257"/>
                  </a:lnTo>
                  <a:lnTo>
                    <a:pt x="864" y="272"/>
                  </a:lnTo>
                  <a:lnTo>
                    <a:pt x="823" y="262"/>
                  </a:lnTo>
                  <a:lnTo>
                    <a:pt x="818" y="253"/>
                  </a:lnTo>
                  <a:lnTo>
                    <a:pt x="806" y="243"/>
                  </a:lnTo>
                  <a:lnTo>
                    <a:pt x="781" y="238"/>
                  </a:lnTo>
                  <a:lnTo>
                    <a:pt x="754" y="234"/>
                  </a:lnTo>
                  <a:lnTo>
                    <a:pt x="733" y="232"/>
                  </a:lnTo>
                  <a:lnTo>
                    <a:pt x="743" y="218"/>
                  </a:lnTo>
                  <a:lnTo>
                    <a:pt x="745" y="197"/>
                  </a:lnTo>
                  <a:lnTo>
                    <a:pt x="758" y="184"/>
                  </a:lnTo>
                  <a:lnTo>
                    <a:pt x="783" y="178"/>
                  </a:lnTo>
                  <a:lnTo>
                    <a:pt x="787" y="167"/>
                  </a:lnTo>
                  <a:lnTo>
                    <a:pt x="777" y="149"/>
                  </a:lnTo>
                  <a:lnTo>
                    <a:pt x="764" y="136"/>
                  </a:lnTo>
                  <a:lnTo>
                    <a:pt x="745" y="134"/>
                  </a:lnTo>
                  <a:lnTo>
                    <a:pt x="745" y="119"/>
                  </a:lnTo>
                  <a:lnTo>
                    <a:pt x="714" y="119"/>
                  </a:lnTo>
                  <a:lnTo>
                    <a:pt x="683" y="124"/>
                  </a:lnTo>
                  <a:lnTo>
                    <a:pt x="662" y="140"/>
                  </a:lnTo>
                  <a:lnTo>
                    <a:pt x="632" y="136"/>
                  </a:lnTo>
                  <a:lnTo>
                    <a:pt x="630" y="143"/>
                  </a:lnTo>
                  <a:lnTo>
                    <a:pt x="649" y="149"/>
                  </a:lnTo>
                  <a:lnTo>
                    <a:pt x="676" y="170"/>
                  </a:lnTo>
                  <a:lnTo>
                    <a:pt x="689" y="195"/>
                  </a:lnTo>
                  <a:lnTo>
                    <a:pt x="695" y="224"/>
                  </a:lnTo>
                  <a:lnTo>
                    <a:pt x="683" y="251"/>
                  </a:lnTo>
                  <a:lnTo>
                    <a:pt x="693" y="270"/>
                  </a:lnTo>
                  <a:lnTo>
                    <a:pt x="704" y="261"/>
                  </a:lnTo>
                  <a:lnTo>
                    <a:pt x="720" y="261"/>
                  </a:lnTo>
                  <a:lnTo>
                    <a:pt x="737" y="272"/>
                  </a:lnTo>
                  <a:lnTo>
                    <a:pt x="747" y="282"/>
                  </a:lnTo>
                  <a:lnTo>
                    <a:pt x="754" y="291"/>
                  </a:lnTo>
                  <a:lnTo>
                    <a:pt x="750" y="303"/>
                  </a:lnTo>
                  <a:lnTo>
                    <a:pt x="750" y="322"/>
                  </a:lnTo>
                  <a:lnTo>
                    <a:pt x="772" y="324"/>
                  </a:lnTo>
                  <a:lnTo>
                    <a:pt x="750" y="332"/>
                  </a:lnTo>
                  <a:lnTo>
                    <a:pt x="747" y="347"/>
                  </a:lnTo>
                  <a:lnTo>
                    <a:pt x="756" y="356"/>
                  </a:lnTo>
                  <a:lnTo>
                    <a:pt x="768" y="366"/>
                  </a:lnTo>
                  <a:lnTo>
                    <a:pt x="773" y="379"/>
                  </a:lnTo>
                  <a:lnTo>
                    <a:pt x="760" y="370"/>
                  </a:lnTo>
                  <a:lnTo>
                    <a:pt x="750" y="372"/>
                  </a:lnTo>
                  <a:lnTo>
                    <a:pt x="731" y="381"/>
                  </a:lnTo>
                  <a:lnTo>
                    <a:pt x="737" y="393"/>
                  </a:lnTo>
                  <a:lnTo>
                    <a:pt x="726" y="379"/>
                  </a:lnTo>
                  <a:lnTo>
                    <a:pt x="737" y="366"/>
                  </a:lnTo>
                  <a:lnTo>
                    <a:pt x="720" y="353"/>
                  </a:lnTo>
                  <a:lnTo>
                    <a:pt x="701" y="355"/>
                  </a:lnTo>
                  <a:lnTo>
                    <a:pt x="685" y="366"/>
                  </a:lnTo>
                  <a:lnTo>
                    <a:pt x="679" y="356"/>
                  </a:lnTo>
                  <a:lnTo>
                    <a:pt x="647" y="356"/>
                  </a:lnTo>
                  <a:lnTo>
                    <a:pt x="653" y="379"/>
                  </a:lnTo>
                  <a:lnTo>
                    <a:pt x="639" y="399"/>
                  </a:lnTo>
                  <a:lnTo>
                    <a:pt x="624" y="416"/>
                  </a:lnTo>
                  <a:lnTo>
                    <a:pt x="605" y="422"/>
                  </a:lnTo>
                  <a:lnTo>
                    <a:pt x="603" y="439"/>
                  </a:lnTo>
                  <a:lnTo>
                    <a:pt x="597" y="462"/>
                  </a:lnTo>
                  <a:lnTo>
                    <a:pt x="585" y="479"/>
                  </a:lnTo>
                  <a:lnTo>
                    <a:pt x="595" y="504"/>
                  </a:lnTo>
                  <a:lnTo>
                    <a:pt x="614" y="518"/>
                  </a:lnTo>
                  <a:lnTo>
                    <a:pt x="639" y="527"/>
                  </a:lnTo>
                  <a:lnTo>
                    <a:pt x="649" y="543"/>
                  </a:lnTo>
                  <a:lnTo>
                    <a:pt x="660" y="558"/>
                  </a:lnTo>
                  <a:lnTo>
                    <a:pt x="674" y="573"/>
                  </a:lnTo>
                  <a:lnTo>
                    <a:pt x="699" y="571"/>
                  </a:lnTo>
                  <a:lnTo>
                    <a:pt x="720" y="573"/>
                  </a:lnTo>
                  <a:lnTo>
                    <a:pt x="729" y="591"/>
                  </a:lnTo>
                  <a:lnTo>
                    <a:pt x="720" y="596"/>
                  </a:lnTo>
                  <a:lnTo>
                    <a:pt x="702" y="583"/>
                  </a:lnTo>
                  <a:lnTo>
                    <a:pt x="681" y="583"/>
                  </a:lnTo>
                  <a:lnTo>
                    <a:pt x="655" y="571"/>
                  </a:lnTo>
                  <a:lnTo>
                    <a:pt x="635" y="573"/>
                  </a:lnTo>
                  <a:lnTo>
                    <a:pt x="603" y="569"/>
                  </a:lnTo>
                  <a:lnTo>
                    <a:pt x="578" y="571"/>
                  </a:lnTo>
                  <a:lnTo>
                    <a:pt x="557" y="569"/>
                  </a:lnTo>
                  <a:lnTo>
                    <a:pt x="537" y="587"/>
                  </a:lnTo>
                  <a:lnTo>
                    <a:pt x="530" y="579"/>
                  </a:lnTo>
                  <a:lnTo>
                    <a:pt x="541" y="569"/>
                  </a:lnTo>
                  <a:lnTo>
                    <a:pt x="537" y="558"/>
                  </a:lnTo>
                  <a:lnTo>
                    <a:pt x="524" y="562"/>
                  </a:lnTo>
                  <a:lnTo>
                    <a:pt x="503" y="554"/>
                  </a:lnTo>
                  <a:lnTo>
                    <a:pt x="482" y="548"/>
                  </a:lnTo>
                  <a:lnTo>
                    <a:pt x="461" y="548"/>
                  </a:lnTo>
                  <a:lnTo>
                    <a:pt x="467" y="562"/>
                  </a:lnTo>
                  <a:lnTo>
                    <a:pt x="459" y="569"/>
                  </a:lnTo>
                  <a:lnTo>
                    <a:pt x="455" y="583"/>
                  </a:lnTo>
                  <a:lnTo>
                    <a:pt x="470" y="598"/>
                  </a:lnTo>
                  <a:lnTo>
                    <a:pt x="505" y="621"/>
                  </a:lnTo>
                  <a:lnTo>
                    <a:pt x="522" y="615"/>
                  </a:lnTo>
                  <a:lnTo>
                    <a:pt x="541" y="621"/>
                  </a:lnTo>
                  <a:lnTo>
                    <a:pt x="549" y="638"/>
                  </a:lnTo>
                  <a:lnTo>
                    <a:pt x="562" y="646"/>
                  </a:lnTo>
                  <a:lnTo>
                    <a:pt x="545" y="656"/>
                  </a:lnTo>
                  <a:lnTo>
                    <a:pt x="541" y="671"/>
                  </a:lnTo>
                  <a:lnTo>
                    <a:pt x="522" y="683"/>
                  </a:lnTo>
                  <a:lnTo>
                    <a:pt x="511" y="667"/>
                  </a:lnTo>
                  <a:lnTo>
                    <a:pt x="491" y="677"/>
                  </a:lnTo>
                  <a:lnTo>
                    <a:pt x="465" y="677"/>
                  </a:lnTo>
                  <a:lnTo>
                    <a:pt x="461" y="654"/>
                  </a:lnTo>
                  <a:lnTo>
                    <a:pt x="436" y="644"/>
                  </a:lnTo>
                  <a:lnTo>
                    <a:pt x="428" y="633"/>
                  </a:lnTo>
                  <a:lnTo>
                    <a:pt x="411" y="646"/>
                  </a:lnTo>
                  <a:lnTo>
                    <a:pt x="392" y="638"/>
                  </a:lnTo>
                  <a:lnTo>
                    <a:pt x="382" y="629"/>
                  </a:lnTo>
                  <a:lnTo>
                    <a:pt x="382" y="627"/>
                  </a:lnTo>
                  <a:lnTo>
                    <a:pt x="382" y="625"/>
                  </a:lnTo>
                  <a:lnTo>
                    <a:pt x="382" y="623"/>
                  </a:lnTo>
                  <a:lnTo>
                    <a:pt x="382" y="621"/>
                  </a:lnTo>
                  <a:lnTo>
                    <a:pt x="382" y="617"/>
                  </a:lnTo>
                  <a:lnTo>
                    <a:pt x="380" y="617"/>
                  </a:lnTo>
                  <a:lnTo>
                    <a:pt x="378" y="615"/>
                  </a:lnTo>
                  <a:lnTo>
                    <a:pt x="376" y="615"/>
                  </a:lnTo>
                  <a:lnTo>
                    <a:pt x="374" y="615"/>
                  </a:lnTo>
                  <a:lnTo>
                    <a:pt x="372" y="614"/>
                  </a:lnTo>
                  <a:lnTo>
                    <a:pt x="378" y="600"/>
                  </a:lnTo>
                  <a:lnTo>
                    <a:pt x="369" y="591"/>
                  </a:lnTo>
                  <a:lnTo>
                    <a:pt x="367" y="577"/>
                  </a:lnTo>
                  <a:lnTo>
                    <a:pt x="355" y="568"/>
                  </a:lnTo>
                  <a:lnTo>
                    <a:pt x="338" y="554"/>
                  </a:lnTo>
                  <a:lnTo>
                    <a:pt x="349" y="543"/>
                  </a:lnTo>
                  <a:lnTo>
                    <a:pt x="351" y="541"/>
                  </a:lnTo>
                  <a:lnTo>
                    <a:pt x="351" y="539"/>
                  </a:lnTo>
                  <a:lnTo>
                    <a:pt x="351" y="537"/>
                  </a:lnTo>
                  <a:lnTo>
                    <a:pt x="351" y="535"/>
                  </a:lnTo>
                  <a:lnTo>
                    <a:pt x="355" y="535"/>
                  </a:lnTo>
                  <a:lnTo>
                    <a:pt x="355" y="533"/>
                  </a:lnTo>
                  <a:lnTo>
                    <a:pt x="355" y="531"/>
                  </a:lnTo>
                  <a:lnTo>
                    <a:pt x="355" y="529"/>
                  </a:lnTo>
                  <a:lnTo>
                    <a:pt x="355" y="527"/>
                  </a:lnTo>
                  <a:lnTo>
                    <a:pt x="355" y="525"/>
                  </a:lnTo>
                  <a:lnTo>
                    <a:pt x="355" y="523"/>
                  </a:lnTo>
                  <a:lnTo>
                    <a:pt x="355" y="521"/>
                  </a:lnTo>
                  <a:lnTo>
                    <a:pt x="340" y="506"/>
                  </a:lnTo>
                  <a:lnTo>
                    <a:pt x="363" y="500"/>
                  </a:lnTo>
                  <a:lnTo>
                    <a:pt x="332" y="489"/>
                  </a:lnTo>
                  <a:lnTo>
                    <a:pt x="330" y="475"/>
                  </a:lnTo>
                  <a:lnTo>
                    <a:pt x="300" y="470"/>
                  </a:lnTo>
                  <a:lnTo>
                    <a:pt x="273" y="477"/>
                  </a:lnTo>
                  <a:lnTo>
                    <a:pt x="292" y="452"/>
                  </a:lnTo>
                  <a:lnTo>
                    <a:pt x="277" y="437"/>
                  </a:lnTo>
                  <a:lnTo>
                    <a:pt x="265" y="452"/>
                  </a:lnTo>
                  <a:lnTo>
                    <a:pt x="250" y="439"/>
                  </a:lnTo>
                  <a:lnTo>
                    <a:pt x="261" y="429"/>
                  </a:lnTo>
                  <a:lnTo>
                    <a:pt x="225" y="422"/>
                  </a:lnTo>
                  <a:lnTo>
                    <a:pt x="211" y="408"/>
                  </a:lnTo>
                  <a:lnTo>
                    <a:pt x="202" y="391"/>
                  </a:lnTo>
                  <a:lnTo>
                    <a:pt x="183" y="379"/>
                  </a:lnTo>
                  <a:lnTo>
                    <a:pt x="221" y="378"/>
                  </a:lnTo>
                  <a:lnTo>
                    <a:pt x="246" y="399"/>
                  </a:lnTo>
                  <a:lnTo>
                    <a:pt x="261" y="408"/>
                  </a:lnTo>
                  <a:lnTo>
                    <a:pt x="280" y="403"/>
                  </a:lnTo>
                  <a:lnTo>
                    <a:pt x="305" y="414"/>
                  </a:lnTo>
                  <a:lnTo>
                    <a:pt x="315" y="426"/>
                  </a:lnTo>
                  <a:lnTo>
                    <a:pt x="363" y="427"/>
                  </a:lnTo>
                  <a:lnTo>
                    <a:pt x="382" y="439"/>
                  </a:lnTo>
                  <a:lnTo>
                    <a:pt x="417" y="437"/>
                  </a:lnTo>
                  <a:lnTo>
                    <a:pt x="451" y="431"/>
                  </a:lnTo>
                  <a:lnTo>
                    <a:pt x="465" y="447"/>
                  </a:lnTo>
                  <a:lnTo>
                    <a:pt x="486" y="449"/>
                  </a:lnTo>
                  <a:lnTo>
                    <a:pt x="526" y="439"/>
                  </a:lnTo>
                  <a:lnTo>
                    <a:pt x="553" y="418"/>
                  </a:lnTo>
                  <a:lnTo>
                    <a:pt x="582" y="399"/>
                  </a:lnTo>
                  <a:lnTo>
                    <a:pt x="595" y="366"/>
                  </a:lnTo>
                  <a:lnTo>
                    <a:pt x="601" y="341"/>
                  </a:lnTo>
                  <a:lnTo>
                    <a:pt x="595" y="324"/>
                  </a:lnTo>
                  <a:lnTo>
                    <a:pt x="595" y="305"/>
                  </a:lnTo>
                  <a:lnTo>
                    <a:pt x="582" y="285"/>
                  </a:lnTo>
                  <a:lnTo>
                    <a:pt x="553" y="266"/>
                  </a:lnTo>
                  <a:lnTo>
                    <a:pt x="549" y="253"/>
                  </a:lnTo>
                  <a:lnTo>
                    <a:pt x="532" y="257"/>
                  </a:lnTo>
                  <a:lnTo>
                    <a:pt x="507" y="245"/>
                  </a:lnTo>
                  <a:lnTo>
                    <a:pt x="503" y="230"/>
                  </a:lnTo>
                  <a:lnTo>
                    <a:pt x="493" y="220"/>
                  </a:lnTo>
                  <a:lnTo>
                    <a:pt x="488" y="232"/>
                  </a:lnTo>
                  <a:lnTo>
                    <a:pt x="459" y="226"/>
                  </a:lnTo>
                  <a:lnTo>
                    <a:pt x="447" y="209"/>
                  </a:lnTo>
                  <a:lnTo>
                    <a:pt x="420" y="214"/>
                  </a:lnTo>
                  <a:lnTo>
                    <a:pt x="403" y="195"/>
                  </a:lnTo>
                  <a:lnTo>
                    <a:pt x="378" y="184"/>
                  </a:lnTo>
                  <a:lnTo>
                    <a:pt x="357" y="176"/>
                  </a:lnTo>
                  <a:lnTo>
                    <a:pt x="338" y="165"/>
                  </a:lnTo>
                  <a:lnTo>
                    <a:pt x="317" y="172"/>
                  </a:lnTo>
                  <a:lnTo>
                    <a:pt x="305" y="157"/>
                  </a:lnTo>
                  <a:lnTo>
                    <a:pt x="292" y="147"/>
                  </a:lnTo>
                  <a:lnTo>
                    <a:pt x="273" y="145"/>
                  </a:lnTo>
                  <a:lnTo>
                    <a:pt x="265" y="161"/>
                  </a:lnTo>
                  <a:lnTo>
                    <a:pt x="240" y="157"/>
                  </a:lnTo>
                  <a:lnTo>
                    <a:pt x="217" y="149"/>
                  </a:lnTo>
                  <a:lnTo>
                    <a:pt x="202" y="157"/>
                  </a:lnTo>
                  <a:lnTo>
                    <a:pt x="198" y="180"/>
                  </a:lnTo>
                  <a:lnTo>
                    <a:pt x="194" y="142"/>
                  </a:lnTo>
                  <a:lnTo>
                    <a:pt x="179" y="155"/>
                  </a:lnTo>
                  <a:lnTo>
                    <a:pt x="161" y="145"/>
                  </a:lnTo>
                  <a:lnTo>
                    <a:pt x="144" y="145"/>
                  </a:lnTo>
                  <a:lnTo>
                    <a:pt x="135" y="134"/>
                  </a:lnTo>
                  <a:lnTo>
                    <a:pt x="138" y="122"/>
                  </a:lnTo>
                  <a:lnTo>
                    <a:pt x="154" y="130"/>
                  </a:lnTo>
                  <a:lnTo>
                    <a:pt x="177" y="124"/>
                  </a:lnTo>
                  <a:lnTo>
                    <a:pt x="177" y="113"/>
                  </a:lnTo>
                  <a:lnTo>
                    <a:pt x="152" y="101"/>
                  </a:lnTo>
                  <a:lnTo>
                    <a:pt x="125" y="99"/>
                  </a:lnTo>
                  <a:lnTo>
                    <a:pt x="127" y="117"/>
                  </a:lnTo>
                  <a:lnTo>
                    <a:pt x="112" y="115"/>
                  </a:lnTo>
                  <a:lnTo>
                    <a:pt x="106" y="124"/>
                  </a:lnTo>
                  <a:lnTo>
                    <a:pt x="113" y="138"/>
                  </a:lnTo>
                  <a:lnTo>
                    <a:pt x="98" y="130"/>
                  </a:lnTo>
                  <a:lnTo>
                    <a:pt x="83" y="130"/>
                  </a:lnTo>
                  <a:lnTo>
                    <a:pt x="85" y="147"/>
                  </a:lnTo>
                  <a:lnTo>
                    <a:pt x="66" y="155"/>
                  </a:lnTo>
                  <a:lnTo>
                    <a:pt x="60" y="170"/>
                  </a:lnTo>
                  <a:lnTo>
                    <a:pt x="62" y="193"/>
                  </a:lnTo>
                  <a:lnTo>
                    <a:pt x="35" y="205"/>
                  </a:lnTo>
                  <a:lnTo>
                    <a:pt x="12" y="226"/>
                  </a:lnTo>
                  <a:lnTo>
                    <a:pt x="6" y="214"/>
                  </a:lnTo>
                  <a:lnTo>
                    <a:pt x="0" y="224"/>
                  </a:lnTo>
                  <a:lnTo>
                    <a:pt x="8" y="238"/>
                  </a:lnTo>
                  <a:lnTo>
                    <a:pt x="10" y="262"/>
                  </a:lnTo>
                  <a:lnTo>
                    <a:pt x="21" y="293"/>
                  </a:lnTo>
                  <a:lnTo>
                    <a:pt x="46" y="301"/>
                  </a:lnTo>
                  <a:lnTo>
                    <a:pt x="58" y="307"/>
                  </a:lnTo>
                  <a:lnTo>
                    <a:pt x="64" y="337"/>
                  </a:lnTo>
                  <a:lnTo>
                    <a:pt x="87" y="347"/>
                  </a:lnTo>
                  <a:lnTo>
                    <a:pt x="75" y="379"/>
                  </a:lnTo>
                  <a:lnTo>
                    <a:pt x="56" y="433"/>
                  </a:lnTo>
                  <a:lnTo>
                    <a:pt x="79" y="468"/>
                  </a:lnTo>
                  <a:lnTo>
                    <a:pt x="121" y="525"/>
                  </a:lnTo>
                  <a:lnTo>
                    <a:pt x="112" y="552"/>
                  </a:lnTo>
                  <a:lnTo>
                    <a:pt x="112" y="573"/>
                  </a:lnTo>
                  <a:lnTo>
                    <a:pt x="123" y="575"/>
                  </a:lnTo>
                  <a:lnTo>
                    <a:pt x="123" y="596"/>
                  </a:lnTo>
                  <a:lnTo>
                    <a:pt x="129" y="625"/>
                  </a:lnTo>
                  <a:lnTo>
                    <a:pt x="148" y="633"/>
                  </a:lnTo>
                  <a:lnTo>
                    <a:pt x="146" y="658"/>
                  </a:lnTo>
                  <a:lnTo>
                    <a:pt x="163" y="677"/>
                  </a:lnTo>
                  <a:lnTo>
                    <a:pt x="165" y="709"/>
                  </a:lnTo>
                  <a:lnTo>
                    <a:pt x="165" y="742"/>
                  </a:lnTo>
                  <a:lnTo>
                    <a:pt x="177" y="750"/>
                  </a:lnTo>
                  <a:lnTo>
                    <a:pt x="188" y="765"/>
                  </a:lnTo>
                  <a:lnTo>
                    <a:pt x="221" y="771"/>
                  </a:lnTo>
                  <a:lnTo>
                    <a:pt x="242" y="800"/>
                  </a:lnTo>
                  <a:lnTo>
                    <a:pt x="261" y="821"/>
                  </a:lnTo>
                  <a:lnTo>
                    <a:pt x="240" y="878"/>
                  </a:lnTo>
                  <a:lnTo>
                    <a:pt x="196" y="944"/>
                  </a:lnTo>
                  <a:lnTo>
                    <a:pt x="163" y="988"/>
                  </a:lnTo>
                  <a:lnTo>
                    <a:pt x="125" y="1034"/>
                  </a:lnTo>
                  <a:lnTo>
                    <a:pt x="98" y="1072"/>
                  </a:lnTo>
                  <a:lnTo>
                    <a:pt x="87" y="1087"/>
                  </a:lnTo>
                  <a:lnTo>
                    <a:pt x="90" y="1101"/>
                  </a:lnTo>
                  <a:lnTo>
                    <a:pt x="94" y="1099"/>
                  </a:lnTo>
                  <a:lnTo>
                    <a:pt x="112" y="1087"/>
                  </a:lnTo>
                  <a:lnTo>
                    <a:pt x="121" y="1091"/>
                  </a:lnTo>
                  <a:lnTo>
                    <a:pt x="150" y="1053"/>
                  </a:lnTo>
                  <a:lnTo>
                    <a:pt x="158" y="1072"/>
                  </a:lnTo>
                  <a:lnTo>
                    <a:pt x="158" y="1087"/>
                  </a:lnTo>
                  <a:lnTo>
                    <a:pt x="146" y="1095"/>
                  </a:lnTo>
                  <a:lnTo>
                    <a:pt x="158" y="1112"/>
                  </a:lnTo>
                  <a:lnTo>
                    <a:pt x="181" y="1120"/>
                  </a:lnTo>
                  <a:lnTo>
                    <a:pt x="211" y="1120"/>
                  </a:lnTo>
                  <a:lnTo>
                    <a:pt x="227" y="1122"/>
                  </a:lnTo>
                  <a:lnTo>
                    <a:pt x="240" y="1141"/>
                  </a:lnTo>
                  <a:lnTo>
                    <a:pt x="211" y="1147"/>
                  </a:lnTo>
                  <a:lnTo>
                    <a:pt x="183" y="1153"/>
                  </a:lnTo>
                  <a:lnTo>
                    <a:pt x="183" y="1168"/>
                  </a:lnTo>
                  <a:lnTo>
                    <a:pt x="163" y="1168"/>
                  </a:lnTo>
                  <a:lnTo>
                    <a:pt x="146" y="1174"/>
                  </a:lnTo>
                  <a:lnTo>
                    <a:pt x="138" y="1168"/>
                  </a:lnTo>
                  <a:lnTo>
                    <a:pt x="119" y="1178"/>
                  </a:lnTo>
                  <a:lnTo>
                    <a:pt x="135" y="1201"/>
                  </a:lnTo>
                  <a:lnTo>
                    <a:pt x="133" y="1201"/>
                  </a:lnTo>
                  <a:lnTo>
                    <a:pt x="144" y="1208"/>
                  </a:lnTo>
                  <a:lnTo>
                    <a:pt x="144" y="1220"/>
                  </a:lnTo>
                  <a:lnTo>
                    <a:pt x="135" y="1228"/>
                  </a:lnTo>
                  <a:lnTo>
                    <a:pt x="117" y="1228"/>
                  </a:lnTo>
                  <a:lnTo>
                    <a:pt x="117" y="1243"/>
                  </a:lnTo>
                  <a:lnTo>
                    <a:pt x="119" y="1256"/>
                  </a:lnTo>
                  <a:lnTo>
                    <a:pt x="112" y="1262"/>
                  </a:lnTo>
                  <a:lnTo>
                    <a:pt x="104" y="1272"/>
                  </a:lnTo>
                  <a:lnTo>
                    <a:pt x="110" y="1287"/>
                  </a:lnTo>
                  <a:lnTo>
                    <a:pt x="117" y="1304"/>
                  </a:lnTo>
                  <a:lnTo>
                    <a:pt x="113" y="1329"/>
                  </a:lnTo>
                  <a:lnTo>
                    <a:pt x="117" y="1352"/>
                  </a:lnTo>
                  <a:lnTo>
                    <a:pt x="127" y="1375"/>
                  </a:lnTo>
                  <a:lnTo>
                    <a:pt x="104" y="1393"/>
                  </a:lnTo>
                  <a:lnTo>
                    <a:pt x="102" y="1402"/>
                  </a:lnTo>
                  <a:lnTo>
                    <a:pt x="121" y="1417"/>
                  </a:lnTo>
                  <a:lnTo>
                    <a:pt x="140" y="1431"/>
                  </a:lnTo>
                  <a:lnTo>
                    <a:pt x="144" y="1481"/>
                  </a:lnTo>
                  <a:lnTo>
                    <a:pt x="171" y="1500"/>
                  </a:lnTo>
                  <a:lnTo>
                    <a:pt x="183" y="1531"/>
                  </a:lnTo>
                  <a:lnTo>
                    <a:pt x="183" y="1546"/>
                  </a:lnTo>
                  <a:lnTo>
                    <a:pt x="204" y="1548"/>
                  </a:lnTo>
                  <a:lnTo>
                    <a:pt x="227" y="1561"/>
                  </a:lnTo>
                  <a:lnTo>
                    <a:pt x="240" y="1559"/>
                  </a:lnTo>
                  <a:lnTo>
                    <a:pt x="265" y="1563"/>
                  </a:lnTo>
                  <a:lnTo>
                    <a:pt x="267" y="1588"/>
                  </a:lnTo>
                  <a:lnTo>
                    <a:pt x="286" y="1573"/>
                  </a:lnTo>
                  <a:lnTo>
                    <a:pt x="309" y="1569"/>
                  </a:lnTo>
                  <a:lnTo>
                    <a:pt x="330" y="1559"/>
                  </a:lnTo>
                  <a:lnTo>
                    <a:pt x="346" y="1571"/>
                  </a:lnTo>
                  <a:lnTo>
                    <a:pt x="355" y="1569"/>
                  </a:lnTo>
                  <a:lnTo>
                    <a:pt x="382" y="1586"/>
                  </a:lnTo>
                  <a:lnTo>
                    <a:pt x="372" y="1609"/>
                  </a:lnTo>
                  <a:lnTo>
                    <a:pt x="378" y="1625"/>
                  </a:lnTo>
                  <a:lnTo>
                    <a:pt x="374" y="1646"/>
                  </a:lnTo>
                  <a:lnTo>
                    <a:pt x="365" y="1661"/>
                  </a:lnTo>
                  <a:lnTo>
                    <a:pt x="374" y="1671"/>
                  </a:lnTo>
                  <a:lnTo>
                    <a:pt x="384" y="1680"/>
                  </a:lnTo>
                  <a:lnTo>
                    <a:pt x="409" y="1686"/>
                  </a:lnTo>
                  <a:lnTo>
                    <a:pt x="415" y="1715"/>
                  </a:lnTo>
                  <a:lnTo>
                    <a:pt x="436" y="1730"/>
                  </a:lnTo>
                  <a:lnTo>
                    <a:pt x="455" y="1730"/>
                  </a:lnTo>
                  <a:lnTo>
                    <a:pt x="461" y="1744"/>
                  </a:lnTo>
                  <a:lnTo>
                    <a:pt x="459" y="1753"/>
                  </a:lnTo>
                  <a:lnTo>
                    <a:pt x="470" y="1767"/>
                  </a:lnTo>
                  <a:lnTo>
                    <a:pt x="476" y="1755"/>
                  </a:lnTo>
                  <a:lnTo>
                    <a:pt x="495" y="1769"/>
                  </a:lnTo>
                  <a:lnTo>
                    <a:pt x="499" y="1786"/>
                  </a:lnTo>
                  <a:lnTo>
                    <a:pt x="509" y="1786"/>
                  </a:lnTo>
                  <a:lnTo>
                    <a:pt x="520" y="1803"/>
                  </a:lnTo>
                  <a:lnTo>
                    <a:pt x="511" y="1822"/>
                  </a:lnTo>
                  <a:lnTo>
                    <a:pt x="488" y="1834"/>
                  </a:lnTo>
                  <a:lnTo>
                    <a:pt x="449" y="1818"/>
                  </a:lnTo>
                  <a:lnTo>
                    <a:pt x="438" y="1841"/>
                  </a:lnTo>
                  <a:lnTo>
                    <a:pt x="451" y="1859"/>
                  </a:lnTo>
                  <a:lnTo>
                    <a:pt x="468" y="1880"/>
                  </a:lnTo>
                  <a:lnTo>
                    <a:pt x="476" y="1907"/>
                  </a:lnTo>
                  <a:lnTo>
                    <a:pt x="482" y="1932"/>
                  </a:lnTo>
                  <a:lnTo>
                    <a:pt x="482" y="1935"/>
                  </a:lnTo>
                  <a:close/>
                  <a:moveTo>
                    <a:pt x="660" y="320"/>
                  </a:moveTo>
                  <a:lnTo>
                    <a:pt x="655" y="330"/>
                  </a:lnTo>
                  <a:lnTo>
                    <a:pt x="674" y="337"/>
                  </a:lnTo>
                  <a:lnTo>
                    <a:pt x="660" y="320"/>
                  </a:lnTo>
                  <a:close/>
                  <a:moveTo>
                    <a:pt x="445" y="552"/>
                  </a:moveTo>
                  <a:lnTo>
                    <a:pt x="428" y="550"/>
                  </a:lnTo>
                  <a:lnTo>
                    <a:pt x="428" y="566"/>
                  </a:lnTo>
                  <a:lnTo>
                    <a:pt x="445" y="566"/>
                  </a:lnTo>
                  <a:lnTo>
                    <a:pt x="445" y="552"/>
                  </a:lnTo>
                  <a:close/>
                  <a:moveTo>
                    <a:pt x="419" y="558"/>
                  </a:moveTo>
                  <a:lnTo>
                    <a:pt x="403" y="564"/>
                  </a:lnTo>
                  <a:lnTo>
                    <a:pt x="413" y="587"/>
                  </a:lnTo>
                  <a:lnTo>
                    <a:pt x="428" y="579"/>
                  </a:lnTo>
                  <a:lnTo>
                    <a:pt x="426" y="579"/>
                  </a:lnTo>
                  <a:lnTo>
                    <a:pt x="426" y="577"/>
                  </a:lnTo>
                  <a:lnTo>
                    <a:pt x="426" y="575"/>
                  </a:lnTo>
                  <a:lnTo>
                    <a:pt x="424" y="573"/>
                  </a:lnTo>
                  <a:lnTo>
                    <a:pt x="422" y="571"/>
                  </a:lnTo>
                  <a:lnTo>
                    <a:pt x="422" y="569"/>
                  </a:lnTo>
                  <a:lnTo>
                    <a:pt x="422" y="568"/>
                  </a:lnTo>
                  <a:lnTo>
                    <a:pt x="422" y="566"/>
                  </a:lnTo>
                  <a:lnTo>
                    <a:pt x="422" y="564"/>
                  </a:lnTo>
                  <a:lnTo>
                    <a:pt x="420" y="564"/>
                  </a:lnTo>
                  <a:lnTo>
                    <a:pt x="420" y="562"/>
                  </a:lnTo>
                  <a:lnTo>
                    <a:pt x="420" y="560"/>
                  </a:lnTo>
                  <a:lnTo>
                    <a:pt x="419" y="560"/>
                  </a:lnTo>
                  <a:lnTo>
                    <a:pt x="419" y="558"/>
                  </a:lnTo>
                  <a:close/>
                </a:path>
              </a:pathLst>
            </a:custGeom>
            <a:solidFill>
              <a:srgbClr val="800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3" name="Freeform 10"/>
            <p:cNvSpPr>
              <a:spLocks noChangeAspect="1" noEditPoints="1"/>
            </p:cNvSpPr>
            <p:nvPr/>
          </p:nvSpPr>
          <p:spPr bwMode="gray">
            <a:xfrm>
              <a:off x="2005013" y="3189288"/>
              <a:ext cx="1630362" cy="1754187"/>
            </a:xfrm>
            <a:custGeom>
              <a:avLst/>
              <a:gdLst>
                <a:gd name="T0" fmla="*/ 1384514 w 1008"/>
                <a:gd name="T1" fmla="*/ 1323702 h 1088"/>
                <a:gd name="T2" fmla="*/ 1316582 w 1008"/>
                <a:gd name="T3" fmla="*/ 1181819 h 1088"/>
                <a:gd name="T4" fmla="*/ 1374809 w 1008"/>
                <a:gd name="T5" fmla="*/ 1064121 h 1088"/>
                <a:gd name="T6" fmla="*/ 1378044 w 1008"/>
                <a:gd name="T7" fmla="*/ 964158 h 1088"/>
                <a:gd name="T8" fmla="*/ 1292321 w 1008"/>
                <a:gd name="T9" fmla="*/ 886767 h 1088"/>
                <a:gd name="T10" fmla="*/ 1323052 w 1008"/>
                <a:gd name="T11" fmla="*/ 794866 h 1088"/>
                <a:gd name="T12" fmla="*/ 1441124 w 1008"/>
                <a:gd name="T13" fmla="*/ 714251 h 1088"/>
                <a:gd name="T14" fmla="*/ 1549491 w 1008"/>
                <a:gd name="T15" fmla="*/ 572368 h 1088"/>
                <a:gd name="T16" fmla="*/ 1512290 w 1008"/>
                <a:gd name="T17" fmla="*/ 417587 h 1088"/>
                <a:gd name="T18" fmla="*/ 1337609 w 1008"/>
                <a:gd name="T19" fmla="*/ 340196 h 1088"/>
                <a:gd name="T20" fmla="*/ 1208215 w 1008"/>
                <a:gd name="T21" fmla="*/ 235396 h 1088"/>
                <a:gd name="T22" fmla="*/ 1099847 w 1008"/>
                <a:gd name="T23" fmla="*/ 132209 h 1088"/>
                <a:gd name="T24" fmla="*/ 1030298 w 1008"/>
                <a:gd name="T25" fmla="*/ 24185 h 1088"/>
                <a:gd name="T26" fmla="*/ 881495 w 1008"/>
                <a:gd name="T27" fmla="*/ 117698 h 1088"/>
                <a:gd name="T28" fmla="*/ 674465 w 1008"/>
                <a:gd name="T29" fmla="*/ 191864 h 1088"/>
                <a:gd name="T30" fmla="*/ 528897 w 1008"/>
                <a:gd name="T31" fmla="*/ 191864 h 1088"/>
                <a:gd name="T32" fmla="*/ 481992 w 1008"/>
                <a:gd name="T33" fmla="*/ 117698 h 1088"/>
                <a:gd name="T34" fmla="*/ 454496 w 1008"/>
                <a:gd name="T35" fmla="*/ 235396 h 1088"/>
                <a:gd name="T36" fmla="*/ 397886 w 1008"/>
                <a:gd name="T37" fmla="*/ 272479 h 1088"/>
                <a:gd name="T38" fmla="*/ 307310 w 1008"/>
                <a:gd name="T39" fmla="*/ 277316 h 1088"/>
                <a:gd name="T40" fmla="*/ 174682 w 1008"/>
                <a:gd name="T41" fmla="*/ 206375 h 1088"/>
                <a:gd name="T42" fmla="*/ 66314 w 1008"/>
                <a:gd name="T43" fmla="*/ 240233 h 1088"/>
                <a:gd name="T44" fmla="*/ 114837 w 1008"/>
                <a:gd name="T45" fmla="*/ 269255 h 1088"/>
                <a:gd name="T46" fmla="*/ 66314 w 1008"/>
                <a:gd name="T47" fmla="*/ 330522 h 1088"/>
                <a:gd name="T48" fmla="*/ 202178 w 1008"/>
                <a:gd name="T49" fmla="*/ 370830 h 1088"/>
                <a:gd name="T50" fmla="*/ 283049 w 1008"/>
                <a:gd name="T51" fmla="*/ 465956 h 1088"/>
                <a:gd name="T52" fmla="*/ 313780 w 1008"/>
                <a:gd name="T53" fmla="*/ 549796 h 1088"/>
                <a:gd name="T54" fmla="*/ 381712 w 1008"/>
                <a:gd name="T55" fmla="*/ 677168 h 1088"/>
                <a:gd name="T56" fmla="*/ 381712 w 1008"/>
                <a:gd name="T57" fmla="*/ 815826 h 1088"/>
                <a:gd name="T58" fmla="*/ 380094 w 1008"/>
                <a:gd name="T59" fmla="*/ 849684 h 1088"/>
                <a:gd name="T60" fmla="*/ 317015 w 1008"/>
                <a:gd name="T61" fmla="*/ 930300 h 1088"/>
                <a:gd name="T62" fmla="*/ 232909 w 1008"/>
                <a:gd name="T63" fmla="*/ 1081856 h 1088"/>
                <a:gd name="T64" fmla="*/ 208648 w 1008"/>
                <a:gd name="T65" fmla="*/ 1159247 h 1088"/>
                <a:gd name="T66" fmla="*/ 265257 w 1008"/>
                <a:gd name="T67" fmla="*/ 1236637 h 1088"/>
                <a:gd name="T68" fmla="*/ 397886 w 1008"/>
                <a:gd name="T69" fmla="*/ 1310803 h 1088"/>
                <a:gd name="T70" fmla="*/ 546689 w 1008"/>
                <a:gd name="T71" fmla="*/ 1360785 h 1088"/>
                <a:gd name="T72" fmla="*/ 609768 w 1008"/>
                <a:gd name="T73" fmla="*/ 1410766 h 1088"/>
                <a:gd name="T74" fmla="*/ 776363 w 1008"/>
                <a:gd name="T75" fmla="*/ 1444625 h 1088"/>
                <a:gd name="T76" fmla="*/ 921931 w 1008"/>
                <a:gd name="T77" fmla="*/ 1276945 h 1088"/>
                <a:gd name="T78" fmla="*/ 1059412 w 1008"/>
                <a:gd name="T79" fmla="*/ 1347886 h 1088"/>
                <a:gd name="T80" fmla="*/ 1242181 w 1008"/>
                <a:gd name="T81" fmla="*/ 1407542 h 1088"/>
                <a:gd name="T82" fmla="*/ 1604483 w 1008"/>
                <a:gd name="T83" fmla="*/ 1522015 h 1088"/>
                <a:gd name="T84" fmla="*/ 1525230 w 1008"/>
                <a:gd name="T85" fmla="*/ 1539751 h 1088"/>
                <a:gd name="T86" fmla="*/ 1512290 w 1008"/>
                <a:gd name="T87" fmla="*/ 1607467 h 1088"/>
                <a:gd name="T88" fmla="*/ 1478324 w 1008"/>
                <a:gd name="T89" fmla="*/ 1663898 h 1088"/>
                <a:gd name="T90" fmla="*/ 1552726 w 1008"/>
                <a:gd name="T91" fmla="*/ 1750962 h 1088"/>
                <a:gd name="T92" fmla="*/ 1589926 w 1008"/>
                <a:gd name="T93" fmla="*/ 1667123 h 1088"/>
                <a:gd name="T94" fmla="*/ 1610953 w 1008"/>
                <a:gd name="T95" fmla="*/ 1492994 h 1088"/>
                <a:gd name="T96" fmla="*/ 333189 w 1008"/>
                <a:gd name="T97" fmla="*/ 701352 h 1088"/>
                <a:gd name="T98" fmla="*/ 323485 w 1008"/>
                <a:gd name="T99" fmla="*/ 677168 h 1088"/>
                <a:gd name="T100" fmla="*/ 265257 w 1008"/>
                <a:gd name="T101" fmla="*/ 519162 h 1088"/>
                <a:gd name="T102" fmla="*/ 249083 w 1008"/>
                <a:gd name="T103" fmla="*/ 599777 h 1088"/>
                <a:gd name="T104" fmla="*/ 171447 w 1008"/>
                <a:gd name="T105" fmla="*/ 435322 h 1088"/>
                <a:gd name="T106" fmla="*/ 388181 w 1008"/>
                <a:gd name="T107" fmla="*/ 128984 h 1088"/>
                <a:gd name="T108" fmla="*/ 363920 w 1008"/>
                <a:gd name="T109" fmla="*/ 120923 h 1088"/>
                <a:gd name="T110" fmla="*/ 397886 w 1008"/>
                <a:gd name="T111" fmla="*/ 169292 h 1088"/>
                <a:gd name="T112" fmla="*/ 404356 w 1008"/>
                <a:gd name="T113" fmla="*/ 172517 h 10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8" h="1088">
                  <a:moveTo>
                    <a:pt x="831" y="830"/>
                  </a:moveTo>
                  <a:lnTo>
                    <a:pt x="827" y="821"/>
                  </a:lnTo>
                  <a:lnTo>
                    <a:pt x="837" y="813"/>
                  </a:lnTo>
                  <a:lnTo>
                    <a:pt x="845" y="815"/>
                  </a:lnTo>
                  <a:lnTo>
                    <a:pt x="847" y="823"/>
                  </a:lnTo>
                  <a:lnTo>
                    <a:pt x="856" y="821"/>
                  </a:lnTo>
                  <a:lnTo>
                    <a:pt x="854" y="811"/>
                  </a:lnTo>
                  <a:lnTo>
                    <a:pt x="870" y="798"/>
                  </a:lnTo>
                  <a:lnTo>
                    <a:pt x="843" y="781"/>
                  </a:lnTo>
                  <a:lnTo>
                    <a:pt x="829" y="777"/>
                  </a:lnTo>
                  <a:lnTo>
                    <a:pt x="814" y="758"/>
                  </a:lnTo>
                  <a:lnTo>
                    <a:pt x="814" y="733"/>
                  </a:lnTo>
                  <a:lnTo>
                    <a:pt x="831" y="712"/>
                  </a:lnTo>
                  <a:lnTo>
                    <a:pt x="829" y="700"/>
                  </a:lnTo>
                  <a:lnTo>
                    <a:pt x="814" y="688"/>
                  </a:lnTo>
                  <a:lnTo>
                    <a:pt x="816" y="669"/>
                  </a:lnTo>
                  <a:lnTo>
                    <a:pt x="837" y="665"/>
                  </a:lnTo>
                  <a:lnTo>
                    <a:pt x="850" y="660"/>
                  </a:lnTo>
                  <a:lnTo>
                    <a:pt x="854" y="646"/>
                  </a:lnTo>
                  <a:lnTo>
                    <a:pt x="843" y="637"/>
                  </a:lnTo>
                  <a:lnTo>
                    <a:pt x="847" y="621"/>
                  </a:lnTo>
                  <a:lnTo>
                    <a:pt x="837" y="618"/>
                  </a:lnTo>
                  <a:lnTo>
                    <a:pt x="831" y="604"/>
                  </a:lnTo>
                  <a:lnTo>
                    <a:pt x="852" y="598"/>
                  </a:lnTo>
                  <a:lnTo>
                    <a:pt x="854" y="598"/>
                  </a:lnTo>
                  <a:lnTo>
                    <a:pt x="850" y="585"/>
                  </a:lnTo>
                  <a:lnTo>
                    <a:pt x="843" y="568"/>
                  </a:lnTo>
                  <a:lnTo>
                    <a:pt x="841" y="556"/>
                  </a:lnTo>
                  <a:lnTo>
                    <a:pt x="827" y="548"/>
                  </a:lnTo>
                  <a:lnTo>
                    <a:pt x="799" y="550"/>
                  </a:lnTo>
                  <a:lnTo>
                    <a:pt x="774" y="566"/>
                  </a:lnTo>
                  <a:lnTo>
                    <a:pt x="764" y="556"/>
                  </a:lnTo>
                  <a:lnTo>
                    <a:pt x="772" y="543"/>
                  </a:lnTo>
                  <a:lnTo>
                    <a:pt x="791" y="533"/>
                  </a:lnTo>
                  <a:lnTo>
                    <a:pt x="799" y="516"/>
                  </a:lnTo>
                  <a:lnTo>
                    <a:pt x="818" y="493"/>
                  </a:lnTo>
                  <a:lnTo>
                    <a:pt x="837" y="477"/>
                  </a:lnTo>
                  <a:lnTo>
                    <a:pt x="862" y="466"/>
                  </a:lnTo>
                  <a:lnTo>
                    <a:pt x="875" y="460"/>
                  </a:lnTo>
                  <a:lnTo>
                    <a:pt x="870" y="447"/>
                  </a:lnTo>
                  <a:lnTo>
                    <a:pt x="883" y="429"/>
                  </a:lnTo>
                  <a:lnTo>
                    <a:pt x="891" y="443"/>
                  </a:lnTo>
                  <a:lnTo>
                    <a:pt x="918" y="441"/>
                  </a:lnTo>
                  <a:lnTo>
                    <a:pt x="939" y="437"/>
                  </a:lnTo>
                  <a:lnTo>
                    <a:pt x="935" y="416"/>
                  </a:lnTo>
                  <a:lnTo>
                    <a:pt x="935" y="399"/>
                  </a:lnTo>
                  <a:lnTo>
                    <a:pt x="948" y="382"/>
                  </a:lnTo>
                  <a:lnTo>
                    <a:pt x="958" y="355"/>
                  </a:lnTo>
                  <a:lnTo>
                    <a:pt x="966" y="330"/>
                  </a:lnTo>
                  <a:lnTo>
                    <a:pt x="994" y="311"/>
                  </a:lnTo>
                  <a:lnTo>
                    <a:pt x="1002" y="291"/>
                  </a:lnTo>
                  <a:lnTo>
                    <a:pt x="991" y="278"/>
                  </a:lnTo>
                  <a:lnTo>
                    <a:pt x="960" y="272"/>
                  </a:lnTo>
                  <a:lnTo>
                    <a:pt x="935" y="259"/>
                  </a:lnTo>
                  <a:lnTo>
                    <a:pt x="916" y="245"/>
                  </a:lnTo>
                  <a:lnTo>
                    <a:pt x="891" y="245"/>
                  </a:lnTo>
                  <a:lnTo>
                    <a:pt x="883" y="224"/>
                  </a:lnTo>
                  <a:lnTo>
                    <a:pt x="872" y="215"/>
                  </a:lnTo>
                  <a:lnTo>
                    <a:pt x="843" y="220"/>
                  </a:lnTo>
                  <a:lnTo>
                    <a:pt x="827" y="211"/>
                  </a:lnTo>
                  <a:lnTo>
                    <a:pt x="827" y="195"/>
                  </a:lnTo>
                  <a:lnTo>
                    <a:pt x="801" y="195"/>
                  </a:lnTo>
                  <a:lnTo>
                    <a:pt x="764" y="157"/>
                  </a:lnTo>
                  <a:lnTo>
                    <a:pt x="762" y="132"/>
                  </a:lnTo>
                  <a:lnTo>
                    <a:pt x="753" y="132"/>
                  </a:lnTo>
                  <a:lnTo>
                    <a:pt x="747" y="146"/>
                  </a:lnTo>
                  <a:lnTo>
                    <a:pt x="726" y="144"/>
                  </a:lnTo>
                  <a:lnTo>
                    <a:pt x="722" y="126"/>
                  </a:lnTo>
                  <a:lnTo>
                    <a:pt x="726" y="111"/>
                  </a:lnTo>
                  <a:lnTo>
                    <a:pt x="716" y="99"/>
                  </a:lnTo>
                  <a:lnTo>
                    <a:pt x="695" y="101"/>
                  </a:lnTo>
                  <a:lnTo>
                    <a:pt x="680" y="82"/>
                  </a:lnTo>
                  <a:lnTo>
                    <a:pt x="666" y="69"/>
                  </a:lnTo>
                  <a:lnTo>
                    <a:pt x="676" y="44"/>
                  </a:lnTo>
                  <a:lnTo>
                    <a:pt x="662" y="36"/>
                  </a:lnTo>
                  <a:lnTo>
                    <a:pt x="641" y="50"/>
                  </a:lnTo>
                  <a:lnTo>
                    <a:pt x="636" y="30"/>
                  </a:lnTo>
                  <a:lnTo>
                    <a:pt x="637" y="15"/>
                  </a:lnTo>
                  <a:lnTo>
                    <a:pt x="639" y="0"/>
                  </a:lnTo>
                  <a:lnTo>
                    <a:pt x="637" y="2"/>
                  </a:lnTo>
                  <a:lnTo>
                    <a:pt x="618" y="13"/>
                  </a:lnTo>
                  <a:lnTo>
                    <a:pt x="578" y="9"/>
                  </a:lnTo>
                  <a:lnTo>
                    <a:pt x="559" y="21"/>
                  </a:lnTo>
                  <a:lnTo>
                    <a:pt x="545" y="73"/>
                  </a:lnTo>
                  <a:lnTo>
                    <a:pt x="545" y="82"/>
                  </a:lnTo>
                  <a:lnTo>
                    <a:pt x="513" y="92"/>
                  </a:lnTo>
                  <a:lnTo>
                    <a:pt x="476" y="99"/>
                  </a:lnTo>
                  <a:lnTo>
                    <a:pt x="449" y="99"/>
                  </a:lnTo>
                  <a:lnTo>
                    <a:pt x="426" y="103"/>
                  </a:lnTo>
                  <a:lnTo>
                    <a:pt x="417" y="119"/>
                  </a:lnTo>
                  <a:lnTo>
                    <a:pt x="465" y="140"/>
                  </a:lnTo>
                  <a:lnTo>
                    <a:pt x="403" y="140"/>
                  </a:lnTo>
                  <a:lnTo>
                    <a:pt x="384" y="140"/>
                  </a:lnTo>
                  <a:lnTo>
                    <a:pt x="367" y="132"/>
                  </a:lnTo>
                  <a:lnTo>
                    <a:pt x="350" y="119"/>
                  </a:lnTo>
                  <a:lnTo>
                    <a:pt x="327" y="119"/>
                  </a:lnTo>
                  <a:lnTo>
                    <a:pt x="307" y="119"/>
                  </a:lnTo>
                  <a:lnTo>
                    <a:pt x="323" y="107"/>
                  </a:lnTo>
                  <a:lnTo>
                    <a:pt x="315" y="96"/>
                  </a:lnTo>
                  <a:lnTo>
                    <a:pt x="323" y="82"/>
                  </a:lnTo>
                  <a:lnTo>
                    <a:pt x="323" y="75"/>
                  </a:lnTo>
                  <a:lnTo>
                    <a:pt x="298" y="73"/>
                  </a:lnTo>
                  <a:lnTo>
                    <a:pt x="283" y="65"/>
                  </a:lnTo>
                  <a:lnTo>
                    <a:pt x="277" y="65"/>
                  </a:lnTo>
                  <a:lnTo>
                    <a:pt x="273" y="82"/>
                  </a:lnTo>
                  <a:lnTo>
                    <a:pt x="277" y="107"/>
                  </a:lnTo>
                  <a:lnTo>
                    <a:pt x="286" y="128"/>
                  </a:lnTo>
                  <a:lnTo>
                    <a:pt x="281" y="146"/>
                  </a:lnTo>
                  <a:lnTo>
                    <a:pt x="277" y="169"/>
                  </a:lnTo>
                  <a:lnTo>
                    <a:pt x="286" y="192"/>
                  </a:lnTo>
                  <a:lnTo>
                    <a:pt x="269" y="192"/>
                  </a:lnTo>
                  <a:lnTo>
                    <a:pt x="259" y="182"/>
                  </a:lnTo>
                  <a:lnTo>
                    <a:pt x="256" y="170"/>
                  </a:lnTo>
                  <a:lnTo>
                    <a:pt x="246" y="169"/>
                  </a:lnTo>
                  <a:lnTo>
                    <a:pt x="238" y="193"/>
                  </a:lnTo>
                  <a:lnTo>
                    <a:pt x="223" y="192"/>
                  </a:lnTo>
                  <a:lnTo>
                    <a:pt x="236" y="178"/>
                  </a:lnTo>
                  <a:lnTo>
                    <a:pt x="231" y="170"/>
                  </a:lnTo>
                  <a:lnTo>
                    <a:pt x="219" y="165"/>
                  </a:lnTo>
                  <a:lnTo>
                    <a:pt x="190" y="172"/>
                  </a:lnTo>
                  <a:lnTo>
                    <a:pt x="185" y="157"/>
                  </a:lnTo>
                  <a:lnTo>
                    <a:pt x="175" y="140"/>
                  </a:lnTo>
                  <a:lnTo>
                    <a:pt x="171" y="128"/>
                  </a:lnTo>
                  <a:lnTo>
                    <a:pt x="137" y="122"/>
                  </a:lnTo>
                  <a:lnTo>
                    <a:pt x="129" y="132"/>
                  </a:lnTo>
                  <a:lnTo>
                    <a:pt x="108" y="128"/>
                  </a:lnTo>
                  <a:lnTo>
                    <a:pt x="102" y="117"/>
                  </a:lnTo>
                  <a:lnTo>
                    <a:pt x="70" y="126"/>
                  </a:lnTo>
                  <a:lnTo>
                    <a:pt x="56" y="119"/>
                  </a:lnTo>
                  <a:lnTo>
                    <a:pt x="35" y="128"/>
                  </a:lnTo>
                  <a:lnTo>
                    <a:pt x="27" y="140"/>
                  </a:lnTo>
                  <a:lnTo>
                    <a:pt x="41" y="149"/>
                  </a:lnTo>
                  <a:lnTo>
                    <a:pt x="56" y="146"/>
                  </a:lnTo>
                  <a:lnTo>
                    <a:pt x="62" y="149"/>
                  </a:lnTo>
                  <a:lnTo>
                    <a:pt x="60" y="157"/>
                  </a:lnTo>
                  <a:lnTo>
                    <a:pt x="85" y="161"/>
                  </a:lnTo>
                  <a:lnTo>
                    <a:pt x="87" y="178"/>
                  </a:lnTo>
                  <a:lnTo>
                    <a:pt x="71" y="167"/>
                  </a:lnTo>
                  <a:lnTo>
                    <a:pt x="58" y="151"/>
                  </a:lnTo>
                  <a:lnTo>
                    <a:pt x="43" y="155"/>
                  </a:lnTo>
                  <a:lnTo>
                    <a:pt x="48" y="169"/>
                  </a:lnTo>
                  <a:lnTo>
                    <a:pt x="23" y="170"/>
                  </a:lnTo>
                  <a:lnTo>
                    <a:pt x="41" y="182"/>
                  </a:lnTo>
                  <a:lnTo>
                    <a:pt x="41" y="205"/>
                  </a:lnTo>
                  <a:lnTo>
                    <a:pt x="66" y="203"/>
                  </a:lnTo>
                  <a:lnTo>
                    <a:pt x="68" y="193"/>
                  </a:lnTo>
                  <a:lnTo>
                    <a:pt x="85" y="213"/>
                  </a:lnTo>
                  <a:lnTo>
                    <a:pt x="96" y="213"/>
                  </a:lnTo>
                  <a:lnTo>
                    <a:pt x="104" y="230"/>
                  </a:lnTo>
                  <a:lnTo>
                    <a:pt x="125" y="230"/>
                  </a:lnTo>
                  <a:lnTo>
                    <a:pt x="129" y="247"/>
                  </a:lnTo>
                  <a:lnTo>
                    <a:pt x="141" y="253"/>
                  </a:lnTo>
                  <a:lnTo>
                    <a:pt x="160" y="263"/>
                  </a:lnTo>
                  <a:lnTo>
                    <a:pt x="152" y="270"/>
                  </a:lnTo>
                  <a:lnTo>
                    <a:pt x="165" y="278"/>
                  </a:lnTo>
                  <a:lnTo>
                    <a:pt x="175" y="289"/>
                  </a:lnTo>
                  <a:lnTo>
                    <a:pt x="154" y="295"/>
                  </a:lnTo>
                  <a:lnTo>
                    <a:pt x="165" y="309"/>
                  </a:lnTo>
                  <a:lnTo>
                    <a:pt x="179" y="311"/>
                  </a:lnTo>
                  <a:lnTo>
                    <a:pt x="200" y="305"/>
                  </a:lnTo>
                  <a:lnTo>
                    <a:pt x="192" y="318"/>
                  </a:lnTo>
                  <a:lnTo>
                    <a:pt x="194" y="341"/>
                  </a:lnTo>
                  <a:lnTo>
                    <a:pt x="183" y="347"/>
                  </a:lnTo>
                  <a:lnTo>
                    <a:pt x="185" y="364"/>
                  </a:lnTo>
                  <a:lnTo>
                    <a:pt x="194" y="391"/>
                  </a:lnTo>
                  <a:lnTo>
                    <a:pt x="208" y="405"/>
                  </a:lnTo>
                  <a:lnTo>
                    <a:pt x="219" y="416"/>
                  </a:lnTo>
                  <a:lnTo>
                    <a:pt x="236" y="420"/>
                  </a:lnTo>
                  <a:lnTo>
                    <a:pt x="236" y="435"/>
                  </a:lnTo>
                  <a:lnTo>
                    <a:pt x="233" y="464"/>
                  </a:lnTo>
                  <a:lnTo>
                    <a:pt x="225" y="476"/>
                  </a:lnTo>
                  <a:lnTo>
                    <a:pt x="215" y="477"/>
                  </a:lnTo>
                  <a:lnTo>
                    <a:pt x="217" y="485"/>
                  </a:lnTo>
                  <a:lnTo>
                    <a:pt x="236" y="506"/>
                  </a:lnTo>
                  <a:lnTo>
                    <a:pt x="246" y="522"/>
                  </a:lnTo>
                  <a:lnTo>
                    <a:pt x="244" y="550"/>
                  </a:lnTo>
                  <a:lnTo>
                    <a:pt x="242" y="575"/>
                  </a:lnTo>
                  <a:lnTo>
                    <a:pt x="235" y="583"/>
                  </a:lnTo>
                  <a:lnTo>
                    <a:pt x="235" y="556"/>
                  </a:lnTo>
                  <a:lnTo>
                    <a:pt x="235" y="527"/>
                  </a:lnTo>
                  <a:lnTo>
                    <a:pt x="231" y="510"/>
                  </a:lnTo>
                  <a:lnTo>
                    <a:pt x="217" y="499"/>
                  </a:lnTo>
                  <a:lnTo>
                    <a:pt x="210" y="516"/>
                  </a:lnTo>
                  <a:lnTo>
                    <a:pt x="196" y="550"/>
                  </a:lnTo>
                  <a:lnTo>
                    <a:pt x="183" y="581"/>
                  </a:lnTo>
                  <a:lnTo>
                    <a:pt x="196" y="577"/>
                  </a:lnTo>
                  <a:lnTo>
                    <a:pt x="204" y="585"/>
                  </a:lnTo>
                  <a:lnTo>
                    <a:pt x="198" y="594"/>
                  </a:lnTo>
                  <a:lnTo>
                    <a:pt x="190" y="589"/>
                  </a:lnTo>
                  <a:lnTo>
                    <a:pt x="175" y="598"/>
                  </a:lnTo>
                  <a:lnTo>
                    <a:pt x="165" y="631"/>
                  </a:lnTo>
                  <a:lnTo>
                    <a:pt x="144" y="671"/>
                  </a:lnTo>
                  <a:lnTo>
                    <a:pt x="125" y="696"/>
                  </a:lnTo>
                  <a:lnTo>
                    <a:pt x="106" y="704"/>
                  </a:lnTo>
                  <a:lnTo>
                    <a:pt x="104" y="702"/>
                  </a:lnTo>
                  <a:lnTo>
                    <a:pt x="102" y="710"/>
                  </a:lnTo>
                  <a:lnTo>
                    <a:pt x="114" y="713"/>
                  </a:lnTo>
                  <a:lnTo>
                    <a:pt x="129" y="719"/>
                  </a:lnTo>
                  <a:lnTo>
                    <a:pt x="121" y="729"/>
                  </a:lnTo>
                  <a:lnTo>
                    <a:pt x="125" y="738"/>
                  </a:lnTo>
                  <a:lnTo>
                    <a:pt x="137" y="738"/>
                  </a:lnTo>
                  <a:lnTo>
                    <a:pt x="148" y="746"/>
                  </a:lnTo>
                  <a:lnTo>
                    <a:pt x="158" y="763"/>
                  </a:lnTo>
                  <a:lnTo>
                    <a:pt x="164" y="767"/>
                  </a:lnTo>
                  <a:lnTo>
                    <a:pt x="169" y="767"/>
                  </a:lnTo>
                  <a:lnTo>
                    <a:pt x="175" y="783"/>
                  </a:lnTo>
                  <a:lnTo>
                    <a:pt x="190" y="792"/>
                  </a:lnTo>
                  <a:lnTo>
                    <a:pt x="206" y="790"/>
                  </a:lnTo>
                  <a:lnTo>
                    <a:pt x="221" y="815"/>
                  </a:lnTo>
                  <a:lnTo>
                    <a:pt x="246" y="813"/>
                  </a:lnTo>
                  <a:lnTo>
                    <a:pt x="277" y="821"/>
                  </a:lnTo>
                  <a:lnTo>
                    <a:pt x="286" y="809"/>
                  </a:lnTo>
                  <a:lnTo>
                    <a:pt x="298" y="809"/>
                  </a:lnTo>
                  <a:lnTo>
                    <a:pt x="321" y="829"/>
                  </a:lnTo>
                  <a:lnTo>
                    <a:pt x="334" y="832"/>
                  </a:lnTo>
                  <a:lnTo>
                    <a:pt x="338" y="844"/>
                  </a:lnTo>
                  <a:lnTo>
                    <a:pt x="348" y="842"/>
                  </a:lnTo>
                  <a:lnTo>
                    <a:pt x="359" y="850"/>
                  </a:lnTo>
                  <a:lnTo>
                    <a:pt x="359" y="863"/>
                  </a:lnTo>
                  <a:lnTo>
                    <a:pt x="361" y="863"/>
                  </a:lnTo>
                  <a:lnTo>
                    <a:pt x="377" y="875"/>
                  </a:lnTo>
                  <a:lnTo>
                    <a:pt x="405" y="877"/>
                  </a:lnTo>
                  <a:lnTo>
                    <a:pt x="428" y="888"/>
                  </a:lnTo>
                  <a:lnTo>
                    <a:pt x="463" y="888"/>
                  </a:lnTo>
                  <a:lnTo>
                    <a:pt x="476" y="900"/>
                  </a:lnTo>
                  <a:lnTo>
                    <a:pt x="482" y="898"/>
                  </a:lnTo>
                  <a:lnTo>
                    <a:pt x="480" y="896"/>
                  </a:lnTo>
                  <a:lnTo>
                    <a:pt x="476" y="886"/>
                  </a:lnTo>
                  <a:lnTo>
                    <a:pt x="480" y="863"/>
                  </a:lnTo>
                  <a:lnTo>
                    <a:pt x="480" y="848"/>
                  </a:lnTo>
                  <a:lnTo>
                    <a:pt x="505" y="817"/>
                  </a:lnTo>
                  <a:lnTo>
                    <a:pt x="536" y="806"/>
                  </a:lnTo>
                  <a:lnTo>
                    <a:pt x="570" y="792"/>
                  </a:lnTo>
                  <a:lnTo>
                    <a:pt x="584" y="806"/>
                  </a:lnTo>
                  <a:lnTo>
                    <a:pt x="597" y="813"/>
                  </a:lnTo>
                  <a:lnTo>
                    <a:pt x="611" y="806"/>
                  </a:lnTo>
                  <a:lnTo>
                    <a:pt x="620" y="830"/>
                  </a:lnTo>
                  <a:lnTo>
                    <a:pt x="634" y="832"/>
                  </a:lnTo>
                  <a:lnTo>
                    <a:pt x="655" y="836"/>
                  </a:lnTo>
                  <a:lnTo>
                    <a:pt x="670" y="842"/>
                  </a:lnTo>
                  <a:lnTo>
                    <a:pt x="676" y="853"/>
                  </a:lnTo>
                  <a:lnTo>
                    <a:pt x="695" y="863"/>
                  </a:lnTo>
                  <a:lnTo>
                    <a:pt x="710" y="873"/>
                  </a:lnTo>
                  <a:lnTo>
                    <a:pt x="731" y="871"/>
                  </a:lnTo>
                  <a:lnTo>
                    <a:pt x="768" y="873"/>
                  </a:lnTo>
                  <a:lnTo>
                    <a:pt x="778" y="865"/>
                  </a:lnTo>
                  <a:lnTo>
                    <a:pt x="787" y="846"/>
                  </a:lnTo>
                  <a:lnTo>
                    <a:pt x="824" y="838"/>
                  </a:lnTo>
                  <a:lnTo>
                    <a:pt x="831" y="830"/>
                  </a:lnTo>
                  <a:close/>
                  <a:moveTo>
                    <a:pt x="996" y="926"/>
                  </a:moveTo>
                  <a:lnTo>
                    <a:pt x="992" y="944"/>
                  </a:lnTo>
                  <a:lnTo>
                    <a:pt x="992" y="955"/>
                  </a:lnTo>
                  <a:lnTo>
                    <a:pt x="987" y="951"/>
                  </a:lnTo>
                  <a:lnTo>
                    <a:pt x="981" y="944"/>
                  </a:lnTo>
                  <a:lnTo>
                    <a:pt x="969" y="938"/>
                  </a:lnTo>
                  <a:lnTo>
                    <a:pt x="958" y="948"/>
                  </a:lnTo>
                  <a:lnTo>
                    <a:pt x="943" y="955"/>
                  </a:lnTo>
                  <a:lnTo>
                    <a:pt x="937" y="955"/>
                  </a:lnTo>
                  <a:lnTo>
                    <a:pt x="933" y="969"/>
                  </a:lnTo>
                  <a:lnTo>
                    <a:pt x="923" y="976"/>
                  </a:lnTo>
                  <a:lnTo>
                    <a:pt x="925" y="988"/>
                  </a:lnTo>
                  <a:lnTo>
                    <a:pt x="935" y="990"/>
                  </a:lnTo>
                  <a:lnTo>
                    <a:pt x="935" y="997"/>
                  </a:lnTo>
                  <a:lnTo>
                    <a:pt x="925" y="995"/>
                  </a:lnTo>
                  <a:lnTo>
                    <a:pt x="925" y="1009"/>
                  </a:lnTo>
                  <a:lnTo>
                    <a:pt x="935" y="1013"/>
                  </a:lnTo>
                  <a:lnTo>
                    <a:pt x="925" y="1015"/>
                  </a:lnTo>
                  <a:lnTo>
                    <a:pt x="923" y="1024"/>
                  </a:lnTo>
                  <a:lnTo>
                    <a:pt x="914" y="1032"/>
                  </a:lnTo>
                  <a:lnTo>
                    <a:pt x="918" y="1049"/>
                  </a:lnTo>
                  <a:lnTo>
                    <a:pt x="929" y="1051"/>
                  </a:lnTo>
                  <a:lnTo>
                    <a:pt x="935" y="1059"/>
                  </a:lnTo>
                  <a:lnTo>
                    <a:pt x="929" y="1063"/>
                  </a:lnTo>
                  <a:lnTo>
                    <a:pt x="946" y="1072"/>
                  </a:lnTo>
                  <a:lnTo>
                    <a:pt x="960" y="1086"/>
                  </a:lnTo>
                  <a:lnTo>
                    <a:pt x="971" y="1088"/>
                  </a:lnTo>
                  <a:lnTo>
                    <a:pt x="967" y="1078"/>
                  </a:lnTo>
                  <a:lnTo>
                    <a:pt x="979" y="1072"/>
                  </a:lnTo>
                  <a:lnTo>
                    <a:pt x="975" y="1061"/>
                  </a:lnTo>
                  <a:lnTo>
                    <a:pt x="983" y="1053"/>
                  </a:lnTo>
                  <a:lnTo>
                    <a:pt x="983" y="1034"/>
                  </a:lnTo>
                  <a:lnTo>
                    <a:pt x="1002" y="1017"/>
                  </a:lnTo>
                  <a:lnTo>
                    <a:pt x="1000" y="967"/>
                  </a:lnTo>
                  <a:lnTo>
                    <a:pt x="996" y="959"/>
                  </a:lnTo>
                  <a:lnTo>
                    <a:pt x="1006" y="942"/>
                  </a:lnTo>
                  <a:lnTo>
                    <a:pt x="1008" y="928"/>
                  </a:lnTo>
                  <a:lnTo>
                    <a:pt x="996" y="926"/>
                  </a:lnTo>
                  <a:close/>
                  <a:moveTo>
                    <a:pt x="206" y="435"/>
                  </a:moveTo>
                  <a:lnTo>
                    <a:pt x="204" y="453"/>
                  </a:lnTo>
                  <a:lnTo>
                    <a:pt x="212" y="464"/>
                  </a:lnTo>
                  <a:lnTo>
                    <a:pt x="219" y="462"/>
                  </a:lnTo>
                  <a:lnTo>
                    <a:pt x="221" y="447"/>
                  </a:lnTo>
                  <a:lnTo>
                    <a:pt x="206" y="435"/>
                  </a:lnTo>
                  <a:close/>
                  <a:moveTo>
                    <a:pt x="196" y="414"/>
                  </a:moveTo>
                  <a:lnTo>
                    <a:pt x="204" y="414"/>
                  </a:lnTo>
                  <a:lnTo>
                    <a:pt x="217" y="424"/>
                  </a:lnTo>
                  <a:lnTo>
                    <a:pt x="215" y="429"/>
                  </a:lnTo>
                  <a:lnTo>
                    <a:pt x="200" y="422"/>
                  </a:lnTo>
                  <a:lnTo>
                    <a:pt x="200" y="420"/>
                  </a:lnTo>
                  <a:lnTo>
                    <a:pt x="198" y="420"/>
                  </a:lnTo>
                  <a:lnTo>
                    <a:pt x="198" y="418"/>
                  </a:lnTo>
                  <a:lnTo>
                    <a:pt x="198" y="416"/>
                  </a:lnTo>
                  <a:lnTo>
                    <a:pt x="196" y="416"/>
                  </a:lnTo>
                  <a:lnTo>
                    <a:pt x="196" y="414"/>
                  </a:lnTo>
                  <a:close/>
                  <a:moveTo>
                    <a:pt x="164" y="322"/>
                  </a:moveTo>
                  <a:lnTo>
                    <a:pt x="165" y="335"/>
                  </a:lnTo>
                  <a:lnTo>
                    <a:pt x="181" y="339"/>
                  </a:lnTo>
                  <a:lnTo>
                    <a:pt x="181" y="322"/>
                  </a:lnTo>
                  <a:lnTo>
                    <a:pt x="164" y="322"/>
                  </a:lnTo>
                  <a:close/>
                  <a:moveTo>
                    <a:pt x="154" y="357"/>
                  </a:moveTo>
                  <a:lnTo>
                    <a:pt x="154" y="372"/>
                  </a:lnTo>
                  <a:lnTo>
                    <a:pt x="171" y="364"/>
                  </a:lnTo>
                  <a:lnTo>
                    <a:pt x="154" y="357"/>
                  </a:lnTo>
                  <a:close/>
                  <a:moveTo>
                    <a:pt x="106" y="270"/>
                  </a:moveTo>
                  <a:lnTo>
                    <a:pt x="102" y="286"/>
                  </a:lnTo>
                  <a:lnTo>
                    <a:pt x="121" y="286"/>
                  </a:lnTo>
                  <a:lnTo>
                    <a:pt x="106" y="270"/>
                  </a:lnTo>
                  <a:close/>
                  <a:moveTo>
                    <a:pt x="20" y="122"/>
                  </a:moveTo>
                  <a:lnTo>
                    <a:pt x="4" y="122"/>
                  </a:lnTo>
                  <a:lnTo>
                    <a:pt x="0" y="138"/>
                  </a:lnTo>
                  <a:lnTo>
                    <a:pt x="16" y="134"/>
                  </a:lnTo>
                  <a:lnTo>
                    <a:pt x="20" y="122"/>
                  </a:lnTo>
                  <a:close/>
                  <a:moveTo>
                    <a:pt x="240" y="80"/>
                  </a:moveTo>
                  <a:lnTo>
                    <a:pt x="235" y="90"/>
                  </a:lnTo>
                  <a:lnTo>
                    <a:pt x="240" y="96"/>
                  </a:lnTo>
                  <a:lnTo>
                    <a:pt x="252" y="84"/>
                  </a:lnTo>
                  <a:lnTo>
                    <a:pt x="240" y="80"/>
                  </a:lnTo>
                  <a:close/>
                  <a:moveTo>
                    <a:pt x="235" y="75"/>
                  </a:moveTo>
                  <a:lnTo>
                    <a:pt x="225" y="75"/>
                  </a:lnTo>
                  <a:lnTo>
                    <a:pt x="221" y="82"/>
                  </a:lnTo>
                  <a:lnTo>
                    <a:pt x="217" y="90"/>
                  </a:lnTo>
                  <a:lnTo>
                    <a:pt x="223" y="90"/>
                  </a:lnTo>
                  <a:lnTo>
                    <a:pt x="227" y="86"/>
                  </a:lnTo>
                  <a:lnTo>
                    <a:pt x="235" y="75"/>
                  </a:lnTo>
                  <a:close/>
                  <a:moveTo>
                    <a:pt x="246" y="105"/>
                  </a:moveTo>
                  <a:lnTo>
                    <a:pt x="242" y="109"/>
                  </a:lnTo>
                  <a:lnTo>
                    <a:pt x="242" y="117"/>
                  </a:lnTo>
                  <a:lnTo>
                    <a:pt x="252" y="121"/>
                  </a:lnTo>
                  <a:lnTo>
                    <a:pt x="259" y="115"/>
                  </a:lnTo>
                  <a:lnTo>
                    <a:pt x="256" y="107"/>
                  </a:lnTo>
                  <a:lnTo>
                    <a:pt x="250" y="107"/>
                  </a:lnTo>
                  <a:lnTo>
                    <a:pt x="246" y="105"/>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4" name="Freeform 11"/>
            <p:cNvSpPr>
              <a:spLocks noChangeAspect="1"/>
            </p:cNvSpPr>
            <p:nvPr/>
          </p:nvSpPr>
          <p:spPr bwMode="gray">
            <a:xfrm>
              <a:off x="1665288" y="2217738"/>
              <a:ext cx="588962" cy="547687"/>
            </a:xfrm>
            <a:custGeom>
              <a:avLst/>
              <a:gdLst>
                <a:gd name="T0" fmla="*/ 508282 w 365"/>
                <a:gd name="T1" fmla="*/ 62823 h 340"/>
                <a:gd name="T2" fmla="*/ 458261 w 365"/>
                <a:gd name="T3" fmla="*/ 86986 h 340"/>
                <a:gd name="T4" fmla="*/ 471170 w 365"/>
                <a:gd name="T5" fmla="*/ 114370 h 340"/>
                <a:gd name="T6" fmla="*/ 437284 w 365"/>
                <a:gd name="T7" fmla="*/ 167528 h 340"/>
                <a:gd name="T8" fmla="*/ 527645 w 365"/>
                <a:gd name="T9" fmla="*/ 177193 h 340"/>
                <a:gd name="T10" fmla="*/ 555077 w 365"/>
                <a:gd name="T11" fmla="*/ 217464 h 340"/>
                <a:gd name="T12" fmla="*/ 588962 w 365"/>
                <a:gd name="T13" fmla="*/ 248070 h 340"/>
                <a:gd name="T14" fmla="*/ 558304 w 365"/>
                <a:gd name="T15" fmla="*/ 251292 h 340"/>
                <a:gd name="T16" fmla="*/ 569599 w 365"/>
                <a:gd name="T17" fmla="*/ 285119 h 340"/>
                <a:gd name="T18" fmla="*/ 567985 w 365"/>
                <a:gd name="T19" fmla="*/ 312504 h 340"/>
                <a:gd name="T20" fmla="*/ 551849 w 365"/>
                <a:gd name="T21" fmla="*/ 368883 h 340"/>
                <a:gd name="T22" fmla="*/ 538941 w 365"/>
                <a:gd name="T23" fmla="*/ 402711 h 340"/>
                <a:gd name="T24" fmla="*/ 446966 w 365"/>
                <a:gd name="T25" fmla="*/ 520303 h 340"/>
                <a:gd name="T26" fmla="*/ 416307 w 365"/>
                <a:gd name="T27" fmla="*/ 528357 h 340"/>
                <a:gd name="T28" fmla="*/ 375968 w 365"/>
                <a:gd name="T29" fmla="*/ 507416 h 340"/>
                <a:gd name="T30" fmla="*/ 303356 w 365"/>
                <a:gd name="T31" fmla="*/ 507416 h 340"/>
                <a:gd name="T32" fmla="*/ 261402 w 365"/>
                <a:gd name="T33" fmla="*/ 520303 h 340"/>
                <a:gd name="T34" fmla="*/ 214608 w 365"/>
                <a:gd name="T35" fmla="*/ 517081 h 340"/>
                <a:gd name="T36" fmla="*/ 164587 w 365"/>
                <a:gd name="T37" fmla="*/ 538022 h 340"/>
                <a:gd name="T38" fmla="*/ 93588 w 365"/>
                <a:gd name="T39" fmla="*/ 534800 h 340"/>
                <a:gd name="T40" fmla="*/ 35499 w 365"/>
                <a:gd name="T41" fmla="*/ 528357 h 340"/>
                <a:gd name="T42" fmla="*/ 69385 w 365"/>
                <a:gd name="T43" fmla="*/ 500973 h 340"/>
                <a:gd name="T44" fmla="*/ 16136 w 365"/>
                <a:gd name="T45" fmla="*/ 497751 h 340"/>
                <a:gd name="T46" fmla="*/ 66157 w 365"/>
                <a:gd name="T47" fmla="*/ 463923 h 340"/>
                <a:gd name="T48" fmla="*/ 0 w 365"/>
                <a:gd name="T49" fmla="*/ 460701 h 340"/>
                <a:gd name="T50" fmla="*/ 6454 w 365"/>
                <a:gd name="T51" fmla="*/ 420430 h 340"/>
                <a:gd name="T52" fmla="*/ 53249 w 365"/>
                <a:gd name="T53" fmla="*/ 402711 h 340"/>
                <a:gd name="T54" fmla="*/ 3227 w 365"/>
                <a:gd name="T55" fmla="*/ 376938 h 340"/>
                <a:gd name="T56" fmla="*/ 66157 w 365"/>
                <a:gd name="T57" fmla="*/ 386603 h 340"/>
                <a:gd name="T58" fmla="*/ 114565 w 365"/>
                <a:gd name="T59" fmla="*/ 368883 h 340"/>
                <a:gd name="T60" fmla="*/ 198472 w 365"/>
                <a:gd name="T61" fmla="*/ 365662 h 340"/>
                <a:gd name="T62" fmla="*/ 198472 w 365"/>
                <a:gd name="T63" fmla="*/ 352775 h 340"/>
                <a:gd name="T64" fmla="*/ 143610 w 365"/>
                <a:gd name="T65" fmla="*/ 352775 h 340"/>
                <a:gd name="T66" fmla="*/ 114565 w 365"/>
                <a:gd name="T67" fmla="*/ 336666 h 340"/>
                <a:gd name="T68" fmla="*/ 183950 w 365"/>
                <a:gd name="T69" fmla="*/ 306060 h 340"/>
                <a:gd name="T70" fmla="*/ 238812 w 365"/>
                <a:gd name="T71" fmla="*/ 291563 h 340"/>
                <a:gd name="T72" fmla="*/ 195245 w 365"/>
                <a:gd name="T73" fmla="*/ 269011 h 340"/>
                <a:gd name="T74" fmla="*/ 164587 w 365"/>
                <a:gd name="T75" fmla="*/ 248070 h 340"/>
                <a:gd name="T76" fmla="*/ 140383 w 365"/>
                <a:gd name="T77" fmla="*/ 219075 h 340"/>
                <a:gd name="T78" fmla="*/ 146837 w 365"/>
                <a:gd name="T79" fmla="*/ 177193 h 340"/>
                <a:gd name="T80" fmla="*/ 187177 w 365"/>
                <a:gd name="T81" fmla="*/ 167528 h 340"/>
                <a:gd name="T82" fmla="*/ 221062 w 365"/>
                <a:gd name="T83" fmla="*/ 148198 h 340"/>
                <a:gd name="T84" fmla="*/ 198472 w 365"/>
                <a:gd name="T85" fmla="*/ 130478 h 340"/>
                <a:gd name="T86" fmla="*/ 174268 w 365"/>
                <a:gd name="T87" fmla="*/ 114370 h 340"/>
                <a:gd name="T88" fmla="*/ 198472 w 365"/>
                <a:gd name="T89" fmla="*/ 99872 h 340"/>
                <a:gd name="T90" fmla="*/ 211381 w 365"/>
                <a:gd name="T91" fmla="*/ 74099 h 340"/>
                <a:gd name="T92" fmla="*/ 242039 w 365"/>
                <a:gd name="T93" fmla="*/ 77321 h 340"/>
                <a:gd name="T94" fmla="*/ 288833 w 365"/>
                <a:gd name="T95" fmla="*/ 99872 h 340"/>
                <a:gd name="T96" fmla="*/ 319492 w 365"/>
                <a:gd name="T97" fmla="*/ 114370 h 340"/>
                <a:gd name="T98" fmla="*/ 366286 w 365"/>
                <a:gd name="T99" fmla="*/ 144976 h 340"/>
                <a:gd name="T100" fmla="*/ 359832 w 365"/>
                <a:gd name="T101" fmla="*/ 107927 h 340"/>
                <a:gd name="T102" fmla="*/ 406626 w 365"/>
                <a:gd name="T103" fmla="*/ 104705 h 340"/>
                <a:gd name="T104" fmla="*/ 406626 w 365"/>
                <a:gd name="T105" fmla="*/ 90207 h 340"/>
                <a:gd name="T106" fmla="*/ 363059 w 365"/>
                <a:gd name="T107" fmla="*/ 56380 h 340"/>
                <a:gd name="T108" fmla="*/ 416307 w 365"/>
                <a:gd name="T109" fmla="*/ 33828 h 340"/>
                <a:gd name="T110" fmla="*/ 455034 w 365"/>
                <a:gd name="T111" fmla="*/ 9665 h 340"/>
                <a:gd name="T112" fmla="*/ 501828 w 365"/>
                <a:gd name="T113" fmla="*/ 6443 h 340"/>
                <a:gd name="T114" fmla="*/ 501828 w 365"/>
                <a:gd name="T115" fmla="*/ 46714 h 340"/>
                <a:gd name="T116" fmla="*/ 542168 w 365"/>
                <a:gd name="T117" fmla="*/ 16108 h 340"/>
                <a:gd name="T118" fmla="*/ 558304 w 365"/>
                <a:gd name="T119" fmla="*/ 0 h 340"/>
                <a:gd name="T120" fmla="*/ 561531 w 365"/>
                <a:gd name="T121" fmla="*/ 33828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5" h="340">
                  <a:moveTo>
                    <a:pt x="332" y="29"/>
                  </a:moveTo>
                  <a:lnTo>
                    <a:pt x="323" y="27"/>
                  </a:lnTo>
                  <a:lnTo>
                    <a:pt x="315" y="39"/>
                  </a:lnTo>
                  <a:lnTo>
                    <a:pt x="315" y="48"/>
                  </a:lnTo>
                  <a:lnTo>
                    <a:pt x="294" y="50"/>
                  </a:lnTo>
                  <a:lnTo>
                    <a:pt x="284" y="54"/>
                  </a:lnTo>
                  <a:lnTo>
                    <a:pt x="286" y="62"/>
                  </a:lnTo>
                  <a:lnTo>
                    <a:pt x="294" y="65"/>
                  </a:lnTo>
                  <a:lnTo>
                    <a:pt x="292" y="71"/>
                  </a:lnTo>
                  <a:lnTo>
                    <a:pt x="277" y="71"/>
                  </a:lnTo>
                  <a:lnTo>
                    <a:pt x="269" y="85"/>
                  </a:lnTo>
                  <a:lnTo>
                    <a:pt x="271" y="104"/>
                  </a:lnTo>
                  <a:lnTo>
                    <a:pt x="298" y="119"/>
                  </a:lnTo>
                  <a:lnTo>
                    <a:pt x="307" y="117"/>
                  </a:lnTo>
                  <a:lnTo>
                    <a:pt x="327" y="110"/>
                  </a:lnTo>
                  <a:lnTo>
                    <a:pt x="336" y="112"/>
                  </a:lnTo>
                  <a:lnTo>
                    <a:pt x="342" y="123"/>
                  </a:lnTo>
                  <a:lnTo>
                    <a:pt x="344" y="135"/>
                  </a:lnTo>
                  <a:lnTo>
                    <a:pt x="355" y="135"/>
                  </a:lnTo>
                  <a:lnTo>
                    <a:pt x="361" y="138"/>
                  </a:lnTo>
                  <a:lnTo>
                    <a:pt x="365" y="154"/>
                  </a:lnTo>
                  <a:lnTo>
                    <a:pt x="365" y="158"/>
                  </a:lnTo>
                  <a:lnTo>
                    <a:pt x="353" y="158"/>
                  </a:lnTo>
                  <a:lnTo>
                    <a:pt x="346" y="156"/>
                  </a:lnTo>
                  <a:lnTo>
                    <a:pt x="344" y="161"/>
                  </a:lnTo>
                  <a:lnTo>
                    <a:pt x="346" y="173"/>
                  </a:lnTo>
                  <a:lnTo>
                    <a:pt x="353" y="177"/>
                  </a:lnTo>
                  <a:lnTo>
                    <a:pt x="353" y="183"/>
                  </a:lnTo>
                  <a:lnTo>
                    <a:pt x="350" y="184"/>
                  </a:lnTo>
                  <a:lnTo>
                    <a:pt x="352" y="194"/>
                  </a:lnTo>
                  <a:lnTo>
                    <a:pt x="352" y="202"/>
                  </a:lnTo>
                  <a:lnTo>
                    <a:pt x="340" y="204"/>
                  </a:lnTo>
                  <a:lnTo>
                    <a:pt x="342" y="229"/>
                  </a:lnTo>
                  <a:lnTo>
                    <a:pt x="327" y="230"/>
                  </a:lnTo>
                  <a:lnTo>
                    <a:pt x="329" y="238"/>
                  </a:lnTo>
                  <a:lnTo>
                    <a:pt x="334" y="250"/>
                  </a:lnTo>
                  <a:lnTo>
                    <a:pt x="311" y="282"/>
                  </a:lnTo>
                  <a:lnTo>
                    <a:pt x="288" y="317"/>
                  </a:lnTo>
                  <a:lnTo>
                    <a:pt x="277" y="323"/>
                  </a:lnTo>
                  <a:lnTo>
                    <a:pt x="282" y="330"/>
                  </a:lnTo>
                  <a:lnTo>
                    <a:pt x="277" y="336"/>
                  </a:lnTo>
                  <a:lnTo>
                    <a:pt x="258" y="328"/>
                  </a:lnTo>
                  <a:lnTo>
                    <a:pt x="240" y="326"/>
                  </a:lnTo>
                  <a:lnTo>
                    <a:pt x="246" y="315"/>
                  </a:lnTo>
                  <a:lnTo>
                    <a:pt x="233" y="315"/>
                  </a:lnTo>
                  <a:lnTo>
                    <a:pt x="225" y="328"/>
                  </a:lnTo>
                  <a:lnTo>
                    <a:pt x="206" y="319"/>
                  </a:lnTo>
                  <a:lnTo>
                    <a:pt x="188" y="315"/>
                  </a:lnTo>
                  <a:lnTo>
                    <a:pt x="187" y="325"/>
                  </a:lnTo>
                  <a:lnTo>
                    <a:pt x="171" y="325"/>
                  </a:lnTo>
                  <a:lnTo>
                    <a:pt x="162" y="323"/>
                  </a:lnTo>
                  <a:lnTo>
                    <a:pt x="154" y="330"/>
                  </a:lnTo>
                  <a:lnTo>
                    <a:pt x="139" y="330"/>
                  </a:lnTo>
                  <a:lnTo>
                    <a:pt x="133" y="321"/>
                  </a:lnTo>
                  <a:lnTo>
                    <a:pt x="131" y="332"/>
                  </a:lnTo>
                  <a:lnTo>
                    <a:pt x="114" y="340"/>
                  </a:lnTo>
                  <a:lnTo>
                    <a:pt x="102" y="334"/>
                  </a:lnTo>
                  <a:lnTo>
                    <a:pt x="96" y="338"/>
                  </a:lnTo>
                  <a:lnTo>
                    <a:pt x="71" y="336"/>
                  </a:lnTo>
                  <a:lnTo>
                    <a:pt x="58" y="332"/>
                  </a:lnTo>
                  <a:lnTo>
                    <a:pt x="52" y="326"/>
                  </a:lnTo>
                  <a:lnTo>
                    <a:pt x="37" y="326"/>
                  </a:lnTo>
                  <a:lnTo>
                    <a:pt x="22" y="328"/>
                  </a:lnTo>
                  <a:lnTo>
                    <a:pt x="14" y="325"/>
                  </a:lnTo>
                  <a:lnTo>
                    <a:pt x="25" y="315"/>
                  </a:lnTo>
                  <a:lnTo>
                    <a:pt x="43" y="311"/>
                  </a:lnTo>
                  <a:lnTo>
                    <a:pt x="41" y="307"/>
                  </a:lnTo>
                  <a:lnTo>
                    <a:pt x="27" y="307"/>
                  </a:lnTo>
                  <a:lnTo>
                    <a:pt x="10" y="309"/>
                  </a:lnTo>
                  <a:lnTo>
                    <a:pt x="4" y="303"/>
                  </a:lnTo>
                  <a:lnTo>
                    <a:pt x="14" y="298"/>
                  </a:lnTo>
                  <a:lnTo>
                    <a:pt x="41" y="288"/>
                  </a:lnTo>
                  <a:lnTo>
                    <a:pt x="27" y="284"/>
                  </a:lnTo>
                  <a:lnTo>
                    <a:pt x="8" y="292"/>
                  </a:lnTo>
                  <a:lnTo>
                    <a:pt x="0" y="286"/>
                  </a:lnTo>
                  <a:lnTo>
                    <a:pt x="8" y="278"/>
                  </a:lnTo>
                  <a:lnTo>
                    <a:pt x="0" y="273"/>
                  </a:lnTo>
                  <a:lnTo>
                    <a:pt x="4" y="261"/>
                  </a:lnTo>
                  <a:lnTo>
                    <a:pt x="20" y="257"/>
                  </a:lnTo>
                  <a:lnTo>
                    <a:pt x="45" y="255"/>
                  </a:lnTo>
                  <a:lnTo>
                    <a:pt x="33" y="250"/>
                  </a:lnTo>
                  <a:lnTo>
                    <a:pt x="25" y="246"/>
                  </a:lnTo>
                  <a:lnTo>
                    <a:pt x="2" y="242"/>
                  </a:lnTo>
                  <a:lnTo>
                    <a:pt x="2" y="234"/>
                  </a:lnTo>
                  <a:lnTo>
                    <a:pt x="27" y="234"/>
                  </a:lnTo>
                  <a:lnTo>
                    <a:pt x="35" y="234"/>
                  </a:lnTo>
                  <a:lnTo>
                    <a:pt x="41" y="240"/>
                  </a:lnTo>
                  <a:lnTo>
                    <a:pt x="52" y="244"/>
                  </a:lnTo>
                  <a:lnTo>
                    <a:pt x="56" y="230"/>
                  </a:lnTo>
                  <a:lnTo>
                    <a:pt x="71" y="229"/>
                  </a:lnTo>
                  <a:lnTo>
                    <a:pt x="89" y="227"/>
                  </a:lnTo>
                  <a:lnTo>
                    <a:pt x="108" y="230"/>
                  </a:lnTo>
                  <a:lnTo>
                    <a:pt x="123" y="227"/>
                  </a:lnTo>
                  <a:lnTo>
                    <a:pt x="139" y="227"/>
                  </a:lnTo>
                  <a:lnTo>
                    <a:pt x="131" y="223"/>
                  </a:lnTo>
                  <a:lnTo>
                    <a:pt x="123" y="219"/>
                  </a:lnTo>
                  <a:lnTo>
                    <a:pt x="121" y="223"/>
                  </a:lnTo>
                  <a:lnTo>
                    <a:pt x="102" y="221"/>
                  </a:lnTo>
                  <a:lnTo>
                    <a:pt x="89" y="219"/>
                  </a:lnTo>
                  <a:lnTo>
                    <a:pt x="69" y="217"/>
                  </a:lnTo>
                  <a:lnTo>
                    <a:pt x="62" y="213"/>
                  </a:lnTo>
                  <a:lnTo>
                    <a:pt x="71" y="209"/>
                  </a:lnTo>
                  <a:lnTo>
                    <a:pt x="77" y="204"/>
                  </a:lnTo>
                  <a:lnTo>
                    <a:pt x="89" y="204"/>
                  </a:lnTo>
                  <a:lnTo>
                    <a:pt x="114" y="190"/>
                  </a:lnTo>
                  <a:lnTo>
                    <a:pt x="123" y="177"/>
                  </a:lnTo>
                  <a:lnTo>
                    <a:pt x="137" y="177"/>
                  </a:lnTo>
                  <a:lnTo>
                    <a:pt x="148" y="181"/>
                  </a:lnTo>
                  <a:lnTo>
                    <a:pt x="150" y="171"/>
                  </a:lnTo>
                  <a:lnTo>
                    <a:pt x="137" y="169"/>
                  </a:lnTo>
                  <a:lnTo>
                    <a:pt x="121" y="167"/>
                  </a:lnTo>
                  <a:lnTo>
                    <a:pt x="114" y="156"/>
                  </a:lnTo>
                  <a:lnTo>
                    <a:pt x="112" y="142"/>
                  </a:lnTo>
                  <a:lnTo>
                    <a:pt x="102" y="154"/>
                  </a:lnTo>
                  <a:lnTo>
                    <a:pt x="94" y="146"/>
                  </a:lnTo>
                  <a:lnTo>
                    <a:pt x="96" y="138"/>
                  </a:lnTo>
                  <a:lnTo>
                    <a:pt x="87" y="136"/>
                  </a:lnTo>
                  <a:lnTo>
                    <a:pt x="89" y="129"/>
                  </a:lnTo>
                  <a:lnTo>
                    <a:pt x="81" y="121"/>
                  </a:lnTo>
                  <a:lnTo>
                    <a:pt x="91" y="110"/>
                  </a:lnTo>
                  <a:lnTo>
                    <a:pt x="98" y="110"/>
                  </a:lnTo>
                  <a:lnTo>
                    <a:pt x="116" y="112"/>
                  </a:lnTo>
                  <a:lnTo>
                    <a:pt x="116" y="104"/>
                  </a:lnTo>
                  <a:lnTo>
                    <a:pt x="123" y="102"/>
                  </a:lnTo>
                  <a:lnTo>
                    <a:pt x="137" y="100"/>
                  </a:lnTo>
                  <a:lnTo>
                    <a:pt x="137" y="92"/>
                  </a:lnTo>
                  <a:lnTo>
                    <a:pt x="116" y="92"/>
                  </a:lnTo>
                  <a:lnTo>
                    <a:pt x="112" y="83"/>
                  </a:lnTo>
                  <a:lnTo>
                    <a:pt x="123" y="81"/>
                  </a:lnTo>
                  <a:lnTo>
                    <a:pt x="123" y="79"/>
                  </a:lnTo>
                  <a:lnTo>
                    <a:pt x="116" y="77"/>
                  </a:lnTo>
                  <a:lnTo>
                    <a:pt x="108" y="71"/>
                  </a:lnTo>
                  <a:lnTo>
                    <a:pt x="108" y="64"/>
                  </a:lnTo>
                  <a:lnTo>
                    <a:pt x="116" y="58"/>
                  </a:lnTo>
                  <a:lnTo>
                    <a:pt x="123" y="62"/>
                  </a:lnTo>
                  <a:lnTo>
                    <a:pt x="129" y="58"/>
                  </a:lnTo>
                  <a:lnTo>
                    <a:pt x="123" y="52"/>
                  </a:lnTo>
                  <a:lnTo>
                    <a:pt x="131" y="46"/>
                  </a:lnTo>
                  <a:lnTo>
                    <a:pt x="135" y="56"/>
                  </a:lnTo>
                  <a:lnTo>
                    <a:pt x="146" y="54"/>
                  </a:lnTo>
                  <a:lnTo>
                    <a:pt x="150" y="48"/>
                  </a:lnTo>
                  <a:lnTo>
                    <a:pt x="156" y="50"/>
                  </a:lnTo>
                  <a:lnTo>
                    <a:pt x="169" y="52"/>
                  </a:lnTo>
                  <a:lnTo>
                    <a:pt x="179" y="62"/>
                  </a:lnTo>
                  <a:lnTo>
                    <a:pt x="183" y="79"/>
                  </a:lnTo>
                  <a:lnTo>
                    <a:pt x="192" y="67"/>
                  </a:lnTo>
                  <a:lnTo>
                    <a:pt x="198" y="71"/>
                  </a:lnTo>
                  <a:lnTo>
                    <a:pt x="210" y="79"/>
                  </a:lnTo>
                  <a:lnTo>
                    <a:pt x="215" y="85"/>
                  </a:lnTo>
                  <a:lnTo>
                    <a:pt x="227" y="90"/>
                  </a:lnTo>
                  <a:lnTo>
                    <a:pt x="225" y="83"/>
                  </a:lnTo>
                  <a:lnTo>
                    <a:pt x="217" y="71"/>
                  </a:lnTo>
                  <a:lnTo>
                    <a:pt x="223" y="67"/>
                  </a:lnTo>
                  <a:lnTo>
                    <a:pt x="234" y="65"/>
                  </a:lnTo>
                  <a:lnTo>
                    <a:pt x="246" y="71"/>
                  </a:lnTo>
                  <a:lnTo>
                    <a:pt x="252" y="65"/>
                  </a:lnTo>
                  <a:lnTo>
                    <a:pt x="265" y="64"/>
                  </a:lnTo>
                  <a:lnTo>
                    <a:pt x="261" y="56"/>
                  </a:lnTo>
                  <a:lnTo>
                    <a:pt x="252" y="56"/>
                  </a:lnTo>
                  <a:lnTo>
                    <a:pt x="233" y="50"/>
                  </a:lnTo>
                  <a:lnTo>
                    <a:pt x="223" y="42"/>
                  </a:lnTo>
                  <a:lnTo>
                    <a:pt x="225" y="35"/>
                  </a:lnTo>
                  <a:lnTo>
                    <a:pt x="244" y="31"/>
                  </a:lnTo>
                  <a:lnTo>
                    <a:pt x="258" y="31"/>
                  </a:lnTo>
                  <a:lnTo>
                    <a:pt x="258" y="21"/>
                  </a:lnTo>
                  <a:lnTo>
                    <a:pt x="261" y="12"/>
                  </a:lnTo>
                  <a:lnTo>
                    <a:pt x="271" y="4"/>
                  </a:lnTo>
                  <a:lnTo>
                    <a:pt x="282" y="6"/>
                  </a:lnTo>
                  <a:lnTo>
                    <a:pt x="298" y="0"/>
                  </a:lnTo>
                  <a:lnTo>
                    <a:pt x="302" y="12"/>
                  </a:lnTo>
                  <a:lnTo>
                    <a:pt x="311" y="4"/>
                  </a:lnTo>
                  <a:lnTo>
                    <a:pt x="323" y="6"/>
                  </a:lnTo>
                  <a:lnTo>
                    <a:pt x="309" y="27"/>
                  </a:lnTo>
                  <a:lnTo>
                    <a:pt x="311" y="29"/>
                  </a:lnTo>
                  <a:lnTo>
                    <a:pt x="327" y="19"/>
                  </a:lnTo>
                  <a:lnTo>
                    <a:pt x="329" y="10"/>
                  </a:lnTo>
                  <a:lnTo>
                    <a:pt x="336" y="10"/>
                  </a:lnTo>
                  <a:lnTo>
                    <a:pt x="344" y="16"/>
                  </a:lnTo>
                  <a:lnTo>
                    <a:pt x="338" y="0"/>
                  </a:lnTo>
                  <a:lnTo>
                    <a:pt x="346" y="0"/>
                  </a:lnTo>
                  <a:lnTo>
                    <a:pt x="353" y="4"/>
                  </a:lnTo>
                  <a:lnTo>
                    <a:pt x="355" y="21"/>
                  </a:lnTo>
                  <a:lnTo>
                    <a:pt x="348" y="21"/>
                  </a:lnTo>
                  <a:lnTo>
                    <a:pt x="336" y="25"/>
                  </a:lnTo>
                  <a:lnTo>
                    <a:pt x="332" y="29"/>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5" name="Freeform 12"/>
            <p:cNvSpPr>
              <a:spLocks noChangeAspect="1" noEditPoints="1"/>
            </p:cNvSpPr>
            <p:nvPr/>
          </p:nvSpPr>
          <p:spPr bwMode="gray">
            <a:xfrm>
              <a:off x="1112838" y="4027488"/>
              <a:ext cx="1770062" cy="1374775"/>
            </a:xfrm>
            <a:custGeom>
              <a:avLst/>
              <a:gdLst>
                <a:gd name="T0" fmla="*/ 1098603 w 1094"/>
                <a:gd name="T1" fmla="*/ 321104 h 852"/>
                <a:gd name="T2" fmla="*/ 1132581 w 1094"/>
                <a:gd name="T3" fmla="*/ 364670 h 852"/>
                <a:gd name="T4" fmla="*/ 1173030 w 1094"/>
                <a:gd name="T5" fmla="*/ 424373 h 852"/>
                <a:gd name="T6" fmla="*/ 1287906 w 1094"/>
                <a:gd name="T7" fmla="*/ 472781 h 852"/>
                <a:gd name="T8" fmla="*/ 1412490 w 1094"/>
                <a:gd name="T9" fmla="*/ 498598 h 852"/>
                <a:gd name="T10" fmla="*/ 1446467 w 1094"/>
                <a:gd name="T11" fmla="*/ 563141 h 852"/>
                <a:gd name="T12" fmla="*/ 1582377 w 1094"/>
                <a:gd name="T13" fmla="*/ 597027 h 852"/>
                <a:gd name="T14" fmla="*/ 1682691 w 1094"/>
                <a:gd name="T15" fmla="*/ 630912 h 852"/>
                <a:gd name="T16" fmla="*/ 1655186 w 1094"/>
                <a:gd name="T17" fmla="*/ 701910 h 852"/>
                <a:gd name="T18" fmla="*/ 1465883 w 1094"/>
                <a:gd name="T19" fmla="*/ 766453 h 852"/>
                <a:gd name="T20" fmla="*/ 1281434 w 1094"/>
                <a:gd name="T21" fmla="*/ 798725 h 852"/>
                <a:gd name="T22" fmla="*/ 1257165 w 1094"/>
                <a:gd name="T23" fmla="*/ 832610 h 852"/>
                <a:gd name="T24" fmla="*/ 1182738 w 1094"/>
                <a:gd name="T25" fmla="*/ 879404 h 852"/>
                <a:gd name="T26" fmla="*/ 1092131 w 1094"/>
                <a:gd name="T27" fmla="*/ 1082716 h 852"/>
                <a:gd name="T28" fmla="*/ 1080806 w 1094"/>
                <a:gd name="T29" fmla="*/ 1153714 h 852"/>
                <a:gd name="T30" fmla="*/ 965930 w 1094"/>
                <a:gd name="T31" fmla="*/ 1223098 h 852"/>
                <a:gd name="T32" fmla="*/ 868851 w 1094"/>
                <a:gd name="T33" fmla="*/ 1256983 h 852"/>
                <a:gd name="T34" fmla="*/ 710290 w 1094"/>
                <a:gd name="T35" fmla="*/ 1374775 h 852"/>
                <a:gd name="T36" fmla="*/ 605122 w 1094"/>
                <a:gd name="T37" fmla="*/ 1337663 h 852"/>
                <a:gd name="T38" fmla="*/ 436853 w 1094"/>
                <a:gd name="T39" fmla="*/ 1290869 h 852"/>
                <a:gd name="T40" fmla="*/ 260494 w 1094"/>
                <a:gd name="T41" fmla="*/ 1324754 h 852"/>
                <a:gd name="T42" fmla="*/ 158561 w 1094"/>
                <a:gd name="T43" fmla="*/ 1287641 h 852"/>
                <a:gd name="T44" fmla="*/ 127820 w 1094"/>
                <a:gd name="T45" fmla="*/ 1197281 h 852"/>
                <a:gd name="T46" fmla="*/ 64719 w 1094"/>
                <a:gd name="T47" fmla="*/ 1079489 h 852"/>
                <a:gd name="T48" fmla="*/ 9708 w 1094"/>
                <a:gd name="T49" fmla="*/ 1024627 h 852"/>
                <a:gd name="T50" fmla="*/ 124584 w 1094"/>
                <a:gd name="T51" fmla="*/ 913289 h 852"/>
                <a:gd name="T52" fmla="*/ 155325 w 1094"/>
                <a:gd name="T53" fmla="*/ 798725 h 852"/>
                <a:gd name="T54" fmla="*/ 135910 w 1094"/>
                <a:gd name="T55" fmla="*/ 664797 h 852"/>
                <a:gd name="T56" fmla="*/ 220044 w 1094"/>
                <a:gd name="T57" fmla="*/ 613163 h 852"/>
                <a:gd name="T58" fmla="*/ 260494 w 1094"/>
                <a:gd name="T59" fmla="*/ 532483 h 852"/>
                <a:gd name="T60" fmla="*/ 365662 w 1094"/>
                <a:gd name="T61" fmla="*/ 461486 h 852"/>
                <a:gd name="T62" fmla="*/ 365662 w 1094"/>
                <a:gd name="T63" fmla="*/ 371125 h 852"/>
                <a:gd name="T64" fmla="*/ 266965 w 1094"/>
                <a:gd name="T65" fmla="*/ 321104 h 852"/>
                <a:gd name="T66" fmla="*/ 165033 w 1094"/>
                <a:gd name="T67" fmla="*/ 269469 h 852"/>
                <a:gd name="T68" fmla="*/ 74427 w 1094"/>
                <a:gd name="T69" fmla="*/ 259787 h 852"/>
                <a:gd name="T70" fmla="*/ 84135 w 1094"/>
                <a:gd name="T71" fmla="*/ 212993 h 852"/>
                <a:gd name="T72" fmla="*/ 111640 w 1094"/>
                <a:gd name="T73" fmla="*/ 172654 h 852"/>
                <a:gd name="T74" fmla="*/ 84135 w 1094"/>
                <a:gd name="T75" fmla="*/ 151677 h 852"/>
                <a:gd name="T76" fmla="*/ 87371 w 1094"/>
                <a:gd name="T77" fmla="*/ 95202 h 852"/>
                <a:gd name="T78" fmla="*/ 92224 w 1094"/>
                <a:gd name="T79" fmla="*/ 33885 h 852"/>
                <a:gd name="T80" fmla="*/ 207100 w 1094"/>
                <a:gd name="T81" fmla="*/ 51635 h 852"/>
                <a:gd name="T82" fmla="*/ 273437 w 1094"/>
                <a:gd name="T83" fmla="*/ 4841 h 852"/>
                <a:gd name="T84" fmla="*/ 375370 w 1094"/>
                <a:gd name="T85" fmla="*/ 51635 h 852"/>
                <a:gd name="T86" fmla="*/ 530695 w 1094"/>
                <a:gd name="T87" fmla="*/ 111337 h 852"/>
                <a:gd name="T88" fmla="*/ 587324 w 1094"/>
                <a:gd name="T89" fmla="*/ 135541 h 852"/>
                <a:gd name="T90" fmla="*/ 810604 w 1094"/>
                <a:gd name="T91" fmla="*/ 203312 h 852"/>
                <a:gd name="T92" fmla="*/ 888267 w 1094"/>
                <a:gd name="T93" fmla="*/ 253333 h 852"/>
                <a:gd name="T94" fmla="*/ 952986 w 1094"/>
                <a:gd name="T95" fmla="*/ 271082 h 852"/>
                <a:gd name="T96" fmla="*/ 1312176 w 1094"/>
                <a:gd name="T97" fmla="*/ 1169850 h 852"/>
                <a:gd name="T98" fmla="*/ 1338063 w 1094"/>
                <a:gd name="T99" fmla="*/ 1194053 h 852"/>
                <a:gd name="T100" fmla="*/ 1682691 w 1094"/>
                <a:gd name="T101" fmla="*/ 1039149 h 852"/>
                <a:gd name="T102" fmla="*/ 1747410 w 1094"/>
                <a:gd name="T103" fmla="*/ 1068194 h 852"/>
                <a:gd name="T104" fmla="*/ 1740938 w 1094"/>
                <a:gd name="T105" fmla="*/ 1011718 h 852"/>
                <a:gd name="T106" fmla="*/ 1496625 w 1094"/>
                <a:gd name="T107" fmla="*/ 1032695 h 852"/>
                <a:gd name="T108" fmla="*/ 1480445 w 1094"/>
                <a:gd name="T109" fmla="*/ 1061739 h 852"/>
                <a:gd name="T110" fmla="*/ 1524130 w 1094"/>
                <a:gd name="T111" fmla="*/ 1102079 h 852"/>
                <a:gd name="T112" fmla="*/ 1617973 w 1094"/>
                <a:gd name="T113" fmla="*/ 1064967 h 852"/>
                <a:gd name="T114" fmla="*/ 1571051 w 1094"/>
                <a:gd name="T115" fmla="*/ 1024627 h 852"/>
                <a:gd name="T116" fmla="*/ 1281434 w 1094"/>
                <a:gd name="T117" fmla="*/ 1108533 h 852"/>
                <a:gd name="T118" fmla="*/ 1315412 w 1094"/>
                <a:gd name="T119" fmla="*/ 1142419 h 852"/>
                <a:gd name="T120" fmla="*/ 1310558 w 1094"/>
                <a:gd name="T121" fmla="*/ 1092398 h 8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94" h="852">
                  <a:moveTo>
                    <a:pt x="654" y="184"/>
                  </a:moveTo>
                  <a:lnTo>
                    <a:pt x="654" y="190"/>
                  </a:lnTo>
                  <a:lnTo>
                    <a:pt x="664" y="195"/>
                  </a:lnTo>
                  <a:lnTo>
                    <a:pt x="679" y="199"/>
                  </a:lnTo>
                  <a:lnTo>
                    <a:pt x="673" y="211"/>
                  </a:lnTo>
                  <a:lnTo>
                    <a:pt x="677" y="220"/>
                  </a:lnTo>
                  <a:lnTo>
                    <a:pt x="687" y="220"/>
                  </a:lnTo>
                  <a:lnTo>
                    <a:pt x="700" y="226"/>
                  </a:lnTo>
                  <a:lnTo>
                    <a:pt x="708" y="243"/>
                  </a:lnTo>
                  <a:lnTo>
                    <a:pt x="716" y="249"/>
                  </a:lnTo>
                  <a:lnTo>
                    <a:pt x="721" y="249"/>
                  </a:lnTo>
                  <a:lnTo>
                    <a:pt x="725" y="263"/>
                  </a:lnTo>
                  <a:lnTo>
                    <a:pt x="741" y="272"/>
                  </a:lnTo>
                  <a:lnTo>
                    <a:pt x="756" y="270"/>
                  </a:lnTo>
                  <a:lnTo>
                    <a:pt x="773" y="295"/>
                  </a:lnTo>
                  <a:lnTo>
                    <a:pt x="796" y="293"/>
                  </a:lnTo>
                  <a:lnTo>
                    <a:pt x="829" y="301"/>
                  </a:lnTo>
                  <a:lnTo>
                    <a:pt x="838" y="291"/>
                  </a:lnTo>
                  <a:lnTo>
                    <a:pt x="848" y="291"/>
                  </a:lnTo>
                  <a:lnTo>
                    <a:pt x="873" y="309"/>
                  </a:lnTo>
                  <a:lnTo>
                    <a:pt x="886" y="314"/>
                  </a:lnTo>
                  <a:lnTo>
                    <a:pt x="890" y="324"/>
                  </a:lnTo>
                  <a:lnTo>
                    <a:pt x="882" y="335"/>
                  </a:lnTo>
                  <a:lnTo>
                    <a:pt x="894" y="349"/>
                  </a:lnTo>
                  <a:lnTo>
                    <a:pt x="913" y="343"/>
                  </a:lnTo>
                  <a:lnTo>
                    <a:pt x="927" y="357"/>
                  </a:lnTo>
                  <a:lnTo>
                    <a:pt x="957" y="357"/>
                  </a:lnTo>
                  <a:lnTo>
                    <a:pt x="978" y="370"/>
                  </a:lnTo>
                  <a:lnTo>
                    <a:pt x="1015" y="370"/>
                  </a:lnTo>
                  <a:lnTo>
                    <a:pt x="1028" y="381"/>
                  </a:lnTo>
                  <a:lnTo>
                    <a:pt x="1034" y="380"/>
                  </a:lnTo>
                  <a:lnTo>
                    <a:pt x="1040" y="391"/>
                  </a:lnTo>
                  <a:lnTo>
                    <a:pt x="1026" y="397"/>
                  </a:lnTo>
                  <a:lnTo>
                    <a:pt x="1028" y="408"/>
                  </a:lnTo>
                  <a:lnTo>
                    <a:pt x="1026" y="422"/>
                  </a:lnTo>
                  <a:lnTo>
                    <a:pt x="1023" y="435"/>
                  </a:lnTo>
                  <a:lnTo>
                    <a:pt x="998" y="447"/>
                  </a:lnTo>
                  <a:lnTo>
                    <a:pt x="952" y="452"/>
                  </a:lnTo>
                  <a:lnTo>
                    <a:pt x="930" y="470"/>
                  </a:lnTo>
                  <a:lnTo>
                    <a:pt x="906" y="475"/>
                  </a:lnTo>
                  <a:lnTo>
                    <a:pt x="865" y="477"/>
                  </a:lnTo>
                  <a:lnTo>
                    <a:pt x="829" y="477"/>
                  </a:lnTo>
                  <a:lnTo>
                    <a:pt x="806" y="477"/>
                  </a:lnTo>
                  <a:lnTo>
                    <a:pt x="792" y="495"/>
                  </a:lnTo>
                  <a:lnTo>
                    <a:pt x="790" y="504"/>
                  </a:lnTo>
                  <a:lnTo>
                    <a:pt x="800" y="506"/>
                  </a:lnTo>
                  <a:lnTo>
                    <a:pt x="787" y="522"/>
                  </a:lnTo>
                  <a:lnTo>
                    <a:pt x="777" y="516"/>
                  </a:lnTo>
                  <a:lnTo>
                    <a:pt x="777" y="508"/>
                  </a:lnTo>
                  <a:lnTo>
                    <a:pt x="760" y="516"/>
                  </a:lnTo>
                  <a:lnTo>
                    <a:pt x="741" y="531"/>
                  </a:lnTo>
                  <a:lnTo>
                    <a:pt x="731" y="545"/>
                  </a:lnTo>
                  <a:lnTo>
                    <a:pt x="700" y="569"/>
                  </a:lnTo>
                  <a:lnTo>
                    <a:pt x="670" y="604"/>
                  </a:lnTo>
                  <a:lnTo>
                    <a:pt x="670" y="621"/>
                  </a:lnTo>
                  <a:lnTo>
                    <a:pt x="675" y="671"/>
                  </a:lnTo>
                  <a:lnTo>
                    <a:pt x="694" y="690"/>
                  </a:lnTo>
                  <a:lnTo>
                    <a:pt x="694" y="704"/>
                  </a:lnTo>
                  <a:lnTo>
                    <a:pt x="681" y="706"/>
                  </a:lnTo>
                  <a:lnTo>
                    <a:pt x="668" y="715"/>
                  </a:lnTo>
                  <a:lnTo>
                    <a:pt x="658" y="719"/>
                  </a:lnTo>
                  <a:lnTo>
                    <a:pt x="633" y="727"/>
                  </a:lnTo>
                  <a:lnTo>
                    <a:pt x="616" y="740"/>
                  </a:lnTo>
                  <a:lnTo>
                    <a:pt x="597" y="758"/>
                  </a:lnTo>
                  <a:lnTo>
                    <a:pt x="587" y="771"/>
                  </a:lnTo>
                  <a:lnTo>
                    <a:pt x="599" y="782"/>
                  </a:lnTo>
                  <a:lnTo>
                    <a:pt x="556" y="784"/>
                  </a:lnTo>
                  <a:lnTo>
                    <a:pt x="537" y="779"/>
                  </a:lnTo>
                  <a:lnTo>
                    <a:pt x="514" y="792"/>
                  </a:lnTo>
                  <a:lnTo>
                    <a:pt x="481" y="805"/>
                  </a:lnTo>
                  <a:lnTo>
                    <a:pt x="466" y="832"/>
                  </a:lnTo>
                  <a:lnTo>
                    <a:pt x="439" y="852"/>
                  </a:lnTo>
                  <a:lnTo>
                    <a:pt x="434" y="834"/>
                  </a:lnTo>
                  <a:lnTo>
                    <a:pt x="412" y="830"/>
                  </a:lnTo>
                  <a:lnTo>
                    <a:pt x="389" y="844"/>
                  </a:lnTo>
                  <a:lnTo>
                    <a:pt x="374" y="829"/>
                  </a:lnTo>
                  <a:lnTo>
                    <a:pt x="345" y="815"/>
                  </a:lnTo>
                  <a:lnTo>
                    <a:pt x="322" y="815"/>
                  </a:lnTo>
                  <a:lnTo>
                    <a:pt x="295" y="809"/>
                  </a:lnTo>
                  <a:lnTo>
                    <a:pt x="270" y="800"/>
                  </a:lnTo>
                  <a:lnTo>
                    <a:pt x="245" y="792"/>
                  </a:lnTo>
                  <a:lnTo>
                    <a:pt x="199" y="804"/>
                  </a:lnTo>
                  <a:lnTo>
                    <a:pt x="188" y="800"/>
                  </a:lnTo>
                  <a:lnTo>
                    <a:pt x="161" y="821"/>
                  </a:lnTo>
                  <a:lnTo>
                    <a:pt x="144" y="815"/>
                  </a:lnTo>
                  <a:lnTo>
                    <a:pt x="119" y="830"/>
                  </a:lnTo>
                  <a:lnTo>
                    <a:pt x="117" y="809"/>
                  </a:lnTo>
                  <a:lnTo>
                    <a:pt x="98" y="798"/>
                  </a:lnTo>
                  <a:lnTo>
                    <a:pt x="84" y="786"/>
                  </a:lnTo>
                  <a:lnTo>
                    <a:pt x="86" y="763"/>
                  </a:lnTo>
                  <a:lnTo>
                    <a:pt x="86" y="754"/>
                  </a:lnTo>
                  <a:lnTo>
                    <a:pt x="79" y="742"/>
                  </a:lnTo>
                  <a:lnTo>
                    <a:pt x="80" y="731"/>
                  </a:lnTo>
                  <a:lnTo>
                    <a:pt x="79" y="708"/>
                  </a:lnTo>
                  <a:lnTo>
                    <a:pt x="57" y="685"/>
                  </a:lnTo>
                  <a:lnTo>
                    <a:pt x="40" y="669"/>
                  </a:lnTo>
                  <a:lnTo>
                    <a:pt x="25" y="662"/>
                  </a:lnTo>
                  <a:lnTo>
                    <a:pt x="6" y="654"/>
                  </a:lnTo>
                  <a:lnTo>
                    <a:pt x="0" y="658"/>
                  </a:lnTo>
                  <a:lnTo>
                    <a:pt x="6" y="635"/>
                  </a:lnTo>
                  <a:lnTo>
                    <a:pt x="19" y="614"/>
                  </a:lnTo>
                  <a:lnTo>
                    <a:pt x="40" y="593"/>
                  </a:lnTo>
                  <a:lnTo>
                    <a:pt x="71" y="589"/>
                  </a:lnTo>
                  <a:lnTo>
                    <a:pt x="77" y="566"/>
                  </a:lnTo>
                  <a:lnTo>
                    <a:pt x="57" y="566"/>
                  </a:lnTo>
                  <a:lnTo>
                    <a:pt x="57" y="546"/>
                  </a:lnTo>
                  <a:lnTo>
                    <a:pt x="67" y="518"/>
                  </a:lnTo>
                  <a:lnTo>
                    <a:pt x="96" y="495"/>
                  </a:lnTo>
                  <a:lnTo>
                    <a:pt x="104" y="483"/>
                  </a:lnTo>
                  <a:lnTo>
                    <a:pt x="92" y="474"/>
                  </a:lnTo>
                  <a:lnTo>
                    <a:pt x="86" y="437"/>
                  </a:lnTo>
                  <a:lnTo>
                    <a:pt x="84" y="412"/>
                  </a:lnTo>
                  <a:lnTo>
                    <a:pt x="104" y="420"/>
                  </a:lnTo>
                  <a:lnTo>
                    <a:pt x="117" y="414"/>
                  </a:lnTo>
                  <a:lnTo>
                    <a:pt x="128" y="395"/>
                  </a:lnTo>
                  <a:lnTo>
                    <a:pt x="136" y="380"/>
                  </a:lnTo>
                  <a:lnTo>
                    <a:pt x="125" y="358"/>
                  </a:lnTo>
                  <a:lnTo>
                    <a:pt x="150" y="358"/>
                  </a:lnTo>
                  <a:lnTo>
                    <a:pt x="161" y="349"/>
                  </a:lnTo>
                  <a:lnTo>
                    <a:pt x="161" y="330"/>
                  </a:lnTo>
                  <a:lnTo>
                    <a:pt x="169" y="314"/>
                  </a:lnTo>
                  <a:lnTo>
                    <a:pt x="169" y="299"/>
                  </a:lnTo>
                  <a:lnTo>
                    <a:pt x="196" y="289"/>
                  </a:lnTo>
                  <a:lnTo>
                    <a:pt x="226" y="286"/>
                  </a:lnTo>
                  <a:lnTo>
                    <a:pt x="240" y="272"/>
                  </a:lnTo>
                  <a:lnTo>
                    <a:pt x="232" y="251"/>
                  </a:lnTo>
                  <a:lnTo>
                    <a:pt x="217" y="249"/>
                  </a:lnTo>
                  <a:lnTo>
                    <a:pt x="226" y="230"/>
                  </a:lnTo>
                  <a:lnTo>
                    <a:pt x="226" y="207"/>
                  </a:lnTo>
                  <a:lnTo>
                    <a:pt x="192" y="197"/>
                  </a:lnTo>
                  <a:lnTo>
                    <a:pt x="174" y="193"/>
                  </a:lnTo>
                  <a:lnTo>
                    <a:pt x="165" y="199"/>
                  </a:lnTo>
                  <a:lnTo>
                    <a:pt x="140" y="188"/>
                  </a:lnTo>
                  <a:lnTo>
                    <a:pt x="123" y="178"/>
                  </a:lnTo>
                  <a:lnTo>
                    <a:pt x="109" y="182"/>
                  </a:lnTo>
                  <a:lnTo>
                    <a:pt x="102" y="167"/>
                  </a:lnTo>
                  <a:lnTo>
                    <a:pt x="104" y="155"/>
                  </a:lnTo>
                  <a:lnTo>
                    <a:pt x="75" y="153"/>
                  </a:lnTo>
                  <a:lnTo>
                    <a:pt x="57" y="159"/>
                  </a:lnTo>
                  <a:lnTo>
                    <a:pt x="46" y="161"/>
                  </a:lnTo>
                  <a:lnTo>
                    <a:pt x="38" y="155"/>
                  </a:lnTo>
                  <a:lnTo>
                    <a:pt x="48" y="140"/>
                  </a:lnTo>
                  <a:lnTo>
                    <a:pt x="71" y="132"/>
                  </a:lnTo>
                  <a:lnTo>
                    <a:pt x="52" y="132"/>
                  </a:lnTo>
                  <a:lnTo>
                    <a:pt x="54" y="117"/>
                  </a:lnTo>
                  <a:lnTo>
                    <a:pt x="67" y="113"/>
                  </a:lnTo>
                  <a:lnTo>
                    <a:pt x="90" y="109"/>
                  </a:lnTo>
                  <a:lnTo>
                    <a:pt x="69" y="107"/>
                  </a:lnTo>
                  <a:lnTo>
                    <a:pt x="61" y="98"/>
                  </a:lnTo>
                  <a:lnTo>
                    <a:pt x="86" y="88"/>
                  </a:lnTo>
                  <a:lnTo>
                    <a:pt x="75" y="84"/>
                  </a:lnTo>
                  <a:lnTo>
                    <a:pt x="52" y="94"/>
                  </a:lnTo>
                  <a:lnTo>
                    <a:pt x="48" y="84"/>
                  </a:lnTo>
                  <a:lnTo>
                    <a:pt x="63" y="74"/>
                  </a:lnTo>
                  <a:lnTo>
                    <a:pt x="75" y="61"/>
                  </a:lnTo>
                  <a:lnTo>
                    <a:pt x="54" y="59"/>
                  </a:lnTo>
                  <a:lnTo>
                    <a:pt x="50" y="50"/>
                  </a:lnTo>
                  <a:lnTo>
                    <a:pt x="57" y="44"/>
                  </a:lnTo>
                  <a:lnTo>
                    <a:pt x="59" y="27"/>
                  </a:lnTo>
                  <a:lnTo>
                    <a:pt x="57" y="21"/>
                  </a:lnTo>
                  <a:lnTo>
                    <a:pt x="86" y="21"/>
                  </a:lnTo>
                  <a:lnTo>
                    <a:pt x="104" y="13"/>
                  </a:lnTo>
                  <a:lnTo>
                    <a:pt x="113" y="27"/>
                  </a:lnTo>
                  <a:lnTo>
                    <a:pt x="128" y="32"/>
                  </a:lnTo>
                  <a:lnTo>
                    <a:pt x="148" y="38"/>
                  </a:lnTo>
                  <a:lnTo>
                    <a:pt x="144" y="25"/>
                  </a:lnTo>
                  <a:lnTo>
                    <a:pt x="144" y="5"/>
                  </a:lnTo>
                  <a:lnTo>
                    <a:pt x="169" y="3"/>
                  </a:lnTo>
                  <a:lnTo>
                    <a:pt x="190" y="0"/>
                  </a:lnTo>
                  <a:lnTo>
                    <a:pt x="199" y="9"/>
                  </a:lnTo>
                  <a:lnTo>
                    <a:pt x="215" y="13"/>
                  </a:lnTo>
                  <a:lnTo>
                    <a:pt x="232" y="32"/>
                  </a:lnTo>
                  <a:lnTo>
                    <a:pt x="240" y="48"/>
                  </a:lnTo>
                  <a:lnTo>
                    <a:pt x="269" y="48"/>
                  </a:lnTo>
                  <a:lnTo>
                    <a:pt x="307" y="59"/>
                  </a:lnTo>
                  <a:lnTo>
                    <a:pt x="328" y="69"/>
                  </a:lnTo>
                  <a:lnTo>
                    <a:pt x="326" y="59"/>
                  </a:lnTo>
                  <a:lnTo>
                    <a:pt x="336" y="55"/>
                  </a:lnTo>
                  <a:lnTo>
                    <a:pt x="349" y="69"/>
                  </a:lnTo>
                  <a:lnTo>
                    <a:pt x="363" y="84"/>
                  </a:lnTo>
                  <a:lnTo>
                    <a:pt x="420" y="113"/>
                  </a:lnTo>
                  <a:lnTo>
                    <a:pt x="466" y="124"/>
                  </a:lnTo>
                  <a:lnTo>
                    <a:pt x="487" y="130"/>
                  </a:lnTo>
                  <a:lnTo>
                    <a:pt x="501" y="126"/>
                  </a:lnTo>
                  <a:lnTo>
                    <a:pt x="514" y="134"/>
                  </a:lnTo>
                  <a:lnTo>
                    <a:pt x="510" y="149"/>
                  </a:lnTo>
                  <a:lnTo>
                    <a:pt x="537" y="155"/>
                  </a:lnTo>
                  <a:lnTo>
                    <a:pt x="549" y="157"/>
                  </a:lnTo>
                  <a:lnTo>
                    <a:pt x="560" y="153"/>
                  </a:lnTo>
                  <a:lnTo>
                    <a:pt x="572" y="157"/>
                  </a:lnTo>
                  <a:lnTo>
                    <a:pt x="575" y="163"/>
                  </a:lnTo>
                  <a:lnTo>
                    <a:pt x="589" y="168"/>
                  </a:lnTo>
                  <a:lnTo>
                    <a:pt x="618" y="188"/>
                  </a:lnTo>
                  <a:lnTo>
                    <a:pt x="639" y="178"/>
                  </a:lnTo>
                  <a:lnTo>
                    <a:pt x="654" y="184"/>
                  </a:lnTo>
                  <a:close/>
                  <a:moveTo>
                    <a:pt x="811" y="725"/>
                  </a:moveTo>
                  <a:lnTo>
                    <a:pt x="808" y="731"/>
                  </a:lnTo>
                  <a:lnTo>
                    <a:pt x="811" y="738"/>
                  </a:lnTo>
                  <a:lnTo>
                    <a:pt x="821" y="744"/>
                  </a:lnTo>
                  <a:lnTo>
                    <a:pt x="827" y="740"/>
                  </a:lnTo>
                  <a:lnTo>
                    <a:pt x="811" y="725"/>
                  </a:lnTo>
                  <a:close/>
                  <a:moveTo>
                    <a:pt x="1040" y="631"/>
                  </a:moveTo>
                  <a:lnTo>
                    <a:pt x="1038" y="639"/>
                  </a:lnTo>
                  <a:lnTo>
                    <a:pt x="1040" y="644"/>
                  </a:lnTo>
                  <a:lnTo>
                    <a:pt x="1053" y="644"/>
                  </a:lnTo>
                  <a:lnTo>
                    <a:pt x="1061" y="650"/>
                  </a:lnTo>
                  <a:lnTo>
                    <a:pt x="1069" y="654"/>
                  </a:lnTo>
                  <a:lnTo>
                    <a:pt x="1080" y="662"/>
                  </a:lnTo>
                  <a:lnTo>
                    <a:pt x="1094" y="664"/>
                  </a:lnTo>
                  <a:lnTo>
                    <a:pt x="1094" y="644"/>
                  </a:lnTo>
                  <a:lnTo>
                    <a:pt x="1086" y="631"/>
                  </a:lnTo>
                  <a:lnTo>
                    <a:pt x="1076" y="627"/>
                  </a:lnTo>
                  <a:lnTo>
                    <a:pt x="1040" y="631"/>
                  </a:lnTo>
                  <a:close/>
                  <a:moveTo>
                    <a:pt x="946" y="631"/>
                  </a:moveTo>
                  <a:lnTo>
                    <a:pt x="942" y="637"/>
                  </a:lnTo>
                  <a:lnTo>
                    <a:pt x="925" y="640"/>
                  </a:lnTo>
                  <a:lnTo>
                    <a:pt x="911" y="642"/>
                  </a:lnTo>
                  <a:lnTo>
                    <a:pt x="900" y="648"/>
                  </a:lnTo>
                  <a:lnTo>
                    <a:pt x="906" y="654"/>
                  </a:lnTo>
                  <a:lnTo>
                    <a:pt x="915" y="658"/>
                  </a:lnTo>
                  <a:lnTo>
                    <a:pt x="917" y="665"/>
                  </a:lnTo>
                  <a:lnTo>
                    <a:pt x="927" y="662"/>
                  </a:lnTo>
                  <a:lnTo>
                    <a:pt x="940" y="662"/>
                  </a:lnTo>
                  <a:lnTo>
                    <a:pt x="942" y="683"/>
                  </a:lnTo>
                  <a:lnTo>
                    <a:pt x="971" y="694"/>
                  </a:lnTo>
                  <a:lnTo>
                    <a:pt x="988" y="677"/>
                  </a:lnTo>
                  <a:lnTo>
                    <a:pt x="986" y="662"/>
                  </a:lnTo>
                  <a:lnTo>
                    <a:pt x="1000" y="660"/>
                  </a:lnTo>
                  <a:lnTo>
                    <a:pt x="1003" y="652"/>
                  </a:lnTo>
                  <a:lnTo>
                    <a:pt x="988" y="648"/>
                  </a:lnTo>
                  <a:lnTo>
                    <a:pt x="977" y="644"/>
                  </a:lnTo>
                  <a:lnTo>
                    <a:pt x="971" y="635"/>
                  </a:lnTo>
                  <a:lnTo>
                    <a:pt x="946" y="631"/>
                  </a:lnTo>
                  <a:close/>
                  <a:moveTo>
                    <a:pt x="810" y="677"/>
                  </a:moveTo>
                  <a:lnTo>
                    <a:pt x="804" y="685"/>
                  </a:lnTo>
                  <a:lnTo>
                    <a:pt x="792" y="687"/>
                  </a:lnTo>
                  <a:lnTo>
                    <a:pt x="790" y="702"/>
                  </a:lnTo>
                  <a:lnTo>
                    <a:pt x="802" y="715"/>
                  </a:lnTo>
                  <a:lnTo>
                    <a:pt x="810" y="715"/>
                  </a:lnTo>
                  <a:lnTo>
                    <a:pt x="813" y="708"/>
                  </a:lnTo>
                  <a:lnTo>
                    <a:pt x="833" y="704"/>
                  </a:lnTo>
                  <a:lnTo>
                    <a:pt x="833" y="685"/>
                  </a:lnTo>
                  <a:lnTo>
                    <a:pt x="825" y="673"/>
                  </a:lnTo>
                  <a:lnTo>
                    <a:pt x="810" y="677"/>
                  </a:lnTo>
                  <a:close/>
                </a:path>
              </a:pathLst>
            </a:custGeom>
            <a:solidFill>
              <a:srgbClr val="6D7174"/>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6" name="Freeform 13"/>
            <p:cNvSpPr>
              <a:spLocks noChangeAspect="1" noEditPoints="1"/>
            </p:cNvSpPr>
            <p:nvPr/>
          </p:nvSpPr>
          <p:spPr bwMode="gray">
            <a:xfrm>
              <a:off x="3389313" y="2668588"/>
              <a:ext cx="1081087" cy="1293812"/>
            </a:xfrm>
            <a:custGeom>
              <a:avLst/>
              <a:gdLst>
                <a:gd name="T0" fmla="*/ 1021206 w 668"/>
                <a:gd name="T1" fmla="*/ 340392 h 802"/>
                <a:gd name="T2" fmla="*/ 1050338 w 668"/>
                <a:gd name="T3" fmla="*/ 437186 h 802"/>
                <a:gd name="T4" fmla="*/ 1061666 w 668"/>
                <a:gd name="T5" fmla="*/ 603349 h 802"/>
                <a:gd name="T6" fmla="*/ 1047101 w 668"/>
                <a:gd name="T7" fmla="*/ 727568 h 802"/>
                <a:gd name="T8" fmla="*/ 990457 w 668"/>
                <a:gd name="T9" fmla="*/ 721115 h 802"/>
                <a:gd name="T10" fmla="*/ 773592 w 668"/>
                <a:gd name="T11" fmla="*/ 798550 h 802"/>
                <a:gd name="T12" fmla="*/ 780066 w 668"/>
                <a:gd name="T13" fmla="*/ 929222 h 802"/>
                <a:gd name="T14" fmla="*/ 894972 w 668"/>
                <a:gd name="T15" fmla="*/ 1055054 h 802"/>
                <a:gd name="T16" fmla="*/ 854512 w 668"/>
                <a:gd name="T17" fmla="*/ 1138942 h 802"/>
                <a:gd name="T18" fmla="*/ 757408 w 668"/>
                <a:gd name="T19" fmla="*/ 1192178 h 802"/>
                <a:gd name="T20" fmla="*/ 739606 w 668"/>
                <a:gd name="T21" fmla="*/ 1266387 h 802"/>
                <a:gd name="T22" fmla="*/ 611753 w 668"/>
                <a:gd name="T23" fmla="*/ 1276066 h 802"/>
                <a:gd name="T24" fmla="*/ 496847 w 668"/>
                <a:gd name="T25" fmla="*/ 1256708 h 802"/>
                <a:gd name="T26" fmla="*/ 428874 w 668"/>
                <a:gd name="T27" fmla="*/ 1279293 h 802"/>
                <a:gd name="T28" fmla="*/ 338244 w 668"/>
                <a:gd name="T29" fmla="*/ 1243802 h 802"/>
                <a:gd name="T30" fmla="*/ 229812 w 668"/>
                <a:gd name="T31" fmla="*/ 1209924 h 802"/>
                <a:gd name="T32" fmla="*/ 131090 w 668"/>
                <a:gd name="T33" fmla="*/ 1203471 h 802"/>
                <a:gd name="T34" fmla="*/ 161839 w 668"/>
                <a:gd name="T35" fmla="*/ 1084092 h 802"/>
                <a:gd name="T36" fmla="*/ 215246 w 668"/>
                <a:gd name="T37" fmla="*/ 959873 h 802"/>
                <a:gd name="T38" fmla="*/ 56644 w 668"/>
                <a:gd name="T39" fmla="*/ 906636 h 802"/>
                <a:gd name="T40" fmla="*/ 27513 w 668"/>
                <a:gd name="T41" fmla="*/ 848560 h 802"/>
                <a:gd name="T42" fmla="*/ 19421 w 668"/>
                <a:gd name="T43" fmla="*/ 771125 h 802"/>
                <a:gd name="T44" fmla="*/ 33986 w 668"/>
                <a:gd name="T45" fmla="*/ 693690 h 802"/>
                <a:gd name="T46" fmla="*/ 19421 w 668"/>
                <a:gd name="T47" fmla="*/ 582377 h 802"/>
                <a:gd name="T48" fmla="*/ 111669 w 668"/>
                <a:gd name="T49" fmla="*/ 482356 h 802"/>
                <a:gd name="T50" fmla="*/ 142419 w 668"/>
                <a:gd name="T51" fmla="*/ 442026 h 802"/>
                <a:gd name="T52" fmla="*/ 168313 w 668"/>
                <a:gd name="T53" fmla="*/ 387176 h 802"/>
                <a:gd name="T54" fmla="*/ 229812 w 668"/>
                <a:gd name="T55" fmla="*/ 272636 h 802"/>
                <a:gd name="T56" fmla="*/ 239522 w 668"/>
                <a:gd name="T57" fmla="*/ 201654 h 802"/>
                <a:gd name="T58" fmla="*/ 292929 w 668"/>
                <a:gd name="T59" fmla="*/ 171003 h 802"/>
                <a:gd name="T60" fmla="*/ 320442 w 668"/>
                <a:gd name="T61" fmla="*/ 171003 h 802"/>
                <a:gd name="T62" fmla="*/ 347955 w 668"/>
                <a:gd name="T63" fmla="*/ 208107 h 802"/>
                <a:gd name="T64" fmla="*/ 375467 w 668"/>
                <a:gd name="T65" fmla="*/ 219400 h 802"/>
                <a:gd name="T66" fmla="*/ 419164 w 668"/>
                <a:gd name="T67" fmla="*/ 175842 h 802"/>
                <a:gd name="T68" fmla="*/ 513031 w 668"/>
                <a:gd name="T69" fmla="*/ 214560 h 802"/>
                <a:gd name="T70" fmla="*/ 419164 w 668"/>
                <a:gd name="T71" fmla="*/ 114539 h 802"/>
                <a:gd name="T72" fmla="*/ 441821 w 668"/>
                <a:gd name="T73" fmla="*/ 33878 h 802"/>
                <a:gd name="T74" fmla="*/ 527596 w 668"/>
                <a:gd name="T75" fmla="*/ 30651 h 802"/>
                <a:gd name="T76" fmla="*/ 577767 w 668"/>
                <a:gd name="T77" fmla="*/ 74209 h 802"/>
                <a:gd name="T78" fmla="*/ 577767 w 668"/>
                <a:gd name="T79" fmla="*/ 133898 h 802"/>
                <a:gd name="T80" fmla="*/ 668397 w 668"/>
                <a:gd name="T81" fmla="*/ 111313 h 802"/>
                <a:gd name="T82" fmla="*/ 642502 w 668"/>
                <a:gd name="T83" fmla="*/ 171003 h 802"/>
                <a:gd name="T84" fmla="*/ 720185 w 668"/>
                <a:gd name="T85" fmla="*/ 188748 h 802"/>
                <a:gd name="T86" fmla="*/ 804342 w 668"/>
                <a:gd name="T87" fmla="*/ 167776 h 802"/>
                <a:gd name="T88" fmla="*/ 844802 w 668"/>
                <a:gd name="T89" fmla="*/ 137125 h 802"/>
                <a:gd name="T90" fmla="*/ 872314 w 668"/>
                <a:gd name="T91" fmla="*/ 154870 h 802"/>
                <a:gd name="T92" fmla="*/ 966181 w 668"/>
                <a:gd name="T93" fmla="*/ 188748 h 802"/>
                <a:gd name="T94" fmla="*/ 1016351 w 668"/>
                <a:gd name="T95" fmla="*/ 262957 h 802"/>
                <a:gd name="T96" fmla="*/ 357665 w 668"/>
                <a:gd name="T97" fmla="*/ 179069 h 802"/>
                <a:gd name="T98" fmla="*/ 317205 w 668"/>
                <a:gd name="T99" fmla="*/ 175842 h 802"/>
                <a:gd name="T100" fmla="*/ 229812 w 668"/>
                <a:gd name="T101" fmla="*/ 174229 h 802"/>
                <a:gd name="T102" fmla="*/ 236285 w 668"/>
                <a:gd name="T103" fmla="*/ 171003 h 802"/>
                <a:gd name="T104" fmla="*/ 980747 w 668"/>
                <a:gd name="T105" fmla="*/ 198428 h 802"/>
                <a:gd name="T106" fmla="*/ 1013114 w 668"/>
                <a:gd name="T107" fmla="*/ 241985 h 802"/>
                <a:gd name="T108" fmla="*/ 1021206 w 668"/>
                <a:gd name="T109" fmla="*/ 216173 h 802"/>
                <a:gd name="T110" fmla="*/ 912774 w 668"/>
                <a:gd name="T111" fmla="*/ 124219 h 802"/>
                <a:gd name="T112" fmla="*/ 962944 w 668"/>
                <a:gd name="T113" fmla="*/ 158097 h 802"/>
                <a:gd name="T114" fmla="*/ 980747 w 668"/>
                <a:gd name="T115" fmla="*/ 133898 h 802"/>
                <a:gd name="T116" fmla="*/ 949997 w 668"/>
                <a:gd name="T117" fmla="*/ 111313 h 802"/>
                <a:gd name="T118" fmla="*/ 938668 w 668"/>
                <a:gd name="T119" fmla="*/ 111313 h 802"/>
                <a:gd name="T120" fmla="*/ 928958 w 668"/>
                <a:gd name="T121" fmla="*/ 117766 h 802"/>
                <a:gd name="T122" fmla="*/ 720185 w 668"/>
                <a:gd name="T123" fmla="*/ 100020 h 8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8" h="802">
                  <a:moveTo>
                    <a:pt x="628" y="163"/>
                  </a:moveTo>
                  <a:lnTo>
                    <a:pt x="630" y="179"/>
                  </a:lnTo>
                  <a:lnTo>
                    <a:pt x="637" y="196"/>
                  </a:lnTo>
                  <a:lnTo>
                    <a:pt x="631" y="211"/>
                  </a:lnTo>
                  <a:lnTo>
                    <a:pt x="633" y="228"/>
                  </a:lnTo>
                  <a:lnTo>
                    <a:pt x="614" y="248"/>
                  </a:lnTo>
                  <a:lnTo>
                    <a:pt x="631" y="253"/>
                  </a:lnTo>
                  <a:lnTo>
                    <a:pt x="649" y="271"/>
                  </a:lnTo>
                  <a:lnTo>
                    <a:pt x="645" y="294"/>
                  </a:lnTo>
                  <a:lnTo>
                    <a:pt x="656" y="330"/>
                  </a:lnTo>
                  <a:lnTo>
                    <a:pt x="649" y="353"/>
                  </a:lnTo>
                  <a:lnTo>
                    <a:pt x="656" y="374"/>
                  </a:lnTo>
                  <a:lnTo>
                    <a:pt x="662" y="397"/>
                  </a:lnTo>
                  <a:lnTo>
                    <a:pt x="668" y="420"/>
                  </a:lnTo>
                  <a:lnTo>
                    <a:pt x="662" y="436"/>
                  </a:lnTo>
                  <a:lnTo>
                    <a:pt x="647" y="451"/>
                  </a:lnTo>
                  <a:lnTo>
                    <a:pt x="637" y="455"/>
                  </a:lnTo>
                  <a:lnTo>
                    <a:pt x="630" y="439"/>
                  </a:lnTo>
                  <a:lnTo>
                    <a:pt x="616" y="439"/>
                  </a:lnTo>
                  <a:lnTo>
                    <a:pt x="612" y="447"/>
                  </a:lnTo>
                  <a:lnTo>
                    <a:pt x="585" y="447"/>
                  </a:lnTo>
                  <a:lnTo>
                    <a:pt x="562" y="461"/>
                  </a:lnTo>
                  <a:lnTo>
                    <a:pt x="520" y="478"/>
                  </a:lnTo>
                  <a:lnTo>
                    <a:pt x="478" y="495"/>
                  </a:lnTo>
                  <a:lnTo>
                    <a:pt x="447" y="501"/>
                  </a:lnTo>
                  <a:lnTo>
                    <a:pt x="463" y="528"/>
                  </a:lnTo>
                  <a:lnTo>
                    <a:pt x="468" y="553"/>
                  </a:lnTo>
                  <a:lnTo>
                    <a:pt x="482" y="576"/>
                  </a:lnTo>
                  <a:lnTo>
                    <a:pt x="512" y="601"/>
                  </a:lnTo>
                  <a:lnTo>
                    <a:pt x="524" y="624"/>
                  </a:lnTo>
                  <a:lnTo>
                    <a:pt x="539" y="645"/>
                  </a:lnTo>
                  <a:lnTo>
                    <a:pt x="553" y="654"/>
                  </a:lnTo>
                  <a:lnTo>
                    <a:pt x="555" y="679"/>
                  </a:lnTo>
                  <a:lnTo>
                    <a:pt x="553" y="697"/>
                  </a:lnTo>
                  <a:lnTo>
                    <a:pt x="537" y="704"/>
                  </a:lnTo>
                  <a:lnTo>
                    <a:pt x="528" y="706"/>
                  </a:lnTo>
                  <a:lnTo>
                    <a:pt x="514" y="723"/>
                  </a:lnTo>
                  <a:lnTo>
                    <a:pt x="486" y="725"/>
                  </a:lnTo>
                  <a:lnTo>
                    <a:pt x="466" y="725"/>
                  </a:lnTo>
                  <a:lnTo>
                    <a:pt x="468" y="739"/>
                  </a:lnTo>
                  <a:lnTo>
                    <a:pt x="482" y="771"/>
                  </a:lnTo>
                  <a:lnTo>
                    <a:pt x="488" y="791"/>
                  </a:lnTo>
                  <a:lnTo>
                    <a:pt x="474" y="802"/>
                  </a:lnTo>
                  <a:lnTo>
                    <a:pt x="457" y="785"/>
                  </a:lnTo>
                  <a:lnTo>
                    <a:pt x="432" y="775"/>
                  </a:lnTo>
                  <a:lnTo>
                    <a:pt x="420" y="775"/>
                  </a:lnTo>
                  <a:lnTo>
                    <a:pt x="413" y="787"/>
                  </a:lnTo>
                  <a:lnTo>
                    <a:pt x="378" y="791"/>
                  </a:lnTo>
                  <a:lnTo>
                    <a:pt x="357" y="789"/>
                  </a:lnTo>
                  <a:lnTo>
                    <a:pt x="346" y="793"/>
                  </a:lnTo>
                  <a:lnTo>
                    <a:pt x="315" y="793"/>
                  </a:lnTo>
                  <a:lnTo>
                    <a:pt x="307" y="779"/>
                  </a:lnTo>
                  <a:lnTo>
                    <a:pt x="280" y="779"/>
                  </a:lnTo>
                  <a:lnTo>
                    <a:pt x="290" y="793"/>
                  </a:lnTo>
                  <a:lnTo>
                    <a:pt x="276" y="800"/>
                  </a:lnTo>
                  <a:lnTo>
                    <a:pt x="265" y="793"/>
                  </a:lnTo>
                  <a:lnTo>
                    <a:pt x="252" y="785"/>
                  </a:lnTo>
                  <a:lnTo>
                    <a:pt x="248" y="777"/>
                  </a:lnTo>
                  <a:lnTo>
                    <a:pt x="221" y="777"/>
                  </a:lnTo>
                  <a:lnTo>
                    <a:pt x="209" y="771"/>
                  </a:lnTo>
                  <a:lnTo>
                    <a:pt x="184" y="752"/>
                  </a:lnTo>
                  <a:lnTo>
                    <a:pt x="165" y="743"/>
                  </a:lnTo>
                  <a:lnTo>
                    <a:pt x="142" y="739"/>
                  </a:lnTo>
                  <a:lnTo>
                    <a:pt x="142" y="750"/>
                  </a:lnTo>
                  <a:lnTo>
                    <a:pt x="125" y="752"/>
                  </a:lnTo>
                  <a:lnTo>
                    <a:pt x="115" y="745"/>
                  </a:lnTo>
                  <a:lnTo>
                    <a:pt x="104" y="750"/>
                  </a:lnTo>
                  <a:lnTo>
                    <a:pt x="81" y="746"/>
                  </a:lnTo>
                  <a:lnTo>
                    <a:pt x="79" y="735"/>
                  </a:lnTo>
                  <a:lnTo>
                    <a:pt x="79" y="716"/>
                  </a:lnTo>
                  <a:lnTo>
                    <a:pt x="92" y="699"/>
                  </a:lnTo>
                  <a:lnTo>
                    <a:pt x="100" y="672"/>
                  </a:lnTo>
                  <a:lnTo>
                    <a:pt x="110" y="647"/>
                  </a:lnTo>
                  <a:lnTo>
                    <a:pt x="138" y="628"/>
                  </a:lnTo>
                  <a:lnTo>
                    <a:pt x="146" y="610"/>
                  </a:lnTo>
                  <a:lnTo>
                    <a:pt x="133" y="595"/>
                  </a:lnTo>
                  <a:lnTo>
                    <a:pt x="104" y="591"/>
                  </a:lnTo>
                  <a:lnTo>
                    <a:pt x="79" y="576"/>
                  </a:lnTo>
                  <a:lnTo>
                    <a:pt x="60" y="564"/>
                  </a:lnTo>
                  <a:lnTo>
                    <a:pt x="35" y="562"/>
                  </a:lnTo>
                  <a:lnTo>
                    <a:pt x="27" y="543"/>
                  </a:lnTo>
                  <a:lnTo>
                    <a:pt x="16" y="534"/>
                  </a:lnTo>
                  <a:lnTo>
                    <a:pt x="14" y="534"/>
                  </a:lnTo>
                  <a:lnTo>
                    <a:pt x="17" y="526"/>
                  </a:lnTo>
                  <a:lnTo>
                    <a:pt x="27" y="510"/>
                  </a:lnTo>
                  <a:lnTo>
                    <a:pt x="21" y="501"/>
                  </a:lnTo>
                  <a:lnTo>
                    <a:pt x="10" y="491"/>
                  </a:lnTo>
                  <a:lnTo>
                    <a:pt x="12" y="478"/>
                  </a:lnTo>
                  <a:lnTo>
                    <a:pt x="2" y="470"/>
                  </a:lnTo>
                  <a:lnTo>
                    <a:pt x="0" y="463"/>
                  </a:lnTo>
                  <a:lnTo>
                    <a:pt x="8" y="461"/>
                  </a:lnTo>
                  <a:lnTo>
                    <a:pt x="21" y="430"/>
                  </a:lnTo>
                  <a:lnTo>
                    <a:pt x="12" y="405"/>
                  </a:lnTo>
                  <a:lnTo>
                    <a:pt x="10" y="390"/>
                  </a:lnTo>
                  <a:lnTo>
                    <a:pt x="16" y="388"/>
                  </a:lnTo>
                  <a:lnTo>
                    <a:pt x="12" y="361"/>
                  </a:lnTo>
                  <a:lnTo>
                    <a:pt x="37" y="338"/>
                  </a:lnTo>
                  <a:lnTo>
                    <a:pt x="21" y="309"/>
                  </a:lnTo>
                  <a:lnTo>
                    <a:pt x="33" y="296"/>
                  </a:lnTo>
                  <a:lnTo>
                    <a:pt x="69" y="299"/>
                  </a:lnTo>
                  <a:lnTo>
                    <a:pt x="73" y="292"/>
                  </a:lnTo>
                  <a:lnTo>
                    <a:pt x="92" y="290"/>
                  </a:lnTo>
                  <a:lnTo>
                    <a:pt x="96" y="280"/>
                  </a:lnTo>
                  <a:lnTo>
                    <a:pt x="88" y="274"/>
                  </a:lnTo>
                  <a:lnTo>
                    <a:pt x="100" y="267"/>
                  </a:lnTo>
                  <a:lnTo>
                    <a:pt x="117" y="253"/>
                  </a:lnTo>
                  <a:lnTo>
                    <a:pt x="117" y="240"/>
                  </a:lnTo>
                  <a:lnTo>
                    <a:pt x="104" y="240"/>
                  </a:lnTo>
                  <a:lnTo>
                    <a:pt x="104" y="219"/>
                  </a:lnTo>
                  <a:lnTo>
                    <a:pt x="119" y="219"/>
                  </a:lnTo>
                  <a:lnTo>
                    <a:pt x="138" y="186"/>
                  </a:lnTo>
                  <a:lnTo>
                    <a:pt x="142" y="169"/>
                  </a:lnTo>
                  <a:lnTo>
                    <a:pt x="150" y="165"/>
                  </a:lnTo>
                  <a:lnTo>
                    <a:pt x="140" y="144"/>
                  </a:lnTo>
                  <a:lnTo>
                    <a:pt x="146" y="138"/>
                  </a:lnTo>
                  <a:lnTo>
                    <a:pt x="148" y="125"/>
                  </a:lnTo>
                  <a:lnTo>
                    <a:pt x="169" y="121"/>
                  </a:lnTo>
                  <a:lnTo>
                    <a:pt x="163" y="121"/>
                  </a:lnTo>
                  <a:lnTo>
                    <a:pt x="163" y="106"/>
                  </a:lnTo>
                  <a:lnTo>
                    <a:pt x="181" y="106"/>
                  </a:lnTo>
                  <a:lnTo>
                    <a:pt x="181" y="119"/>
                  </a:lnTo>
                  <a:lnTo>
                    <a:pt x="184" y="106"/>
                  </a:lnTo>
                  <a:lnTo>
                    <a:pt x="196" y="106"/>
                  </a:lnTo>
                  <a:lnTo>
                    <a:pt x="198" y="106"/>
                  </a:lnTo>
                  <a:lnTo>
                    <a:pt x="198" y="108"/>
                  </a:lnTo>
                  <a:lnTo>
                    <a:pt x="215" y="119"/>
                  </a:lnTo>
                  <a:lnTo>
                    <a:pt x="202" y="121"/>
                  </a:lnTo>
                  <a:lnTo>
                    <a:pt x="215" y="129"/>
                  </a:lnTo>
                  <a:lnTo>
                    <a:pt x="209" y="150"/>
                  </a:lnTo>
                  <a:lnTo>
                    <a:pt x="227" y="163"/>
                  </a:lnTo>
                  <a:lnTo>
                    <a:pt x="225" y="146"/>
                  </a:lnTo>
                  <a:lnTo>
                    <a:pt x="232" y="136"/>
                  </a:lnTo>
                  <a:lnTo>
                    <a:pt x="244" y="148"/>
                  </a:lnTo>
                  <a:lnTo>
                    <a:pt x="244" y="129"/>
                  </a:lnTo>
                  <a:lnTo>
                    <a:pt x="244" y="117"/>
                  </a:lnTo>
                  <a:lnTo>
                    <a:pt x="259" y="109"/>
                  </a:lnTo>
                  <a:lnTo>
                    <a:pt x="278" y="117"/>
                  </a:lnTo>
                  <a:lnTo>
                    <a:pt x="298" y="129"/>
                  </a:lnTo>
                  <a:lnTo>
                    <a:pt x="313" y="140"/>
                  </a:lnTo>
                  <a:lnTo>
                    <a:pt x="317" y="133"/>
                  </a:lnTo>
                  <a:lnTo>
                    <a:pt x="278" y="106"/>
                  </a:lnTo>
                  <a:lnTo>
                    <a:pt x="278" y="88"/>
                  </a:lnTo>
                  <a:lnTo>
                    <a:pt x="284" y="73"/>
                  </a:lnTo>
                  <a:lnTo>
                    <a:pt x="259" y="71"/>
                  </a:lnTo>
                  <a:lnTo>
                    <a:pt x="261" y="62"/>
                  </a:lnTo>
                  <a:lnTo>
                    <a:pt x="278" y="58"/>
                  </a:lnTo>
                  <a:lnTo>
                    <a:pt x="286" y="42"/>
                  </a:lnTo>
                  <a:lnTo>
                    <a:pt x="273" y="21"/>
                  </a:lnTo>
                  <a:lnTo>
                    <a:pt x="276" y="0"/>
                  </a:lnTo>
                  <a:lnTo>
                    <a:pt x="290" y="0"/>
                  </a:lnTo>
                  <a:lnTo>
                    <a:pt x="307" y="14"/>
                  </a:lnTo>
                  <a:lnTo>
                    <a:pt x="326" y="19"/>
                  </a:lnTo>
                  <a:lnTo>
                    <a:pt x="344" y="17"/>
                  </a:lnTo>
                  <a:lnTo>
                    <a:pt x="349" y="17"/>
                  </a:lnTo>
                  <a:lnTo>
                    <a:pt x="355" y="31"/>
                  </a:lnTo>
                  <a:lnTo>
                    <a:pt x="357" y="46"/>
                  </a:lnTo>
                  <a:lnTo>
                    <a:pt x="346" y="58"/>
                  </a:lnTo>
                  <a:lnTo>
                    <a:pt x="361" y="60"/>
                  </a:lnTo>
                  <a:lnTo>
                    <a:pt x="363" y="67"/>
                  </a:lnTo>
                  <a:lnTo>
                    <a:pt x="357" y="83"/>
                  </a:lnTo>
                  <a:lnTo>
                    <a:pt x="369" y="73"/>
                  </a:lnTo>
                  <a:lnTo>
                    <a:pt x="390" y="73"/>
                  </a:lnTo>
                  <a:lnTo>
                    <a:pt x="399" y="88"/>
                  </a:lnTo>
                  <a:lnTo>
                    <a:pt x="413" y="69"/>
                  </a:lnTo>
                  <a:lnTo>
                    <a:pt x="432" y="79"/>
                  </a:lnTo>
                  <a:lnTo>
                    <a:pt x="426" y="94"/>
                  </a:lnTo>
                  <a:lnTo>
                    <a:pt x="407" y="96"/>
                  </a:lnTo>
                  <a:lnTo>
                    <a:pt x="397" y="106"/>
                  </a:lnTo>
                  <a:lnTo>
                    <a:pt x="401" y="121"/>
                  </a:lnTo>
                  <a:lnTo>
                    <a:pt x="422" y="115"/>
                  </a:lnTo>
                  <a:lnTo>
                    <a:pt x="432" y="115"/>
                  </a:lnTo>
                  <a:lnTo>
                    <a:pt x="445" y="117"/>
                  </a:lnTo>
                  <a:lnTo>
                    <a:pt x="457" y="115"/>
                  </a:lnTo>
                  <a:lnTo>
                    <a:pt x="461" y="106"/>
                  </a:lnTo>
                  <a:lnTo>
                    <a:pt x="474" y="109"/>
                  </a:lnTo>
                  <a:lnTo>
                    <a:pt x="497" y="104"/>
                  </a:lnTo>
                  <a:lnTo>
                    <a:pt x="514" y="77"/>
                  </a:lnTo>
                  <a:lnTo>
                    <a:pt x="541" y="79"/>
                  </a:lnTo>
                  <a:lnTo>
                    <a:pt x="537" y="83"/>
                  </a:lnTo>
                  <a:lnTo>
                    <a:pt x="522" y="85"/>
                  </a:lnTo>
                  <a:lnTo>
                    <a:pt x="509" y="96"/>
                  </a:lnTo>
                  <a:lnTo>
                    <a:pt x="514" y="98"/>
                  </a:lnTo>
                  <a:lnTo>
                    <a:pt x="524" y="100"/>
                  </a:lnTo>
                  <a:lnTo>
                    <a:pt x="539" y="96"/>
                  </a:lnTo>
                  <a:lnTo>
                    <a:pt x="555" y="96"/>
                  </a:lnTo>
                  <a:lnTo>
                    <a:pt x="568" y="106"/>
                  </a:lnTo>
                  <a:lnTo>
                    <a:pt x="585" y="115"/>
                  </a:lnTo>
                  <a:lnTo>
                    <a:pt x="597" y="117"/>
                  </a:lnTo>
                  <a:lnTo>
                    <a:pt x="601" y="134"/>
                  </a:lnTo>
                  <a:lnTo>
                    <a:pt x="599" y="152"/>
                  </a:lnTo>
                  <a:lnTo>
                    <a:pt x="614" y="159"/>
                  </a:lnTo>
                  <a:lnTo>
                    <a:pt x="628" y="163"/>
                  </a:lnTo>
                  <a:close/>
                  <a:moveTo>
                    <a:pt x="209" y="111"/>
                  </a:moveTo>
                  <a:lnTo>
                    <a:pt x="213" y="117"/>
                  </a:lnTo>
                  <a:lnTo>
                    <a:pt x="227" y="127"/>
                  </a:lnTo>
                  <a:lnTo>
                    <a:pt x="221" y="111"/>
                  </a:lnTo>
                  <a:lnTo>
                    <a:pt x="217" y="111"/>
                  </a:lnTo>
                  <a:lnTo>
                    <a:pt x="213" y="111"/>
                  </a:lnTo>
                  <a:lnTo>
                    <a:pt x="209" y="111"/>
                  </a:lnTo>
                  <a:close/>
                  <a:moveTo>
                    <a:pt x="196" y="109"/>
                  </a:moveTo>
                  <a:lnTo>
                    <a:pt x="194" y="121"/>
                  </a:lnTo>
                  <a:lnTo>
                    <a:pt x="196" y="121"/>
                  </a:lnTo>
                  <a:lnTo>
                    <a:pt x="196" y="109"/>
                  </a:lnTo>
                  <a:close/>
                  <a:moveTo>
                    <a:pt x="142" y="108"/>
                  </a:moveTo>
                  <a:lnTo>
                    <a:pt x="142" y="121"/>
                  </a:lnTo>
                  <a:lnTo>
                    <a:pt x="159" y="121"/>
                  </a:lnTo>
                  <a:lnTo>
                    <a:pt x="159" y="108"/>
                  </a:lnTo>
                  <a:lnTo>
                    <a:pt x="146" y="106"/>
                  </a:lnTo>
                  <a:lnTo>
                    <a:pt x="142" y="108"/>
                  </a:lnTo>
                  <a:close/>
                  <a:moveTo>
                    <a:pt x="608" y="111"/>
                  </a:moveTo>
                  <a:lnTo>
                    <a:pt x="601" y="115"/>
                  </a:lnTo>
                  <a:lnTo>
                    <a:pt x="606" y="123"/>
                  </a:lnTo>
                  <a:lnTo>
                    <a:pt x="622" y="131"/>
                  </a:lnTo>
                  <a:lnTo>
                    <a:pt x="606" y="131"/>
                  </a:lnTo>
                  <a:lnTo>
                    <a:pt x="606" y="146"/>
                  </a:lnTo>
                  <a:lnTo>
                    <a:pt x="626" y="150"/>
                  </a:lnTo>
                  <a:lnTo>
                    <a:pt x="631" y="157"/>
                  </a:lnTo>
                  <a:lnTo>
                    <a:pt x="641" y="154"/>
                  </a:lnTo>
                  <a:lnTo>
                    <a:pt x="637" y="140"/>
                  </a:lnTo>
                  <a:lnTo>
                    <a:pt x="631" y="134"/>
                  </a:lnTo>
                  <a:lnTo>
                    <a:pt x="631" y="129"/>
                  </a:lnTo>
                  <a:lnTo>
                    <a:pt x="608" y="111"/>
                  </a:lnTo>
                  <a:close/>
                  <a:moveTo>
                    <a:pt x="574" y="73"/>
                  </a:moveTo>
                  <a:lnTo>
                    <a:pt x="564" y="77"/>
                  </a:lnTo>
                  <a:lnTo>
                    <a:pt x="574" y="90"/>
                  </a:lnTo>
                  <a:lnTo>
                    <a:pt x="564" y="96"/>
                  </a:lnTo>
                  <a:lnTo>
                    <a:pt x="580" y="106"/>
                  </a:lnTo>
                  <a:lnTo>
                    <a:pt x="595" y="98"/>
                  </a:lnTo>
                  <a:lnTo>
                    <a:pt x="603" y="104"/>
                  </a:lnTo>
                  <a:lnTo>
                    <a:pt x="612" y="98"/>
                  </a:lnTo>
                  <a:lnTo>
                    <a:pt x="605" y="88"/>
                  </a:lnTo>
                  <a:lnTo>
                    <a:pt x="606" y="83"/>
                  </a:lnTo>
                  <a:lnTo>
                    <a:pt x="612" y="73"/>
                  </a:lnTo>
                  <a:lnTo>
                    <a:pt x="603" y="73"/>
                  </a:lnTo>
                  <a:lnTo>
                    <a:pt x="593" y="73"/>
                  </a:lnTo>
                  <a:lnTo>
                    <a:pt x="587" y="69"/>
                  </a:lnTo>
                  <a:lnTo>
                    <a:pt x="591" y="56"/>
                  </a:lnTo>
                  <a:lnTo>
                    <a:pt x="574" y="56"/>
                  </a:lnTo>
                  <a:lnTo>
                    <a:pt x="568" y="63"/>
                  </a:lnTo>
                  <a:lnTo>
                    <a:pt x="580" y="69"/>
                  </a:lnTo>
                  <a:lnTo>
                    <a:pt x="587" y="73"/>
                  </a:lnTo>
                  <a:lnTo>
                    <a:pt x="595" y="85"/>
                  </a:lnTo>
                  <a:lnTo>
                    <a:pt x="591" y="90"/>
                  </a:lnTo>
                  <a:lnTo>
                    <a:pt x="574" y="73"/>
                  </a:lnTo>
                  <a:close/>
                  <a:moveTo>
                    <a:pt x="424" y="52"/>
                  </a:moveTo>
                  <a:lnTo>
                    <a:pt x="418" y="62"/>
                  </a:lnTo>
                  <a:lnTo>
                    <a:pt x="438" y="73"/>
                  </a:lnTo>
                  <a:lnTo>
                    <a:pt x="445" y="62"/>
                  </a:lnTo>
                  <a:lnTo>
                    <a:pt x="424" y="52"/>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7" name="Freeform 14"/>
            <p:cNvSpPr>
              <a:spLocks noChangeAspect="1" noEditPoints="1"/>
            </p:cNvSpPr>
            <p:nvPr/>
          </p:nvSpPr>
          <p:spPr bwMode="gray">
            <a:xfrm>
              <a:off x="5851525" y="4513263"/>
              <a:ext cx="2760663" cy="1311275"/>
            </a:xfrm>
            <a:custGeom>
              <a:avLst/>
              <a:gdLst>
                <a:gd name="T0" fmla="*/ 2445297 w 1707"/>
                <a:gd name="T1" fmla="*/ 151611 h 813"/>
                <a:gd name="T2" fmla="*/ 2547185 w 1707"/>
                <a:gd name="T3" fmla="*/ 229030 h 813"/>
                <a:gd name="T4" fmla="*/ 2581147 w 1707"/>
                <a:gd name="T5" fmla="*/ 287093 h 813"/>
                <a:gd name="T6" fmla="*/ 2605406 w 1707"/>
                <a:gd name="T7" fmla="*/ 380641 h 813"/>
                <a:gd name="T8" fmla="*/ 2652307 w 1707"/>
                <a:gd name="T9" fmla="*/ 491930 h 813"/>
                <a:gd name="T10" fmla="*/ 2733170 w 1707"/>
                <a:gd name="T11" fmla="*/ 619348 h 813"/>
                <a:gd name="T12" fmla="*/ 2695973 w 1707"/>
                <a:gd name="T13" fmla="*/ 690315 h 813"/>
                <a:gd name="T14" fmla="*/ 2560123 w 1707"/>
                <a:gd name="T15" fmla="*/ 687089 h 813"/>
                <a:gd name="T16" fmla="*/ 2408100 w 1707"/>
                <a:gd name="T17" fmla="*/ 767733 h 813"/>
                <a:gd name="T18" fmla="*/ 2199474 w 1707"/>
                <a:gd name="T19" fmla="*/ 848377 h 813"/>
                <a:gd name="T20" fmla="*/ 2037748 w 1707"/>
                <a:gd name="T21" fmla="*/ 953215 h 813"/>
                <a:gd name="T22" fmla="*/ 1830738 w 1707"/>
                <a:gd name="T23" fmla="*/ 956440 h 813"/>
                <a:gd name="T24" fmla="*/ 1644754 w 1707"/>
                <a:gd name="T25" fmla="*/ 1004827 h 813"/>
                <a:gd name="T26" fmla="*/ 1604322 w 1707"/>
                <a:gd name="T27" fmla="*/ 1141922 h 813"/>
                <a:gd name="T28" fmla="*/ 1520224 w 1707"/>
                <a:gd name="T29" fmla="*/ 1148374 h 813"/>
                <a:gd name="T30" fmla="*/ 1507286 w 1707"/>
                <a:gd name="T31" fmla="*/ 1045149 h 813"/>
                <a:gd name="T32" fmla="*/ 1463620 w 1707"/>
                <a:gd name="T33" fmla="*/ 1091923 h 813"/>
                <a:gd name="T34" fmla="*/ 1311598 w 1707"/>
                <a:gd name="T35" fmla="*/ 1135471 h 813"/>
                <a:gd name="T36" fmla="*/ 1075478 w 1707"/>
                <a:gd name="T37" fmla="*/ 1246760 h 813"/>
                <a:gd name="T38" fmla="*/ 781137 w 1707"/>
                <a:gd name="T39" fmla="*/ 1156438 h 813"/>
                <a:gd name="T40" fmla="*/ 750409 w 1707"/>
                <a:gd name="T41" fmla="*/ 1274179 h 813"/>
                <a:gd name="T42" fmla="*/ 541782 w 1707"/>
                <a:gd name="T43" fmla="*/ 1274179 h 813"/>
                <a:gd name="T44" fmla="*/ 541782 w 1707"/>
                <a:gd name="T45" fmla="*/ 1225792 h 813"/>
                <a:gd name="T46" fmla="*/ 422105 w 1707"/>
                <a:gd name="T47" fmla="*/ 1219341 h 813"/>
                <a:gd name="T48" fmla="*/ 315366 w 1707"/>
                <a:gd name="T49" fmla="*/ 1256437 h 813"/>
                <a:gd name="T50" fmla="*/ 392994 w 1707"/>
                <a:gd name="T51" fmla="*/ 1193534 h 813"/>
                <a:gd name="T52" fmla="*/ 318600 w 1707"/>
                <a:gd name="T53" fmla="*/ 1196760 h 813"/>
                <a:gd name="T54" fmla="*/ 312131 w 1707"/>
                <a:gd name="T55" fmla="*/ 1169341 h 813"/>
                <a:gd name="T56" fmla="*/ 244206 w 1707"/>
                <a:gd name="T57" fmla="*/ 1138696 h 813"/>
                <a:gd name="T58" fmla="*/ 257144 w 1707"/>
                <a:gd name="T59" fmla="*/ 1040310 h 813"/>
                <a:gd name="T60" fmla="*/ 166578 w 1707"/>
                <a:gd name="T61" fmla="*/ 1004827 h 813"/>
                <a:gd name="T62" fmla="*/ 135850 w 1707"/>
                <a:gd name="T63" fmla="*/ 987085 h 813"/>
                <a:gd name="T64" fmla="*/ 155257 w 1707"/>
                <a:gd name="T65" fmla="*/ 956440 h 813"/>
                <a:gd name="T66" fmla="*/ 207009 w 1707"/>
                <a:gd name="T67" fmla="*/ 959666 h 813"/>
                <a:gd name="T68" fmla="*/ 148788 w 1707"/>
                <a:gd name="T69" fmla="*/ 899989 h 813"/>
                <a:gd name="T70" fmla="*/ 158491 w 1707"/>
                <a:gd name="T71" fmla="*/ 848377 h 813"/>
                <a:gd name="T72" fmla="*/ 122912 w 1707"/>
                <a:gd name="T73" fmla="*/ 779023 h 813"/>
                <a:gd name="T74" fmla="*/ 71159 w 1707"/>
                <a:gd name="T75" fmla="*/ 714508 h 813"/>
                <a:gd name="T76" fmla="*/ 219947 w 1707"/>
                <a:gd name="T77" fmla="*/ 612896 h 813"/>
                <a:gd name="T78" fmla="*/ 304045 w 1707"/>
                <a:gd name="T79" fmla="*/ 599993 h 813"/>
                <a:gd name="T80" fmla="*/ 418870 w 1707"/>
                <a:gd name="T81" fmla="*/ 559671 h 813"/>
                <a:gd name="T82" fmla="*/ 470623 w 1707"/>
                <a:gd name="T83" fmla="*/ 441930 h 813"/>
                <a:gd name="T84" fmla="*/ 753643 w 1707"/>
                <a:gd name="T85" fmla="*/ 430640 h 813"/>
                <a:gd name="T86" fmla="*/ 939628 w 1707"/>
                <a:gd name="T87" fmla="*/ 290319 h 813"/>
                <a:gd name="T88" fmla="*/ 1212945 w 1707"/>
                <a:gd name="T89" fmla="*/ 182256 h 813"/>
                <a:gd name="T90" fmla="*/ 1408634 w 1707"/>
                <a:gd name="T91" fmla="*/ 253223 h 813"/>
                <a:gd name="T92" fmla="*/ 1594618 w 1707"/>
                <a:gd name="T93" fmla="*/ 272577 h 813"/>
                <a:gd name="T94" fmla="*/ 1800010 w 1707"/>
                <a:gd name="T95" fmla="*/ 235481 h 813"/>
                <a:gd name="T96" fmla="*/ 2071710 w 1707"/>
                <a:gd name="T97" fmla="*/ 104837 h 813"/>
                <a:gd name="T98" fmla="*/ 2178449 w 1707"/>
                <a:gd name="T99" fmla="*/ 37096 h 813"/>
                <a:gd name="T100" fmla="*/ 2395162 w 1707"/>
                <a:gd name="T101" fmla="*/ 30645 h 813"/>
                <a:gd name="T102" fmla="*/ 173047 w 1707"/>
                <a:gd name="T103" fmla="*/ 324190 h 813"/>
                <a:gd name="T104" fmla="*/ 101887 w 1707"/>
                <a:gd name="T105" fmla="*/ 417737 h 813"/>
                <a:gd name="T106" fmla="*/ 74394 w 1707"/>
                <a:gd name="T107" fmla="*/ 541929 h 813"/>
                <a:gd name="T108" fmla="*/ 45283 w 1707"/>
                <a:gd name="T109" fmla="*/ 593541 h 813"/>
                <a:gd name="T110" fmla="*/ 135850 w 1707"/>
                <a:gd name="T111" fmla="*/ 603219 h 813"/>
                <a:gd name="T112" fmla="*/ 77628 w 1707"/>
                <a:gd name="T113" fmla="*/ 690315 h 813"/>
                <a:gd name="T114" fmla="*/ 207009 w 1707"/>
                <a:gd name="T115" fmla="*/ 585477 h 813"/>
                <a:gd name="T116" fmla="*/ 325069 w 1707"/>
                <a:gd name="T117" fmla="*/ 491930 h 813"/>
                <a:gd name="T118" fmla="*/ 459302 w 1707"/>
                <a:gd name="T119" fmla="*/ 435479 h 813"/>
                <a:gd name="T120" fmla="*/ 312131 w 1707"/>
                <a:gd name="T121" fmla="*/ 367738 h 813"/>
                <a:gd name="T122" fmla="*/ 3235 w 1707"/>
                <a:gd name="T123" fmla="*/ 687089 h 8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7" h="813">
                  <a:moveTo>
                    <a:pt x="1481" y="19"/>
                  </a:moveTo>
                  <a:lnTo>
                    <a:pt x="1487" y="32"/>
                  </a:lnTo>
                  <a:lnTo>
                    <a:pt x="1504" y="42"/>
                  </a:lnTo>
                  <a:lnTo>
                    <a:pt x="1512" y="63"/>
                  </a:lnTo>
                  <a:lnTo>
                    <a:pt x="1512" y="94"/>
                  </a:lnTo>
                  <a:lnTo>
                    <a:pt x="1508" y="107"/>
                  </a:lnTo>
                  <a:lnTo>
                    <a:pt x="1525" y="125"/>
                  </a:lnTo>
                  <a:lnTo>
                    <a:pt x="1540" y="136"/>
                  </a:lnTo>
                  <a:lnTo>
                    <a:pt x="1548" y="144"/>
                  </a:lnTo>
                  <a:lnTo>
                    <a:pt x="1575" y="142"/>
                  </a:lnTo>
                  <a:lnTo>
                    <a:pt x="1592" y="150"/>
                  </a:lnTo>
                  <a:lnTo>
                    <a:pt x="1609" y="155"/>
                  </a:lnTo>
                  <a:lnTo>
                    <a:pt x="1609" y="157"/>
                  </a:lnTo>
                  <a:lnTo>
                    <a:pt x="1602" y="163"/>
                  </a:lnTo>
                  <a:lnTo>
                    <a:pt x="1596" y="178"/>
                  </a:lnTo>
                  <a:lnTo>
                    <a:pt x="1602" y="192"/>
                  </a:lnTo>
                  <a:lnTo>
                    <a:pt x="1586" y="201"/>
                  </a:lnTo>
                  <a:lnTo>
                    <a:pt x="1586" y="211"/>
                  </a:lnTo>
                  <a:lnTo>
                    <a:pt x="1596" y="219"/>
                  </a:lnTo>
                  <a:lnTo>
                    <a:pt x="1611" y="236"/>
                  </a:lnTo>
                  <a:lnTo>
                    <a:pt x="1623" y="249"/>
                  </a:lnTo>
                  <a:lnTo>
                    <a:pt x="1629" y="259"/>
                  </a:lnTo>
                  <a:lnTo>
                    <a:pt x="1623" y="286"/>
                  </a:lnTo>
                  <a:lnTo>
                    <a:pt x="1638" y="286"/>
                  </a:lnTo>
                  <a:lnTo>
                    <a:pt x="1640" y="305"/>
                  </a:lnTo>
                  <a:lnTo>
                    <a:pt x="1644" y="320"/>
                  </a:lnTo>
                  <a:lnTo>
                    <a:pt x="1646" y="345"/>
                  </a:lnTo>
                  <a:lnTo>
                    <a:pt x="1663" y="343"/>
                  </a:lnTo>
                  <a:lnTo>
                    <a:pt x="1690" y="363"/>
                  </a:lnTo>
                  <a:lnTo>
                    <a:pt x="1690" y="384"/>
                  </a:lnTo>
                  <a:lnTo>
                    <a:pt x="1707" y="405"/>
                  </a:lnTo>
                  <a:lnTo>
                    <a:pt x="1694" y="420"/>
                  </a:lnTo>
                  <a:lnTo>
                    <a:pt x="1680" y="420"/>
                  </a:lnTo>
                  <a:lnTo>
                    <a:pt x="1669" y="435"/>
                  </a:lnTo>
                  <a:lnTo>
                    <a:pt x="1667" y="428"/>
                  </a:lnTo>
                  <a:lnTo>
                    <a:pt x="1659" y="418"/>
                  </a:lnTo>
                  <a:lnTo>
                    <a:pt x="1638" y="422"/>
                  </a:lnTo>
                  <a:lnTo>
                    <a:pt x="1615" y="432"/>
                  </a:lnTo>
                  <a:lnTo>
                    <a:pt x="1596" y="432"/>
                  </a:lnTo>
                  <a:lnTo>
                    <a:pt x="1583" y="426"/>
                  </a:lnTo>
                  <a:lnTo>
                    <a:pt x="1556" y="426"/>
                  </a:lnTo>
                  <a:lnTo>
                    <a:pt x="1519" y="428"/>
                  </a:lnTo>
                  <a:lnTo>
                    <a:pt x="1517" y="453"/>
                  </a:lnTo>
                  <a:lnTo>
                    <a:pt x="1502" y="460"/>
                  </a:lnTo>
                  <a:lnTo>
                    <a:pt x="1489" y="476"/>
                  </a:lnTo>
                  <a:lnTo>
                    <a:pt x="1477" y="466"/>
                  </a:lnTo>
                  <a:lnTo>
                    <a:pt x="1460" y="466"/>
                  </a:lnTo>
                  <a:lnTo>
                    <a:pt x="1435" y="483"/>
                  </a:lnTo>
                  <a:lnTo>
                    <a:pt x="1395" y="499"/>
                  </a:lnTo>
                  <a:lnTo>
                    <a:pt x="1360" y="526"/>
                  </a:lnTo>
                  <a:lnTo>
                    <a:pt x="1329" y="562"/>
                  </a:lnTo>
                  <a:lnTo>
                    <a:pt x="1314" y="560"/>
                  </a:lnTo>
                  <a:lnTo>
                    <a:pt x="1291" y="558"/>
                  </a:lnTo>
                  <a:lnTo>
                    <a:pt x="1270" y="566"/>
                  </a:lnTo>
                  <a:lnTo>
                    <a:pt x="1260" y="591"/>
                  </a:lnTo>
                  <a:lnTo>
                    <a:pt x="1230" y="591"/>
                  </a:lnTo>
                  <a:lnTo>
                    <a:pt x="1199" y="589"/>
                  </a:lnTo>
                  <a:lnTo>
                    <a:pt x="1187" y="575"/>
                  </a:lnTo>
                  <a:lnTo>
                    <a:pt x="1160" y="574"/>
                  </a:lnTo>
                  <a:lnTo>
                    <a:pt x="1132" y="593"/>
                  </a:lnTo>
                  <a:lnTo>
                    <a:pt x="1109" y="604"/>
                  </a:lnTo>
                  <a:lnTo>
                    <a:pt x="1082" y="618"/>
                  </a:lnTo>
                  <a:lnTo>
                    <a:pt x="1078" y="637"/>
                  </a:lnTo>
                  <a:lnTo>
                    <a:pt x="1051" y="635"/>
                  </a:lnTo>
                  <a:lnTo>
                    <a:pt x="1017" y="623"/>
                  </a:lnTo>
                  <a:lnTo>
                    <a:pt x="997" y="622"/>
                  </a:lnTo>
                  <a:lnTo>
                    <a:pt x="999" y="646"/>
                  </a:lnTo>
                  <a:lnTo>
                    <a:pt x="1003" y="669"/>
                  </a:lnTo>
                  <a:lnTo>
                    <a:pt x="1003" y="694"/>
                  </a:lnTo>
                  <a:lnTo>
                    <a:pt x="992" y="708"/>
                  </a:lnTo>
                  <a:lnTo>
                    <a:pt x="992" y="721"/>
                  </a:lnTo>
                  <a:lnTo>
                    <a:pt x="974" y="731"/>
                  </a:lnTo>
                  <a:lnTo>
                    <a:pt x="955" y="731"/>
                  </a:lnTo>
                  <a:lnTo>
                    <a:pt x="953" y="725"/>
                  </a:lnTo>
                  <a:lnTo>
                    <a:pt x="940" y="712"/>
                  </a:lnTo>
                  <a:lnTo>
                    <a:pt x="942" y="691"/>
                  </a:lnTo>
                  <a:lnTo>
                    <a:pt x="965" y="666"/>
                  </a:lnTo>
                  <a:lnTo>
                    <a:pt x="961" y="645"/>
                  </a:lnTo>
                  <a:lnTo>
                    <a:pt x="940" y="637"/>
                  </a:lnTo>
                  <a:lnTo>
                    <a:pt x="932" y="648"/>
                  </a:lnTo>
                  <a:lnTo>
                    <a:pt x="917" y="645"/>
                  </a:lnTo>
                  <a:lnTo>
                    <a:pt x="913" y="654"/>
                  </a:lnTo>
                  <a:lnTo>
                    <a:pt x="924" y="662"/>
                  </a:lnTo>
                  <a:lnTo>
                    <a:pt x="917" y="675"/>
                  </a:lnTo>
                  <a:lnTo>
                    <a:pt x="905" y="677"/>
                  </a:lnTo>
                  <a:lnTo>
                    <a:pt x="892" y="687"/>
                  </a:lnTo>
                  <a:lnTo>
                    <a:pt x="875" y="679"/>
                  </a:lnTo>
                  <a:lnTo>
                    <a:pt x="852" y="669"/>
                  </a:lnTo>
                  <a:lnTo>
                    <a:pt x="832" y="669"/>
                  </a:lnTo>
                  <a:lnTo>
                    <a:pt x="811" y="704"/>
                  </a:lnTo>
                  <a:lnTo>
                    <a:pt x="792" y="731"/>
                  </a:lnTo>
                  <a:lnTo>
                    <a:pt x="779" y="739"/>
                  </a:lnTo>
                  <a:lnTo>
                    <a:pt x="735" y="758"/>
                  </a:lnTo>
                  <a:lnTo>
                    <a:pt x="696" y="773"/>
                  </a:lnTo>
                  <a:lnTo>
                    <a:pt x="665" y="773"/>
                  </a:lnTo>
                  <a:lnTo>
                    <a:pt x="641" y="767"/>
                  </a:lnTo>
                  <a:lnTo>
                    <a:pt x="604" y="729"/>
                  </a:lnTo>
                  <a:lnTo>
                    <a:pt x="543" y="723"/>
                  </a:lnTo>
                  <a:lnTo>
                    <a:pt x="506" y="717"/>
                  </a:lnTo>
                  <a:lnTo>
                    <a:pt x="483" y="717"/>
                  </a:lnTo>
                  <a:lnTo>
                    <a:pt x="464" y="727"/>
                  </a:lnTo>
                  <a:lnTo>
                    <a:pt x="470" y="752"/>
                  </a:lnTo>
                  <a:lnTo>
                    <a:pt x="470" y="773"/>
                  </a:lnTo>
                  <a:lnTo>
                    <a:pt x="474" y="781"/>
                  </a:lnTo>
                  <a:lnTo>
                    <a:pt x="464" y="790"/>
                  </a:lnTo>
                  <a:lnTo>
                    <a:pt x="433" y="790"/>
                  </a:lnTo>
                  <a:lnTo>
                    <a:pt x="399" y="813"/>
                  </a:lnTo>
                  <a:lnTo>
                    <a:pt x="385" y="808"/>
                  </a:lnTo>
                  <a:lnTo>
                    <a:pt x="366" y="796"/>
                  </a:lnTo>
                  <a:lnTo>
                    <a:pt x="335" y="790"/>
                  </a:lnTo>
                  <a:lnTo>
                    <a:pt x="341" y="779"/>
                  </a:lnTo>
                  <a:lnTo>
                    <a:pt x="328" y="775"/>
                  </a:lnTo>
                  <a:lnTo>
                    <a:pt x="324" y="767"/>
                  </a:lnTo>
                  <a:lnTo>
                    <a:pt x="335" y="765"/>
                  </a:lnTo>
                  <a:lnTo>
                    <a:pt x="335" y="760"/>
                  </a:lnTo>
                  <a:lnTo>
                    <a:pt x="316" y="758"/>
                  </a:lnTo>
                  <a:lnTo>
                    <a:pt x="305" y="767"/>
                  </a:lnTo>
                  <a:lnTo>
                    <a:pt x="289" y="760"/>
                  </a:lnTo>
                  <a:lnTo>
                    <a:pt x="278" y="748"/>
                  </a:lnTo>
                  <a:lnTo>
                    <a:pt x="261" y="756"/>
                  </a:lnTo>
                  <a:lnTo>
                    <a:pt x="261" y="767"/>
                  </a:lnTo>
                  <a:lnTo>
                    <a:pt x="240" y="781"/>
                  </a:lnTo>
                  <a:lnTo>
                    <a:pt x="240" y="769"/>
                  </a:lnTo>
                  <a:lnTo>
                    <a:pt x="217" y="773"/>
                  </a:lnTo>
                  <a:lnTo>
                    <a:pt x="195" y="779"/>
                  </a:lnTo>
                  <a:lnTo>
                    <a:pt x="188" y="767"/>
                  </a:lnTo>
                  <a:lnTo>
                    <a:pt x="213" y="758"/>
                  </a:lnTo>
                  <a:lnTo>
                    <a:pt x="241" y="760"/>
                  </a:lnTo>
                  <a:lnTo>
                    <a:pt x="240" y="752"/>
                  </a:lnTo>
                  <a:lnTo>
                    <a:pt x="243" y="740"/>
                  </a:lnTo>
                  <a:lnTo>
                    <a:pt x="259" y="739"/>
                  </a:lnTo>
                  <a:lnTo>
                    <a:pt x="259" y="729"/>
                  </a:lnTo>
                  <a:lnTo>
                    <a:pt x="238" y="729"/>
                  </a:lnTo>
                  <a:lnTo>
                    <a:pt x="213" y="735"/>
                  </a:lnTo>
                  <a:lnTo>
                    <a:pt x="197" y="742"/>
                  </a:lnTo>
                  <a:lnTo>
                    <a:pt x="180" y="740"/>
                  </a:lnTo>
                  <a:lnTo>
                    <a:pt x="167" y="742"/>
                  </a:lnTo>
                  <a:lnTo>
                    <a:pt x="157" y="731"/>
                  </a:lnTo>
                  <a:lnTo>
                    <a:pt x="170" y="723"/>
                  </a:lnTo>
                  <a:lnTo>
                    <a:pt x="193" y="725"/>
                  </a:lnTo>
                  <a:lnTo>
                    <a:pt x="205" y="721"/>
                  </a:lnTo>
                  <a:lnTo>
                    <a:pt x="205" y="710"/>
                  </a:lnTo>
                  <a:lnTo>
                    <a:pt x="193" y="712"/>
                  </a:lnTo>
                  <a:lnTo>
                    <a:pt x="176" y="706"/>
                  </a:lnTo>
                  <a:lnTo>
                    <a:pt x="151" y="706"/>
                  </a:lnTo>
                  <a:lnTo>
                    <a:pt x="151" y="693"/>
                  </a:lnTo>
                  <a:lnTo>
                    <a:pt x="142" y="677"/>
                  </a:lnTo>
                  <a:lnTo>
                    <a:pt x="151" y="669"/>
                  </a:lnTo>
                  <a:lnTo>
                    <a:pt x="163" y="662"/>
                  </a:lnTo>
                  <a:lnTo>
                    <a:pt x="159" y="645"/>
                  </a:lnTo>
                  <a:lnTo>
                    <a:pt x="146" y="641"/>
                  </a:lnTo>
                  <a:lnTo>
                    <a:pt x="136" y="629"/>
                  </a:lnTo>
                  <a:lnTo>
                    <a:pt x="122" y="625"/>
                  </a:lnTo>
                  <a:lnTo>
                    <a:pt x="109" y="631"/>
                  </a:lnTo>
                  <a:lnTo>
                    <a:pt x="103" y="623"/>
                  </a:lnTo>
                  <a:lnTo>
                    <a:pt x="80" y="629"/>
                  </a:lnTo>
                  <a:lnTo>
                    <a:pt x="67" y="622"/>
                  </a:lnTo>
                  <a:lnTo>
                    <a:pt x="65" y="612"/>
                  </a:lnTo>
                  <a:lnTo>
                    <a:pt x="73" y="618"/>
                  </a:lnTo>
                  <a:lnTo>
                    <a:pt x="84" y="612"/>
                  </a:lnTo>
                  <a:lnTo>
                    <a:pt x="80" y="606"/>
                  </a:lnTo>
                  <a:lnTo>
                    <a:pt x="73" y="600"/>
                  </a:lnTo>
                  <a:lnTo>
                    <a:pt x="65" y="575"/>
                  </a:lnTo>
                  <a:lnTo>
                    <a:pt x="78" y="572"/>
                  </a:lnTo>
                  <a:lnTo>
                    <a:pt x="96" y="593"/>
                  </a:lnTo>
                  <a:lnTo>
                    <a:pt x="90" y="598"/>
                  </a:lnTo>
                  <a:lnTo>
                    <a:pt x="99" y="614"/>
                  </a:lnTo>
                  <a:lnTo>
                    <a:pt x="111" y="606"/>
                  </a:lnTo>
                  <a:lnTo>
                    <a:pt x="144" y="597"/>
                  </a:lnTo>
                  <a:lnTo>
                    <a:pt x="128" y="595"/>
                  </a:lnTo>
                  <a:lnTo>
                    <a:pt x="117" y="597"/>
                  </a:lnTo>
                  <a:lnTo>
                    <a:pt x="111" y="589"/>
                  </a:lnTo>
                  <a:lnTo>
                    <a:pt x="109" y="574"/>
                  </a:lnTo>
                  <a:lnTo>
                    <a:pt x="92" y="572"/>
                  </a:lnTo>
                  <a:lnTo>
                    <a:pt x="92" y="558"/>
                  </a:lnTo>
                  <a:lnTo>
                    <a:pt x="124" y="549"/>
                  </a:lnTo>
                  <a:lnTo>
                    <a:pt x="111" y="541"/>
                  </a:lnTo>
                  <a:lnTo>
                    <a:pt x="103" y="551"/>
                  </a:lnTo>
                  <a:lnTo>
                    <a:pt x="96" y="543"/>
                  </a:lnTo>
                  <a:lnTo>
                    <a:pt x="98" y="526"/>
                  </a:lnTo>
                  <a:lnTo>
                    <a:pt x="88" y="506"/>
                  </a:lnTo>
                  <a:lnTo>
                    <a:pt x="115" y="483"/>
                  </a:lnTo>
                  <a:lnTo>
                    <a:pt x="111" y="476"/>
                  </a:lnTo>
                  <a:lnTo>
                    <a:pt x="92" y="478"/>
                  </a:lnTo>
                  <a:lnTo>
                    <a:pt x="76" y="483"/>
                  </a:lnTo>
                  <a:lnTo>
                    <a:pt x="57" y="499"/>
                  </a:lnTo>
                  <a:lnTo>
                    <a:pt x="38" y="491"/>
                  </a:lnTo>
                  <a:lnTo>
                    <a:pt x="44" y="481"/>
                  </a:lnTo>
                  <a:lnTo>
                    <a:pt x="46" y="460"/>
                  </a:lnTo>
                  <a:lnTo>
                    <a:pt x="44" y="443"/>
                  </a:lnTo>
                  <a:lnTo>
                    <a:pt x="65" y="430"/>
                  </a:lnTo>
                  <a:lnTo>
                    <a:pt x="78" y="410"/>
                  </a:lnTo>
                  <a:lnTo>
                    <a:pt x="103" y="393"/>
                  </a:lnTo>
                  <a:lnTo>
                    <a:pt x="111" y="382"/>
                  </a:lnTo>
                  <a:lnTo>
                    <a:pt x="136" y="380"/>
                  </a:lnTo>
                  <a:lnTo>
                    <a:pt x="138" y="387"/>
                  </a:lnTo>
                  <a:lnTo>
                    <a:pt x="149" y="387"/>
                  </a:lnTo>
                  <a:lnTo>
                    <a:pt x="163" y="378"/>
                  </a:lnTo>
                  <a:lnTo>
                    <a:pt x="161" y="370"/>
                  </a:lnTo>
                  <a:lnTo>
                    <a:pt x="188" y="372"/>
                  </a:lnTo>
                  <a:lnTo>
                    <a:pt x="193" y="380"/>
                  </a:lnTo>
                  <a:lnTo>
                    <a:pt x="278" y="374"/>
                  </a:lnTo>
                  <a:lnTo>
                    <a:pt x="291" y="366"/>
                  </a:lnTo>
                  <a:lnTo>
                    <a:pt x="268" y="364"/>
                  </a:lnTo>
                  <a:lnTo>
                    <a:pt x="259" y="347"/>
                  </a:lnTo>
                  <a:lnTo>
                    <a:pt x="295" y="328"/>
                  </a:lnTo>
                  <a:lnTo>
                    <a:pt x="351" y="315"/>
                  </a:lnTo>
                  <a:lnTo>
                    <a:pt x="316" y="315"/>
                  </a:lnTo>
                  <a:lnTo>
                    <a:pt x="289" y="305"/>
                  </a:lnTo>
                  <a:lnTo>
                    <a:pt x="291" y="274"/>
                  </a:lnTo>
                  <a:lnTo>
                    <a:pt x="318" y="272"/>
                  </a:lnTo>
                  <a:lnTo>
                    <a:pt x="357" y="276"/>
                  </a:lnTo>
                  <a:lnTo>
                    <a:pt x="395" y="267"/>
                  </a:lnTo>
                  <a:lnTo>
                    <a:pt x="441" y="272"/>
                  </a:lnTo>
                  <a:lnTo>
                    <a:pt x="466" y="267"/>
                  </a:lnTo>
                  <a:lnTo>
                    <a:pt x="458" y="245"/>
                  </a:lnTo>
                  <a:lnTo>
                    <a:pt x="474" y="242"/>
                  </a:lnTo>
                  <a:lnTo>
                    <a:pt x="518" y="213"/>
                  </a:lnTo>
                  <a:lnTo>
                    <a:pt x="545" y="192"/>
                  </a:lnTo>
                  <a:lnTo>
                    <a:pt x="581" y="180"/>
                  </a:lnTo>
                  <a:lnTo>
                    <a:pt x="619" y="148"/>
                  </a:lnTo>
                  <a:lnTo>
                    <a:pt x="658" y="151"/>
                  </a:lnTo>
                  <a:lnTo>
                    <a:pt x="696" y="146"/>
                  </a:lnTo>
                  <a:lnTo>
                    <a:pt x="740" y="136"/>
                  </a:lnTo>
                  <a:lnTo>
                    <a:pt x="750" y="113"/>
                  </a:lnTo>
                  <a:lnTo>
                    <a:pt x="781" y="127"/>
                  </a:lnTo>
                  <a:lnTo>
                    <a:pt x="786" y="142"/>
                  </a:lnTo>
                  <a:lnTo>
                    <a:pt x="823" y="153"/>
                  </a:lnTo>
                  <a:lnTo>
                    <a:pt x="857" y="130"/>
                  </a:lnTo>
                  <a:lnTo>
                    <a:pt x="871" y="157"/>
                  </a:lnTo>
                  <a:lnTo>
                    <a:pt x="888" y="169"/>
                  </a:lnTo>
                  <a:lnTo>
                    <a:pt x="907" y="163"/>
                  </a:lnTo>
                  <a:lnTo>
                    <a:pt x="946" y="167"/>
                  </a:lnTo>
                  <a:lnTo>
                    <a:pt x="974" y="178"/>
                  </a:lnTo>
                  <a:lnTo>
                    <a:pt x="986" y="169"/>
                  </a:lnTo>
                  <a:lnTo>
                    <a:pt x="1003" y="161"/>
                  </a:lnTo>
                  <a:lnTo>
                    <a:pt x="1011" y="173"/>
                  </a:lnTo>
                  <a:lnTo>
                    <a:pt x="1061" y="178"/>
                  </a:lnTo>
                  <a:lnTo>
                    <a:pt x="1082" y="161"/>
                  </a:lnTo>
                  <a:lnTo>
                    <a:pt x="1113" y="146"/>
                  </a:lnTo>
                  <a:lnTo>
                    <a:pt x="1151" y="130"/>
                  </a:lnTo>
                  <a:lnTo>
                    <a:pt x="1185" y="132"/>
                  </a:lnTo>
                  <a:lnTo>
                    <a:pt x="1216" y="121"/>
                  </a:lnTo>
                  <a:lnTo>
                    <a:pt x="1260" y="98"/>
                  </a:lnTo>
                  <a:lnTo>
                    <a:pt x="1281" y="65"/>
                  </a:lnTo>
                  <a:lnTo>
                    <a:pt x="1304" y="56"/>
                  </a:lnTo>
                  <a:lnTo>
                    <a:pt x="1308" y="40"/>
                  </a:lnTo>
                  <a:lnTo>
                    <a:pt x="1312" y="36"/>
                  </a:lnTo>
                  <a:lnTo>
                    <a:pt x="1339" y="38"/>
                  </a:lnTo>
                  <a:lnTo>
                    <a:pt x="1347" y="23"/>
                  </a:lnTo>
                  <a:lnTo>
                    <a:pt x="1387" y="19"/>
                  </a:lnTo>
                  <a:lnTo>
                    <a:pt x="1391" y="0"/>
                  </a:lnTo>
                  <a:lnTo>
                    <a:pt x="1410" y="4"/>
                  </a:lnTo>
                  <a:lnTo>
                    <a:pt x="1435" y="19"/>
                  </a:lnTo>
                  <a:lnTo>
                    <a:pt x="1481" y="19"/>
                  </a:lnTo>
                  <a:close/>
                  <a:moveTo>
                    <a:pt x="188" y="211"/>
                  </a:moveTo>
                  <a:lnTo>
                    <a:pt x="172" y="221"/>
                  </a:lnTo>
                  <a:lnTo>
                    <a:pt x="157" y="236"/>
                  </a:lnTo>
                  <a:lnTo>
                    <a:pt x="136" y="230"/>
                  </a:lnTo>
                  <a:lnTo>
                    <a:pt x="107" y="201"/>
                  </a:lnTo>
                  <a:lnTo>
                    <a:pt x="84" y="211"/>
                  </a:lnTo>
                  <a:lnTo>
                    <a:pt x="88" y="226"/>
                  </a:lnTo>
                  <a:lnTo>
                    <a:pt x="53" y="234"/>
                  </a:lnTo>
                  <a:lnTo>
                    <a:pt x="40" y="249"/>
                  </a:lnTo>
                  <a:lnTo>
                    <a:pt x="63" y="259"/>
                  </a:lnTo>
                  <a:lnTo>
                    <a:pt x="73" y="282"/>
                  </a:lnTo>
                  <a:lnTo>
                    <a:pt x="67" y="292"/>
                  </a:lnTo>
                  <a:lnTo>
                    <a:pt x="40" y="299"/>
                  </a:lnTo>
                  <a:lnTo>
                    <a:pt x="46" y="320"/>
                  </a:lnTo>
                  <a:lnTo>
                    <a:pt x="46" y="336"/>
                  </a:lnTo>
                  <a:lnTo>
                    <a:pt x="19" y="349"/>
                  </a:lnTo>
                  <a:lnTo>
                    <a:pt x="19" y="355"/>
                  </a:lnTo>
                  <a:lnTo>
                    <a:pt x="23" y="355"/>
                  </a:lnTo>
                  <a:lnTo>
                    <a:pt x="30" y="353"/>
                  </a:lnTo>
                  <a:lnTo>
                    <a:pt x="28" y="368"/>
                  </a:lnTo>
                  <a:lnTo>
                    <a:pt x="36" y="378"/>
                  </a:lnTo>
                  <a:lnTo>
                    <a:pt x="57" y="370"/>
                  </a:lnTo>
                  <a:lnTo>
                    <a:pt x="75" y="366"/>
                  </a:lnTo>
                  <a:lnTo>
                    <a:pt x="84" y="368"/>
                  </a:lnTo>
                  <a:lnTo>
                    <a:pt x="84" y="374"/>
                  </a:lnTo>
                  <a:lnTo>
                    <a:pt x="61" y="389"/>
                  </a:lnTo>
                  <a:lnTo>
                    <a:pt x="46" y="393"/>
                  </a:lnTo>
                  <a:lnTo>
                    <a:pt x="42" y="403"/>
                  </a:lnTo>
                  <a:lnTo>
                    <a:pt x="48" y="418"/>
                  </a:lnTo>
                  <a:lnTo>
                    <a:pt x="48" y="428"/>
                  </a:lnTo>
                  <a:lnTo>
                    <a:pt x="67" y="410"/>
                  </a:lnTo>
                  <a:lnTo>
                    <a:pt x="92" y="387"/>
                  </a:lnTo>
                  <a:lnTo>
                    <a:pt x="101" y="372"/>
                  </a:lnTo>
                  <a:lnTo>
                    <a:pt x="113" y="368"/>
                  </a:lnTo>
                  <a:lnTo>
                    <a:pt x="128" y="363"/>
                  </a:lnTo>
                  <a:lnTo>
                    <a:pt x="138" y="353"/>
                  </a:lnTo>
                  <a:lnTo>
                    <a:pt x="144" y="324"/>
                  </a:lnTo>
                  <a:lnTo>
                    <a:pt x="170" y="315"/>
                  </a:lnTo>
                  <a:lnTo>
                    <a:pt x="192" y="315"/>
                  </a:lnTo>
                  <a:lnTo>
                    <a:pt x="201" y="305"/>
                  </a:lnTo>
                  <a:lnTo>
                    <a:pt x="224" y="305"/>
                  </a:lnTo>
                  <a:lnTo>
                    <a:pt x="240" y="313"/>
                  </a:lnTo>
                  <a:lnTo>
                    <a:pt x="278" y="315"/>
                  </a:lnTo>
                  <a:lnTo>
                    <a:pt x="278" y="282"/>
                  </a:lnTo>
                  <a:lnTo>
                    <a:pt x="284" y="270"/>
                  </a:lnTo>
                  <a:lnTo>
                    <a:pt x="234" y="270"/>
                  </a:lnTo>
                  <a:lnTo>
                    <a:pt x="201" y="261"/>
                  </a:lnTo>
                  <a:lnTo>
                    <a:pt x="188" y="245"/>
                  </a:lnTo>
                  <a:lnTo>
                    <a:pt x="188" y="236"/>
                  </a:lnTo>
                  <a:lnTo>
                    <a:pt x="193" y="228"/>
                  </a:lnTo>
                  <a:lnTo>
                    <a:pt x="190" y="213"/>
                  </a:lnTo>
                  <a:lnTo>
                    <a:pt x="188" y="211"/>
                  </a:lnTo>
                  <a:close/>
                  <a:moveTo>
                    <a:pt x="15" y="412"/>
                  </a:moveTo>
                  <a:lnTo>
                    <a:pt x="0" y="420"/>
                  </a:lnTo>
                  <a:lnTo>
                    <a:pt x="2" y="426"/>
                  </a:lnTo>
                  <a:lnTo>
                    <a:pt x="23" y="428"/>
                  </a:lnTo>
                  <a:lnTo>
                    <a:pt x="15" y="412"/>
                  </a:lnTo>
                  <a:close/>
                </a:path>
              </a:pathLst>
            </a:custGeom>
            <a:solidFill>
              <a:srgbClr val="800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8" name="Freeform 15"/>
            <p:cNvSpPr>
              <a:spLocks noChangeAspect="1"/>
            </p:cNvSpPr>
            <p:nvPr/>
          </p:nvSpPr>
          <p:spPr bwMode="gray">
            <a:xfrm>
              <a:off x="4643438" y="3641725"/>
              <a:ext cx="703262" cy="327025"/>
            </a:xfrm>
            <a:custGeom>
              <a:avLst/>
              <a:gdLst>
                <a:gd name="T0" fmla="*/ 703262 w 434"/>
                <a:gd name="T1" fmla="*/ 83770 h 203"/>
                <a:gd name="T2" fmla="*/ 700021 w 434"/>
                <a:gd name="T3" fmla="*/ 117600 h 203"/>
                <a:gd name="T4" fmla="*/ 675715 w 434"/>
                <a:gd name="T5" fmla="*/ 141765 h 203"/>
                <a:gd name="T6" fmla="*/ 665992 w 434"/>
                <a:gd name="T7" fmla="*/ 175595 h 203"/>
                <a:gd name="T8" fmla="*/ 653029 w 434"/>
                <a:gd name="T9" fmla="*/ 194926 h 203"/>
                <a:gd name="T10" fmla="*/ 622241 w 434"/>
                <a:gd name="T11" fmla="*/ 198148 h 203"/>
                <a:gd name="T12" fmla="*/ 581731 w 434"/>
                <a:gd name="T13" fmla="*/ 172373 h 203"/>
                <a:gd name="T14" fmla="*/ 531498 w 434"/>
                <a:gd name="T15" fmla="*/ 161096 h 203"/>
                <a:gd name="T16" fmla="*/ 469922 w 434"/>
                <a:gd name="T17" fmla="*/ 175595 h 203"/>
                <a:gd name="T18" fmla="*/ 405105 w 434"/>
                <a:gd name="T19" fmla="*/ 231978 h 203"/>
                <a:gd name="T20" fmla="*/ 382419 w 434"/>
                <a:gd name="T21" fmla="*/ 206203 h 203"/>
                <a:gd name="T22" fmla="*/ 338668 w 434"/>
                <a:gd name="T23" fmla="*/ 219091 h 203"/>
                <a:gd name="T24" fmla="*/ 330566 w 434"/>
                <a:gd name="T25" fmla="*/ 235200 h 203"/>
                <a:gd name="T26" fmla="*/ 259267 w 434"/>
                <a:gd name="T27" fmla="*/ 240033 h 203"/>
                <a:gd name="T28" fmla="*/ 256026 w 434"/>
                <a:gd name="T29" fmla="*/ 309304 h 203"/>
                <a:gd name="T30" fmla="*/ 186348 w 434"/>
                <a:gd name="T31" fmla="*/ 327025 h 203"/>
                <a:gd name="T32" fmla="*/ 84262 w 434"/>
                <a:gd name="T33" fmla="*/ 320581 h 203"/>
                <a:gd name="T34" fmla="*/ 59956 w 434"/>
                <a:gd name="T35" fmla="*/ 280307 h 203"/>
                <a:gd name="T36" fmla="*/ 40510 w 434"/>
                <a:gd name="T37" fmla="*/ 280307 h 203"/>
                <a:gd name="T38" fmla="*/ 43751 w 434"/>
                <a:gd name="T39" fmla="*/ 272252 h 203"/>
                <a:gd name="T40" fmla="*/ 25927 w 434"/>
                <a:gd name="T41" fmla="*/ 240033 h 203"/>
                <a:gd name="T42" fmla="*/ 0 w 434"/>
                <a:gd name="T43" fmla="*/ 202981 h 203"/>
                <a:gd name="T44" fmla="*/ 22686 w 434"/>
                <a:gd name="T45" fmla="*/ 175595 h 203"/>
                <a:gd name="T46" fmla="*/ 19445 w 434"/>
                <a:gd name="T47" fmla="*/ 141765 h 203"/>
                <a:gd name="T48" fmla="*/ 40510 w 434"/>
                <a:gd name="T49" fmla="*/ 141765 h 203"/>
                <a:gd name="T50" fmla="*/ 81021 w 434"/>
                <a:gd name="T51" fmla="*/ 120822 h 203"/>
                <a:gd name="T52" fmla="*/ 165283 w 434"/>
                <a:gd name="T53" fmla="*/ 107934 h 203"/>
                <a:gd name="T54" fmla="*/ 205793 w 434"/>
                <a:gd name="T55" fmla="*/ 43496 h 203"/>
                <a:gd name="T56" fmla="*/ 252785 w 434"/>
                <a:gd name="T57" fmla="*/ 20942 h 203"/>
                <a:gd name="T58" fmla="*/ 264128 w 434"/>
                <a:gd name="T59" fmla="*/ 6444 h 203"/>
                <a:gd name="T60" fmla="*/ 280333 w 434"/>
                <a:gd name="T61" fmla="*/ 14499 h 203"/>
                <a:gd name="T62" fmla="*/ 296537 w 434"/>
                <a:gd name="T63" fmla="*/ 20942 h 203"/>
                <a:gd name="T64" fmla="*/ 320843 w 434"/>
                <a:gd name="T65" fmla="*/ 0 h 203"/>
                <a:gd name="T66" fmla="*/ 348390 w 434"/>
                <a:gd name="T67" fmla="*/ 6444 h 203"/>
                <a:gd name="T68" fmla="*/ 364594 w 434"/>
                <a:gd name="T69" fmla="*/ 43496 h 203"/>
                <a:gd name="T70" fmla="*/ 382419 w 434"/>
                <a:gd name="T71" fmla="*/ 64438 h 203"/>
                <a:gd name="T72" fmla="*/ 432652 w 434"/>
                <a:gd name="T73" fmla="*/ 57995 h 203"/>
                <a:gd name="T74" fmla="*/ 456958 w 434"/>
                <a:gd name="T75" fmla="*/ 40274 h 203"/>
                <a:gd name="T76" fmla="*/ 486126 w 434"/>
                <a:gd name="T77" fmla="*/ 43496 h 203"/>
                <a:gd name="T78" fmla="*/ 490987 w 434"/>
                <a:gd name="T79" fmla="*/ 54773 h 203"/>
                <a:gd name="T80" fmla="*/ 520155 w 434"/>
                <a:gd name="T81" fmla="*/ 49940 h 203"/>
                <a:gd name="T82" fmla="*/ 572008 w 434"/>
                <a:gd name="T83" fmla="*/ 43496 h 203"/>
                <a:gd name="T84" fmla="*/ 604416 w 434"/>
                <a:gd name="T85" fmla="*/ 43496 h 203"/>
                <a:gd name="T86" fmla="*/ 693539 w 434"/>
                <a:gd name="T87" fmla="*/ 83770 h 203"/>
                <a:gd name="T88" fmla="*/ 703262 w 434"/>
                <a:gd name="T89" fmla="*/ 8377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4" h="203">
                  <a:moveTo>
                    <a:pt x="434" y="52"/>
                  </a:moveTo>
                  <a:lnTo>
                    <a:pt x="432" y="73"/>
                  </a:lnTo>
                  <a:lnTo>
                    <a:pt x="417" y="88"/>
                  </a:lnTo>
                  <a:lnTo>
                    <a:pt x="411" y="109"/>
                  </a:lnTo>
                  <a:lnTo>
                    <a:pt x="403" y="121"/>
                  </a:lnTo>
                  <a:lnTo>
                    <a:pt x="384" y="123"/>
                  </a:lnTo>
                  <a:lnTo>
                    <a:pt x="359" y="107"/>
                  </a:lnTo>
                  <a:lnTo>
                    <a:pt x="328" y="100"/>
                  </a:lnTo>
                  <a:lnTo>
                    <a:pt x="290" y="109"/>
                  </a:lnTo>
                  <a:lnTo>
                    <a:pt x="250" y="144"/>
                  </a:lnTo>
                  <a:lnTo>
                    <a:pt x="236" y="128"/>
                  </a:lnTo>
                  <a:lnTo>
                    <a:pt x="209" y="136"/>
                  </a:lnTo>
                  <a:lnTo>
                    <a:pt x="204" y="146"/>
                  </a:lnTo>
                  <a:lnTo>
                    <a:pt x="160" y="149"/>
                  </a:lnTo>
                  <a:lnTo>
                    <a:pt x="158" y="192"/>
                  </a:lnTo>
                  <a:lnTo>
                    <a:pt x="115" y="203"/>
                  </a:lnTo>
                  <a:lnTo>
                    <a:pt x="52" y="199"/>
                  </a:lnTo>
                  <a:lnTo>
                    <a:pt x="37" y="174"/>
                  </a:lnTo>
                  <a:lnTo>
                    <a:pt x="25" y="174"/>
                  </a:lnTo>
                  <a:lnTo>
                    <a:pt x="27" y="169"/>
                  </a:lnTo>
                  <a:lnTo>
                    <a:pt x="16" y="149"/>
                  </a:lnTo>
                  <a:lnTo>
                    <a:pt x="0" y="126"/>
                  </a:lnTo>
                  <a:lnTo>
                    <a:pt x="14" y="109"/>
                  </a:lnTo>
                  <a:lnTo>
                    <a:pt x="12" y="88"/>
                  </a:lnTo>
                  <a:lnTo>
                    <a:pt x="25" y="88"/>
                  </a:lnTo>
                  <a:lnTo>
                    <a:pt x="50" y="75"/>
                  </a:lnTo>
                  <a:lnTo>
                    <a:pt x="102" y="67"/>
                  </a:lnTo>
                  <a:lnTo>
                    <a:pt x="127" y="27"/>
                  </a:lnTo>
                  <a:lnTo>
                    <a:pt x="156" y="13"/>
                  </a:lnTo>
                  <a:lnTo>
                    <a:pt x="163" y="4"/>
                  </a:lnTo>
                  <a:lnTo>
                    <a:pt x="173" y="9"/>
                  </a:lnTo>
                  <a:lnTo>
                    <a:pt x="183" y="13"/>
                  </a:lnTo>
                  <a:lnTo>
                    <a:pt x="198" y="0"/>
                  </a:lnTo>
                  <a:lnTo>
                    <a:pt x="215" y="4"/>
                  </a:lnTo>
                  <a:lnTo>
                    <a:pt x="225" y="27"/>
                  </a:lnTo>
                  <a:lnTo>
                    <a:pt x="236" y="40"/>
                  </a:lnTo>
                  <a:lnTo>
                    <a:pt x="267" y="36"/>
                  </a:lnTo>
                  <a:lnTo>
                    <a:pt x="282" y="25"/>
                  </a:lnTo>
                  <a:lnTo>
                    <a:pt x="300" y="27"/>
                  </a:lnTo>
                  <a:lnTo>
                    <a:pt x="303" y="34"/>
                  </a:lnTo>
                  <a:lnTo>
                    <a:pt x="321" y="31"/>
                  </a:lnTo>
                  <a:lnTo>
                    <a:pt x="353" y="27"/>
                  </a:lnTo>
                  <a:lnTo>
                    <a:pt x="373" y="27"/>
                  </a:lnTo>
                  <a:lnTo>
                    <a:pt x="428" y="52"/>
                  </a:lnTo>
                  <a:lnTo>
                    <a:pt x="434" y="52"/>
                  </a:lnTo>
                  <a:close/>
                </a:path>
              </a:pathLst>
            </a:custGeom>
            <a:solidFill>
              <a:srgbClr val="BC141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19" name="Freeform 16"/>
            <p:cNvSpPr>
              <a:spLocks noChangeAspect="1"/>
            </p:cNvSpPr>
            <p:nvPr/>
          </p:nvSpPr>
          <p:spPr bwMode="gray">
            <a:xfrm>
              <a:off x="5097463" y="3833813"/>
              <a:ext cx="1211262" cy="787400"/>
            </a:xfrm>
            <a:custGeom>
              <a:avLst/>
              <a:gdLst>
                <a:gd name="T0" fmla="*/ 320200 w 749"/>
                <a:gd name="T1" fmla="*/ 67629 h 489"/>
                <a:gd name="T2" fmla="*/ 394590 w 749"/>
                <a:gd name="T3" fmla="*/ 74070 h 489"/>
                <a:gd name="T4" fmla="*/ 549839 w 749"/>
                <a:gd name="T5" fmla="*/ 91783 h 489"/>
                <a:gd name="T6" fmla="*/ 698618 w 749"/>
                <a:gd name="T7" fmla="*/ 11272 h 489"/>
                <a:gd name="T8" fmla="*/ 769774 w 749"/>
                <a:gd name="T9" fmla="*/ 0 h 489"/>
                <a:gd name="T10" fmla="*/ 840930 w 749"/>
                <a:gd name="T11" fmla="*/ 40256 h 489"/>
                <a:gd name="T12" fmla="*/ 925023 w 749"/>
                <a:gd name="T13" fmla="*/ 141700 h 489"/>
                <a:gd name="T14" fmla="*/ 988092 w 749"/>
                <a:gd name="T15" fmla="*/ 246364 h 489"/>
                <a:gd name="T16" fmla="*/ 991327 w 749"/>
                <a:gd name="T17" fmla="*/ 373572 h 489"/>
                <a:gd name="T18" fmla="*/ 1025287 w 749"/>
                <a:gd name="T19" fmla="*/ 471796 h 489"/>
                <a:gd name="T20" fmla="*/ 1127169 w 749"/>
                <a:gd name="T21" fmla="*/ 428320 h 489"/>
                <a:gd name="T22" fmla="*/ 1182153 w 749"/>
                <a:gd name="T23" fmla="*/ 431540 h 489"/>
                <a:gd name="T24" fmla="*/ 1208028 w 749"/>
                <a:gd name="T25" fmla="*/ 441202 h 489"/>
                <a:gd name="T26" fmla="*/ 1133638 w 749"/>
                <a:gd name="T27" fmla="*/ 542646 h 489"/>
                <a:gd name="T28" fmla="*/ 1110997 w 749"/>
                <a:gd name="T29" fmla="*/ 504000 h 489"/>
                <a:gd name="T30" fmla="*/ 1099677 w 749"/>
                <a:gd name="T31" fmla="*/ 545866 h 489"/>
                <a:gd name="T32" fmla="*/ 1093208 w 749"/>
                <a:gd name="T33" fmla="*/ 571630 h 489"/>
                <a:gd name="T34" fmla="*/ 1127169 w 749"/>
                <a:gd name="T35" fmla="*/ 574850 h 489"/>
                <a:gd name="T36" fmla="*/ 1073802 w 749"/>
                <a:gd name="T37" fmla="*/ 605445 h 489"/>
                <a:gd name="T38" fmla="*/ 1107763 w 749"/>
                <a:gd name="T39" fmla="*/ 669854 h 489"/>
                <a:gd name="T40" fmla="*/ 1107763 w 749"/>
                <a:gd name="T41" fmla="*/ 706889 h 489"/>
                <a:gd name="T42" fmla="*/ 1025287 w 749"/>
                <a:gd name="T43" fmla="*/ 713330 h 489"/>
                <a:gd name="T44" fmla="*/ 944429 w 749"/>
                <a:gd name="T45" fmla="*/ 685956 h 489"/>
                <a:gd name="T46" fmla="*/ 853867 w 749"/>
                <a:gd name="T47" fmla="*/ 685956 h 489"/>
                <a:gd name="T48" fmla="*/ 779477 w 749"/>
                <a:gd name="T49" fmla="*/ 710109 h 489"/>
                <a:gd name="T50" fmla="*/ 711556 w 749"/>
                <a:gd name="T51" fmla="*/ 774518 h 489"/>
                <a:gd name="T52" fmla="*/ 651720 w 749"/>
                <a:gd name="T53" fmla="*/ 774518 h 489"/>
                <a:gd name="T54" fmla="*/ 546604 w 749"/>
                <a:gd name="T55" fmla="*/ 774518 h 489"/>
                <a:gd name="T56" fmla="*/ 485152 w 749"/>
                <a:gd name="T57" fmla="*/ 774518 h 489"/>
                <a:gd name="T58" fmla="*/ 422082 w 749"/>
                <a:gd name="T59" fmla="*/ 766467 h 489"/>
                <a:gd name="T60" fmla="*/ 347692 w 749"/>
                <a:gd name="T61" fmla="*/ 784180 h 489"/>
                <a:gd name="T62" fmla="*/ 344458 w 749"/>
                <a:gd name="T63" fmla="*/ 729432 h 489"/>
                <a:gd name="T64" fmla="*/ 310497 w 749"/>
                <a:gd name="T65" fmla="*/ 719771 h 489"/>
                <a:gd name="T66" fmla="*/ 279771 w 749"/>
                <a:gd name="T67" fmla="*/ 706889 h 489"/>
                <a:gd name="T68" fmla="*/ 304028 w 749"/>
                <a:gd name="T69" fmla="*/ 648921 h 489"/>
                <a:gd name="T70" fmla="*/ 258748 w 749"/>
                <a:gd name="T71" fmla="*/ 632818 h 489"/>
                <a:gd name="T72" fmla="*/ 224787 w 749"/>
                <a:gd name="T73" fmla="*/ 663413 h 489"/>
                <a:gd name="T74" fmla="*/ 155249 w 749"/>
                <a:gd name="T75" fmla="*/ 632818 h 489"/>
                <a:gd name="T76" fmla="*/ 124522 w 749"/>
                <a:gd name="T77" fmla="*/ 579681 h 489"/>
                <a:gd name="T78" fmla="*/ 87327 w 749"/>
                <a:gd name="T79" fmla="*/ 541036 h 489"/>
                <a:gd name="T80" fmla="*/ 43664 w 749"/>
                <a:gd name="T81" fmla="*/ 481457 h 489"/>
                <a:gd name="T82" fmla="*/ 6469 w 749"/>
                <a:gd name="T83" fmla="*/ 410607 h 489"/>
                <a:gd name="T84" fmla="*/ 12937 w 749"/>
                <a:gd name="T85" fmla="*/ 370352 h 489"/>
                <a:gd name="T86" fmla="*/ 97030 w 749"/>
                <a:gd name="T87" fmla="*/ 320435 h 489"/>
                <a:gd name="T88" fmla="*/ 152014 w 749"/>
                <a:gd name="T89" fmla="*/ 235093 h 489"/>
                <a:gd name="T90" fmla="*/ 187592 w 749"/>
                <a:gd name="T91" fmla="*/ 162633 h 489"/>
                <a:gd name="T92" fmla="*/ 215084 w 749"/>
                <a:gd name="T93" fmla="*/ 123987 h 489"/>
                <a:gd name="T94" fmla="*/ 289474 w 749"/>
                <a:gd name="T95" fmla="*/ 101444 h 489"/>
                <a:gd name="T96" fmla="*/ 299177 w 749"/>
                <a:gd name="T97" fmla="*/ 61189 h 4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49" h="489">
                  <a:moveTo>
                    <a:pt x="185" y="38"/>
                  </a:moveTo>
                  <a:lnTo>
                    <a:pt x="198" y="42"/>
                  </a:lnTo>
                  <a:lnTo>
                    <a:pt x="225" y="34"/>
                  </a:lnTo>
                  <a:lnTo>
                    <a:pt x="244" y="46"/>
                  </a:lnTo>
                  <a:lnTo>
                    <a:pt x="311" y="38"/>
                  </a:lnTo>
                  <a:lnTo>
                    <a:pt x="340" y="57"/>
                  </a:lnTo>
                  <a:lnTo>
                    <a:pt x="417" y="27"/>
                  </a:lnTo>
                  <a:lnTo>
                    <a:pt x="432" y="7"/>
                  </a:lnTo>
                  <a:lnTo>
                    <a:pt x="465" y="15"/>
                  </a:lnTo>
                  <a:lnTo>
                    <a:pt x="476" y="0"/>
                  </a:lnTo>
                  <a:lnTo>
                    <a:pt x="501" y="6"/>
                  </a:lnTo>
                  <a:lnTo>
                    <a:pt x="520" y="25"/>
                  </a:lnTo>
                  <a:lnTo>
                    <a:pt x="536" y="63"/>
                  </a:lnTo>
                  <a:lnTo>
                    <a:pt x="572" y="88"/>
                  </a:lnTo>
                  <a:lnTo>
                    <a:pt x="593" y="126"/>
                  </a:lnTo>
                  <a:lnTo>
                    <a:pt x="611" y="153"/>
                  </a:lnTo>
                  <a:lnTo>
                    <a:pt x="605" y="186"/>
                  </a:lnTo>
                  <a:lnTo>
                    <a:pt x="613" y="232"/>
                  </a:lnTo>
                  <a:lnTo>
                    <a:pt x="618" y="280"/>
                  </a:lnTo>
                  <a:lnTo>
                    <a:pt x="634" y="293"/>
                  </a:lnTo>
                  <a:lnTo>
                    <a:pt x="666" y="288"/>
                  </a:lnTo>
                  <a:lnTo>
                    <a:pt x="697" y="266"/>
                  </a:lnTo>
                  <a:lnTo>
                    <a:pt x="716" y="263"/>
                  </a:lnTo>
                  <a:lnTo>
                    <a:pt x="731" y="268"/>
                  </a:lnTo>
                  <a:lnTo>
                    <a:pt x="749" y="270"/>
                  </a:lnTo>
                  <a:lnTo>
                    <a:pt x="747" y="274"/>
                  </a:lnTo>
                  <a:lnTo>
                    <a:pt x="745" y="322"/>
                  </a:lnTo>
                  <a:lnTo>
                    <a:pt x="701" y="337"/>
                  </a:lnTo>
                  <a:lnTo>
                    <a:pt x="699" y="318"/>
                  </a:lnTo>
                  <a:lnTo>
                    <a:pt x="687" y="313"/>
                  </a:lnTo>
                  <a:lnTo>
                    <a:pt x="682" y="326"/>
                  </a:lnTo>
                  <a:lnTo>
                    <a:pt x="680" y="339"/>
                  </a:lnTo>
                  <a:lnTo>
                    <a:pt x="687" y="353"/>
                  </a:lnTo>
                  <a:lnTo>
                    <a:pt x="676" y="355"/>
                  </a:lnTo>
                  <a:lnTo>
                    <a:pt x="680" y="366"/>
                  </a:lnTo>
                  <a:lnTo>
                    <a:pt x="697" y="357"/>
                  </a:lnTo>
                  <a:lnTo>
                    <a:pt x="685" y="374"/>
                  </a:lnTo>
                  <a:lnTo>
                    <a:pt x="664" y="376"/>
                  </a:lnTo>
                  <a:lnTo>
                    <a:pt x="680" y="391"/>
                  </a:lnTo>
                  <a:lnTo>
                    <a:pt x="685" y="416"/>
                  </a:lnTo>
                  <a:lnTo>
                    <a:pt x="685" y="439"/>
                  </a:lnTo>
                  <a:lnTo>
                    <a:pt x="668" y="439"/>
                  </a:lnTo>
                  <a:lnTo>
                    <a:pt x="634" y="443"/>
                  </a:lnTo>
                  <a:lnTo>
                    <a:pt x="613" y="431"/>
                  </a:lnTo>
                  <a:lnTo>
                    <a:pt x="584" y="426"/>
                  </a:lnTo>
                  <a:lnTo>
                    <a:pt x="566" y="426"/>
                  </a:lnTo>
                  <a:lnTo>
                    <a:pt x="528" y="426"/>
                  </a:lnTo>
                  <a:lnTo>
                    <a:pt x="511" y="437"/>
                  </a:lnTo>
                  <a:lnTo>
                    <a:pt x="482" y="441"/>
                  </a:lnTo>
                  <a:lnTo>
                    <a:pt x="471" y="454"/>
                  </a:lnTo>
                  <a:lnTo>
                    <a:pt x="440" y="481"/>
                  </a:lnTo>
                  <a:lnTo>
                    <a:pt x="417" y="489"/>
                  </a:lnTo>
                  <a:lnTo>
                    <a:pt x="403" y="481"/>
                  </a:lnTo>
                  <a:lnTo>
                    <a:pt x="371" y="479"/>
                  </a:lnTo>
                  <a:lnTo>
                    <a:pt x="338" y="481"/>
                  </a:lnTo>
                  <a:lnTo>
                    <a:pt x="313" y="485"/>
                  </a:lnTo>
                  <a:lnTo>
                    <a:pt x="300" y="481"/>
                  </a:lnTo>
                  <a:lnTo>
                    <a:pt x="275" y="481"/>
                  </a:lnTo>
                  <a:lnTo>
                    <a:pt x="261" y="476"/>
                  </a:lnTo>
                  <a:lnTo>
                    <a:pt x="235" y="476"/>
                  </a:lnTo>
                  <a:lnTo>
                    <a:pt x="215" y="487"/>
                  </a:lnTo>
                  <a:lnTo>
                    <a:pt x="204" y="472"/>
                  </a:lnTo>
                  <a:lnTo>
                    <a:pt x="213" y="453"/>
                  </a:lnTo>
                  <a:lnTo>
                    <a:pt x="206" y="443"/>
                  </a:lnTo>
                  <a:lnTo>
                    <a:pt x="192" y="447"/>
                  </a:lnTo>
                  <a:lnTo>
                    <a:pt x="192" y="439"/>
                  </a:lnTo>
                  <a:lnTo>
                    <a:pt x="173" y="439"/>
                  </a:lnTo>
                  <a:lnTo>
                    <a:pt x="175" y="416"/>
                  </a:lnTo>
                  <a:lnTo>
                    <a:pt x="188" y="403"/>
                  </a:lnTo>
                  <a:lnTo>
                    <a:pt x="190" y="395"/>
                  </a:lnTo>
                  <a:lnTo>
                    <a:pt x="160" y="393"/>
                  </a:lnTo>
                  <a:lnTo>
                    <a:pt x="160" y="407"/>
                  </a:lnTo>
                  <a:lnTo>
                    <a:pt x="139" y="412"/>
                  </a:lnTo>
                  <a:lnTo>
                    <a:pt x="119" y="397"/>
                  </a:lnTo>
                  <a:lnTo>
                    <a:pt x="96" y="393"/>
                  </a:lnTo>
                  <a:lnTo>
                    <a:pt x="75" y="382"/>
                  </a:lnTo>
                  <a:lnTo>
                    <a:pt x="77" y="360"/>
                  </a:lnTo>
                  <a:lnTo>
                    <a:pt x="68" y="353"/>
                  </a:lnTo>
                  <a:lnTo>
                    <a:pt x="54" y="336"/>
                  </a:lnTo>
                  <a:lnTo>
                    <a:pt x="31" y="324"/>
                  </a:lnTo>
                  <a:lnTo>
                    <a:pt x="27" y="299"/>
                  </a:lnTo>
                  <a:lnTo>
                    <a:pt x="20" y="278"/>
                  </a:lnTo>
                  <a:lnTo>
                    <a:pt x="4" y="255"/>
                  </a:lnTo>
                  <a:lnTo>
                    <a:pt x="0" y="238"/>
                  </a:lnTo>
                  <a:lnTo>
                    <a:pt x="8" y="230"/>
                  </a:lnTo>
                  <a:lnTo>
                    <a:pt x="33" y="230"/>
                  </a:lnTo>
                  <a:lnTo>
                    <a:pt x="60" y="199"/>
                  </a:lnTo>
                  <a:lnTo>
                    <a:pt x="79" y="169"/>
                  </a:lnTo>
                  <a:lnTo>
                    <a:pt x="94" y="146"/>
                  </a:lnTo>
                  <a:lnTo>
                    <a:pt x="114" y="128"/>
                  </a:lnTo>
                  <a:lnTo>
                    <a:pt x="116" y="101"/>
                  </a:lnTo>
                  <a:lnTo>
                    <a:pt x="131" y="94"/>
                  </a:lnTo>
                  <a:lnTo>
                    <a:pt x="133" y="77"/>
                  </a:lnTo>
                  <a:lnTo>
                    <a:pt x="152" y="63"/>
                  </a:lnTo>
                  <a:lnTo>
                    <a:pt x="179" y="63"/>
                  </a:lnTo>
                  <a:lnTo>
                    <a:pt x="185" y="48"/>
                  </a:lnTo>
                  <a:lnTo>
                    <a:pt x="185" y="38"/>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0" name="Freeform 17"/>
            <p:cNvSpPr>
              <a:spLocks noChangeAspect="1" noEditPoints="1"/>
            </p:cNvSpPr>
            <p:nvPr/>
          </p:nvSpPr>
          <p:spPr bwMode="gray">
            <a:xfrm>
              <a:off x="5035550" y="182563"/>
              <a:ext cx="946150" cy="1754187"/>
            </a:xfrm>
            <a:custGeom>
              <a:avLst/>
              <a:gdLst>
                <a:gd name="T0" fmla="*/ 540195 w 585"/>
                <a:gd name="T1" fmla="*/ 238621 h 1088"/>
                <a:gd name="T2" fmla="*/ 627532 w 585"/>
                <a:gd name="T3" fmla="*/ 357932 h 1088"/>
                <a:gd name="T4" fmla="*/ 651792 w 585"/>
                <a:gd name="T5" fmla="*/ 569143 h 1088"/>
                <a:gd name="T6" fmla="*/ 722956 w 585"/>
                <a:gd name="T7" fmla="*/ 744885 h 1088"/>
                <a:gd name="T8" fmla="*/ 760155 w 585"/>
                <a:gd name="T9" fmla="*/ 878706 h 1088"/>
                <a:gd name="T10" fmla="*/ 810293 w 585"/>
                <a:gd name="T11" fmla="*/ 1023813 h 1088"/>
                <a:gd name="T12" fmla="*/ 946150 w 585"/>
                <a:gd name="T13" fmla="*/ 1138287 h 1088"/>
                <a:gd name="T14" fmla="*/ 726190 w 585"/>
                <a:gd name="T15" fmla="*/ 1481708 h 1088"/>
                <a:gd name="T16" fmla="*/ 614593 w 585"/>
                <a:gd name="T17" fmla="*/ 1610692 h 1088"/>
                <a:gd name="T18" fmla="*/ 496527 w 585"/>
                <a:gd name="T19" fmla="*/ 1654224 h 1088"/>
                <a:gd name="T20" fmla="*/ 320235 w 585"/>
                <a:gd name="T21" fmla="*/ 1725166 h 1088"/>
                <a:gd name="T22" fmla="*/ 297592 w 585"/>
                <a:gd name="T23" fmla="*/ 1734839 h 1088"/>
                <a:gd name="T24" fmla="*/ 283036 w 585"/>
                <a:gd name="T25" fmla="*/ 1707430 h 1088"/>
                <a:gd name="T26" fmla="*/ 297592 w 585"/>
                <a:gd name="T27" fmla="*/ 1630040 h 1088"/>
                <a:gd name="T28" fmla="*/ 205404 w 585"/>
                <a:gd name="T29" fmla="*/ 1700981 h 1088"/>
                <a:gd name="T30" fmla="*/ 168204 w 585"/>
                <a:gd name="T31" fmla="*/ 1626815 h 1088"/>
                <a:gd name="T32" fmla="*/ 111597 w 585"/>
                <a:gd name="T33" fmla="*/ 1589732 h 1088"/>
                <a:gd name="T34" fmla="*/ 97041 w 585"/>
                <a:gd name="T35" fmla="*/ 1475258 h 1088"/>
                <a:gd name="T36" fmla="*/ 77633 w 585"/>
                <a:gd name="T37" fmla="*/ 1360785 h 1088"/>
                <a:gd name="T38" fmla="*/ 61459 w 585"/>
                <a:gd name="T39" fmla="*/ 1280170 h 1088"/>
                <a:gd name="T40" fmla="*/ 121301 w 585"/>
                <a:gd name="T41" fmla="*/ 1156022 h 1088"/>
                <a:gd name="T42" fmla="*/ 158500 w 585"/>
                <a:gd name="T43" fmla="*/ 1125388 h 1088"/>
                <a:gd name="T44" fmla="*/ 294358 w 585"/>
                <a:gd name="T45" fmla="*/ 964158 h 1088"/>
                <a:gd name="T46" fmla="*/ 391399 w 585"/>
                <a:gd name="T47" fmla="*/ 865807 h 1088"/>
                <a:gd name="T48" fmla="*/ 381695 w 585"/>
                <a:gd name="T49" fmla="*/ 785192 h 1088"/>
                <a:gd name="T50" fmla="*/ 276567 w 585"/>
                <a:gd name="T51" fmla="*/ 711026 h 1088"/>
                <a:gd name="T52" fmla="*/ 245837 w 585"/>
                <a:gd name="T53" fmla="*/ 623962 h 1088"/>
                <a:gd name="T54" fmla="*/ 236133 w 585"/>
                <a:gd name="T55" fmla="*/ 515937 h 1088"/>
                <a:gd name="T56" fmla="*/ 213490 w 585"/>
                <a:gd name="T57" fmla="*/ 420811 h 1088"/>
                <a:gd name="T58" fmla="*/ 148796 w 585"/>
                <a:gd name="T59" fmla="*/ 327298 h 1088"/>
                <a:gd name="T60" fmla="*/ 53373 w 585"/>
                <a:gd name="T61" fmla="*/ 240233 h 1088"/>
                <a:gd name="T62" fmla="*/ 46903 w 585"/>
                <a:gd name="T63" fmla="*/ 178966 h 1088"/>
                <a:gd name="T64" fmla="*/ 121301 w 585"/>
                <a:gd name="T65" fmla="*/ 232172 h 1088"/>
                <a:gd name="T66" fmla="*/ 283036 w 585"/>
                <a:gd name="T67" fmla="*/ 253132 h 1088"/>
                <a:gd name="T68" fmla="*/ 365521 w 585"/>
                <a:gd name="T69" fmla="*/ 111249 h 1088"/>
                <a:gd name="T70" fmla="*/ 438302 w 585"/>
                <a:gd name="T71" fmla="*/ 0 h 1088"/>
                <a:gd name="T72" fmla="*/ 533726 w 585"/>
                <a:gd name="T73" fmla="*/ 161230 h 1088"/>
                <a:gd name="T74" fmla="*/ 90572 w 585"/>
                <a:gd name="T75" fmla="*/ 1684858 h 1088"/>
                <a:gd name="T76" fmla="*/ 67929 w 585"/>
                <a:gd name="T77" fmla="*/ 1683246 h 1088"/>
                <a:gd name="T78" fmla="*/ 12939 w 585"/>
                <a:gd name="T79" fmla="*/ 1667123 h 1088"/>
                <a:gd name="T80" fmla="*/ 59842 w 585"/>
                <a:gd name="T81" fmla="*/ 1731615 h 1088"/>
                <a:gd name="T82" fmla="*/ 33964 w 585"/>
                <a:gd name="T83" fmla="*/ 1680021 h 1088"/>
                <a:gd name="T84" fmla="*/ 37199 w 585"/>
                <a:gd name="T85" fmla="*/ 1651000 h 1088"/>
                <a:gd name="T86" fmla="*/ 27495 w 585"/>
                <a:gd name="T87" fmla="*/ 1646163 h 1088"/>
                <a:gd name="T88" fmla="*/ 24260 w 585"/>
                <a:gd name="T89" fmla="*/ 1642938 h 1088"/>
                <a:gd name="T90" fmla="*/ 19408 w 585"/>
                <a:gd name="T91" fmla="*/ 1636489 h 1088"/>
                <a:gd name="T92" fmla="*/ 320235 w 585"/>
                <a:gd name="T93" fmla="*/ 872257 h 1088"/>
                <a:gd name="T94" fmla="*/ 171439 w 585"/>
                <a:gd name="T95" fmla="*/ 1651000 h 1088"/>
                <a:gd name="T96" fmla="*/ 185995 w 585"/>
                <a:gd name="T97" fmla="*/ 1651000 h 10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1088">
                  <a:moveTo>
                    <a:pt x="330" y="100"/>
                  </a:moveTo>
                  <a:lnTo>
                    <a:pt x="324" y="111"/>
                  </a:lnTo>
                  <a:lnTo>
                    <a:pt x="332" y="123"/>
                  </a:lnTo>
                  <a:lnTo>
                    <a:pt x="334" y="148"/>
                  </a:lnTo>
                  <a:lnTo>
                    <a:pt x="345" y="178"/>
                  </a:lnTo>
                  <a:lnTo>
                    <a:pt x="370" y="186"/>
                  </a:lnTo>
                  <a:lnTo>
                    <a:pt x="382" y="192"/>
                  </a:lnTo>
                  <a:lnTo>
                    <a:pt x="388" y="222"/>
                  </a:lnTo>
                  <a:lnTo>
                    <a:pt x="411" y="232"/>
                  </a:lnTo>
                  <a:lnTo>
                    <a:pt x="399" y="265"/>
                  </a:lnTo>
                  <a:lnTo>
                    <a:pt x="380" y="318"/>
                  </a:lnTo>
                  <a:lnTo>
                    <a:pt x="403" y="353"/>
                  </a:lnTo>
                  <a:lnTo>
                    <a:pt x="445" y="412"/>
                  </a:lnTo>
                  <a:lnTo>
                    <a:pt x="436" y="439"/>
                  </a:lnTo>
                  <a:lnTo>
                    <a:pt x="436" y="458"/>
                  </a:lnTo>
                  <a:lnTo>
                    <a:pt x="447" y="462"/>
                  </a:lnTo>
                  <a:lnTo>
                    <a:pt x="447" y="481"/>
                  </a:lnTo>
                  <a:lnTo>
                    <a:pt x="453" y="512"/>
                  </a:lnTo>
                  <a:lnTo>
                    <a:pt x="472" y="520"/>
                  </a:lnTo>
                  <a:lnTo>
                    <a:pt x="470" y="545"/>
                  </a:lnTo>
                  <a:lnTo>
                    <a:pt x="487" y="562"/>
                  </a:lnTo>
                  <a:lnTo>
                    <a:pt x="491" y="595"/>
                  </a:lnTo>
                  <a:lnTo>
                    <a:pt x="491" y="627"/>
                  </a:lnTo>
                  <a:lnTo>
                    <a:pt x="501" y="635"/>
                  </a:lnTo>
                  <a:lnTo>
                    <a:pt x="512" y="650"/>
                  </a:lnTo>
                  <a:lnTo>
                    <a:pt x="545" y="658"/>
                  </a:lnTo>
                  <a:lnTo>
                    <a:pt x="566" y="687"/>
                  </a:lnTo>
                  <a:lnTo>
                    <a:pt x="585" y="706"/>
                  </a:lnTo>
                  <a:lnTo>
                    <a:pt x="564" y="763"/>
                  </a:lnTo>
                  <a:lnTo>
                    <a:pt x="520" y="829"/>
                  </a:lnTo>
                  <a:lnTo>
                    <a:pt x="487" y="875"/>
                  </a:lnTo>
                  <a:lnTo>
                    <a:pt x="449" y="919"/>
                  </a:lnTo>
                  <a:lnTo>
                    <a:pt x="422" y="959"/>
                  </a:lnTo>
                  <a:lnTo>
                    <a:pt x="411" y="973"/>
                  </a:lnTo>
                  <a:lnTo>
                    <a:pt x="415" y="986"/>
                  </a:lnTo>
                  <a:lnTo>
                    <a:pt x="380" y="999"/>
                  </a:lnTo>
                  <a:lnTo>
                    <a:pt x="357" y="1007"/>
                  </a:lnTo>
                  <a:lnTo>
                    <a:pt x="345" y="996"/>
                  </a:lnTo>
                  <a:lnTo>
                    <a:pt x="326" y="1011"/>
                  </a:lnTo>
                  <a:lnTo>
                    <a:pt x="307" y="1026"/>
                  </a:lnTo>
                  <a:lnTo>
                    <a:pt x="278" y="1034"/>
                  </a:lnTo>
                  <a:lnTo>
                    <a:pt x="248" y="1049"/>
                  </a:lnTo>
                  <a:lnTo>
                    <a:pt x="209" y="1063"/>
                  </a:lnTo>
                  <a:lnTo>
                    <a:pt x="198" y="1070"/>
                  </a:lnTo>
                  <a:lnTo>
                    <a:pt x="190" y="1088"/>
                  </a:lnTo>
                  <a:lnTo>
                    <a:pt x="173" y="1088"/>
                  </a:lnTo>
                  <a:lnTo>
                    <a:pt x="173" y="1078"/>
                  </a:lnTo>
                  <a:lnTo>
                    <a:pt x="184" y="1076"/>
                  </a:lnTo>
                  <a:lnTo>
                    <a:pt x="190" y="1068"/>
                  </a:lnTo>
                  <a:lnTo>
                    <a:pt x="194" y="1063"/>
                  </a:lnTo>
                  <a:lnTo>
                    <a:pt x="171" y="1070"/>
                  </a:lnTo>
                  <a:lnTo>
                    <a:pt x="175" y="1059"/>
                  </a:lnTo>
                  <a:lnTo>
                    <a:pt x="179" y="1047"/>
                  </a:lnTo>
                  <a:lnTo>
                    <a:pt x="173" y="1034"/>
                  </a:lnTo>
                  <a:lnTo>
                    <a:pt x="184" y="1021"/>
                  </a:lnTo>
                  <a:lnTo>
                    <a:pt x="184" y="1011"/>
                  </a:lnTo>
                  <a:lnTo>
                    <a:pt x="173" y="1017"/>
                  </a:lnTo>
                  <a:lnTo>
                    <a:pt x="159" y="1042"/>
                  </a:lnTo>
                  <a:lnTo>
                    <a:pt x="154" y="1059"/>
                  </a:lnTo>
                  <a:lnTo>
                    <a:pt x="127" y="1055"/>
                  </a:lnTo>
                  <a:lnTo>
                    <a:pt x="136" y="1040"/>
                  </a:lnTo>
                  <a:lnTo>
                    <a:pt x="136" y="1021"/>
                  </a:lnTo>
                  <a:lnTo>
                    <a:pt x="127" y="1011"/>
                  </a:lnTo>
                  <a:lnTo>
                    <a:pt x="104" y="1009"/>
                  </a:lnTo>
                  <a:lnTo>
                    <a:pt x="90" y="1007"/>
                  </a:lnTo>
                  <a:lnTo>
                    <a:pt x="94" y="994"/>
                  </a:lnTo>
                  <a:lnTo>
                    <a:pt x="75" y="997"/>
                  </a:lnTo>
                  <a:lnTo>
                    <a:pt x="69" y="986"/>
                  </a:lnTo>
                  <a:lnTo>
                    <a:pt x="65" y="967"/>
                  </a:lnTo>
                  <a:lnTo>
                    <a:pt x="65" y="946"/>
                  </a:lnTo>
                  <a:lnTo>
                    <a:pt x="50" y="925"/>
                  </a:lnTo>
                  <a:lnTo>
                    <a:pt x="60" y="915"/>
                  </a:lnTo>
                  <a:lnTo>
                    <a:pt x="60" y="902"/>
                  </a:lnTo>
                  <a:lnTo>
                    <a:pt x="69" y="882"/>
                  </a:lnTo>
                  <a:lnTo>
                    <a:pt x="50" y="863"/>
                  </a:lnTo>
                  <a:lnTo>
                    <a:pt x="48" y="844"/>
                  </a:lnTo>
                  <a:lnTo>
                    <a:pt x="56" y="827"/>
                  </a:lnTo>
                  <a:lnTo>
                    <a:pt x="46" y="827"/>
                  </a:lnTo>
                  <a:lnTo>
                    <a:pt x="48" y="800"/>
                  </a:lnTo>
                  <a:lnTo>
                    <a:pt x="38" y="794"/>
                  </a:lnTo>
                  <a:lnTo>
                    <a:pt x="42" y="769"/>
                  </a:lnTo>
                  <a:lnTo>
                    <a:pt x="58" y="756"/>
                  </a:lnTo>
                  <a:lnTo>
                    <a:pt x="54" y="737"/>
                  </a:lnTo>
                  <a:lnTo>
                    <a:pt x="75" y="717"/>
                  </a:lnTo>
                  <a:lnTo>
                    <a:pt x="83" y="723"/>
                  </a:lnTo>
                  <a:lnTo>
                    <a:pt x="90" y="729"/>
                  </a:lnTo>
                  <a:lnTo>
                    <a:pt x="100" y="719"/>
                  </a:lnTo>
                  <a:lnTo>
                    <a:pt x="98" y="698"/>
                  </a:lnTo>
                  <a:lnTo>
                    <a:pt x="111" y="679"/>
                  </a:lnTo>
                  <a:lnTo>
                    <a:pt x="129" y="654"/>
                  </a:lnTo>
                  <a:lnTo>
                    <a:pt x="157" y="629"/>
                  </a:lnTo>
                  <a:lnTo>
                    <a:pt x="182" y="598"/>
                  </a:lnTo>
                  <a:lnTo>
                    <a:pt x="196" y="575"/>
                  </a:lnTo>
                  <a:lnTo>
                    <a:pt x="202" y="556"/>
                  </a:lnTo>
                  <a:lnTo>
                    <a:pt x="228" y="545"/>
                  </a:lnTo>
                  <a:lnTo>
                    <a:pt x="242" y="537"/>
                  </a:lnTo>
                  <a:lnTo>
                    <a:pt x="248" y="522"/>
                  </a:lnTo>
                  <a:lnTo>
                    <a:pt x="236" y="514"/>
                  </a:lnTo>
                  <a:lnTo>
                    <a:pt x="234" y="504"/>
                  </a:lnTo>
                  <a:lnTo>
                    <a:pt x="236" y="487"/>
                  </a:lnTo>
                  <a:lnTo>
                    <a:pt x="228" y="476"/>
                  </a:lnTo>
                  <a:lnTo>
                    <a:pt x="205" y="468"/>
                  </a:lnTo>
                  <a:lnTo>
                    <a:pt x="190" y="455"/>
                  </a:lnTo>
                  <a:lnTo>
                    <a:pt x="171" y="441"/>
                  </a:lnTo>
                  <a:lnTo>
                    <a:pt x="163" y="441"/>
                  </a:lnTo>
                  <a:lnTo>
                    <a:pt x="163" y="426"/>
                  </a:lnTo>
                  <a:lnTo>
                    <a:pt x="159" y="408"/>
                  </a:lnTo>
                  <a:lnTo>
                    <a:pt x="152" y="387"/>
                  </a:lnTo>
                  <a:lnTo>
                    <a:pt x="152" y="374"/>
                  </a:lnTo>
                  <a:lnTo>
                    <a:pt x="157" y="359"/>
                  </a:lnTo>
                  <a:lnTo>
                    <a:pt x="156" y="336"/>
                  </a:lnTo>
                  <a:lnTo>
                    <a:pt x="146" y="320"/>
                  </a:lnTo>
                  <a:lnTo>
                    <a:pt x="134" y="303"/>
                  </a:lnTo>
                  <a:lnTo>
                    <a:pt x="140" y="286"/>
                  </a:lnTo>
                  <a:lnTo>
                    <a:pt x="131" y="276"/>
                  </a:lnTo>
                  <a:lnTo>
                    <a:pt x="132" y="261"/>
                  </a:lnTo>
                  <a:lnTo>
                    <a:pt x="132" y="240"/>
                  </a:lnTo>
                  <a:lnTo>
                    <a:pt x="119" y="215"/>
                  </a:lnTo>
                  <a:lnTo>
                    <a:pt x="108" y="217"/>
                  </a:lnTo>
                  <a:lnTo>
                    <a:pt x="92" y="203"/>
                  </a:lnTo>
                  <a:lnTo>
                    <a:pt x="77" y="190"/>
                  </a:lnTo>
                  <a:lnTo>
                    <a:pt x="67" y="171"/>
                  </a:lnTo>
                  <a:lnTo>
                    <a:pt x="48" y="165"/>
                  </a:lnTo>
                  <a:lnTo>
                    <a:pt x="33" y="149"/>
                  </a:lnTo>
                  <a:lnTo>
                    <a:pt x="25" y="138"/>
                  </a:lnTo>
                  <a:lnTo>
                    <a:pt x="15" y="123"/>
                  </a:lnTo>
                  <a:lnTo>
                    <a:pt x="14" y="111"/>
                  </a:lnTo>
                  <a:lnTo>
                    <a:pt x="29" y="111"/>
                  </a:lnTo>
                  <a:lnTo>
                    <a:pt x="29" y="88"/>
                  </a:lnTo>
                  <a:lnTo>
                    <a:pt x="48" y="86"/>
                  </a:lnTo>
                  <a:lnTo>
                    <a:pt x="65" y="123"/>
                  </a:lnTo>
                  <a:lnTo>
                    <a:pt x="75" y="144"/>
                  </a:lnTo>
                  <a:lnTo>
                    <a:pt x="100" y="151"/>
                  </a:lnTo>
                  <a:lnTo>
                    <a:pt x="136" y="151"/>
                  </a:lnTo>
                  <a:lnTo>
                    <a:pt x="146" y="140"/>
                  </a:lnTo>
                  <a:lnTo>
                    <a:pt x="175" y="157"/>
                  </a:lnTo>
                  <a:lnTo>
                    <a:pt x="205" y="157"/>
                  </a:lnTo>
                  <a:lnTo>
                    <a:pt x="213" y="134"/>
                  </a:lnTo>
                  <a:lnTo>
                    <a:pt x="232" y="115"/>
                  </a:lnTo>
                  <a:lnTo>
                    <a:pt x="226" y="69"/>
                  </a:lnTo>
                  <a:lnTo>
                    <a:pt x="223" y="50"/>
                  </a:lnTo>
                  <a:lnTo>
                    <a:pt x="240" y="23"/>
                  </a:lnTo>
                  <a:lnTo>
                    <a:pt x="263" y="13"/>
                  </a:lnTo>
                  <a:lnTo>
                    <a:pt x="271" y="0"/>
                  </a:lnTo>
                  <a:lnTo>
                    <a:pt x="321" y="32"/>
                  </a:lnTo>
                  <a:lnTo>
                    <a:pt x="324" y="67"/>
                  </a:lnTo>
                  <a:lnTo>
                    <a:pt x="328" y="96"/>
                  </a:lnTo>
                  <a:lnTo>
                    <a:pt x="330" y="100"/>
                  </a:lnTo>
                  <a:close/>
                  <a:moveTo>
                    <a:pt x="42" y="1042"/>
                  </a:moveTo>
                  <a:lnTo>
                    <a:pt x="38" y="1053"/>
                  </a:lnTo>
                  <a:lnTo>
                    <a:pt x="56" y="1059"/>
                  </a:lnTo>
                  <a:lnTo>
                    <a:pt x="56" y="1045"/>
                  </a:lnTo>
                  <a:lnTo>
                    <a:pt x="56" y="1044"/>
                  </a:lnTo>
                  <a:lnTo>
                    <a:pt x="50" y="1044"/>
                  </a:lnTo>
                  <a:lnTo>
                    <a:pt x="48" y="1044"/>
                  </a:lnTo>
                  <a:lnTo>
                    <a:pt x="42" y="1044"/>
                  </a:lnTo>
                  <a:lnTo>
                    <a:pt x="42" y="1042"/>
                  </a:lnTo>
                  <a:close/>
                  <a:moveTo>
                    <a:pt x="12" y="1013"/>
                  </a:moveTo>
                  <a:lnTo>
                    <a:pt x="4" y="1021"/>
                  </a:lnTo>
                  <a:lnTo>
                    <a:pt x="8" y="1034"/>
                  </a:lnTo>
                  <a:lnTo>
                    <a:pt x="4" y="1036"/>
                  </a:lnTo>
                  <a:lnTo>
                    <a:pt x="0" y="1053"/>
                  </a:lnTo>
                  <a:lnTo>
                    <a:pt x="17" y="1061"/>
                  </a:lnTo>
                  <a:lnTo>
                    <a:pt x="37" y="1074"/>
                  </a:lnTo>
                  <a:lnTo>
                    <a:pt x="40" y="1063"/>
                  </a:lnTo>
                  <a:lnTo>
                    <a:pt x="35" y="1053"/>
                  </a:lnTo>
                  <a:lnTo>
                    <a:pt x="17" y="1051"/>
                  </a:lnTo>
                  <a:lnTo>
                    <a:pt x="21" y="1042"/>
                  </a:lnTo>
                  <a:lnTo>
                    <a:pt x="40" y="1040"/>
                  </a:lnTo>
                  <a:lnTo>
                    <a:pt x="42" y="1030"/>
                  </a:lnTo>
                  <a:lnTo>
                    <a:pt x="31" y="1024"/>
                  </a:lnTo>
                  <a:lnTo>
                    <a:pt x="23" y="1024"/>
                  </a:lnTo>
                  <a:lnTo>
                    <a:pt x="23" y="1022"/>
                  </a:lnTo>
                  <a:lnTo>
                    <a:pt x="21" y="1022"/>
                  </a:lnTo>
                  <a:lnTo>
                    <a:pt x="21" y="1021"/>
                  </a:lnTo>
                  <a:lnTo>
                    <a:pt x="17" y="1021"/>
                  </a:lnTo>
                  <a:lnTo>
                    <a:pt x="17" y="1019"/>
                  </a:lnTo>
                  <a:lnTo>
                    <a:pt x="15" y="1019"/>
                  </a:lnTo>
                  <a:lnTo>
                    <a:pt x="15" y="1017"/>
                  </a:lnTo>
                  <a:lnTo>
                    <a:pt x="14" y="1017"/>
                  </a:lnTo>
                  <a:lnTo>
                    <a:pt x="14" y="1015"/>
                  </a:lnTo>
                  <a:lnTo>
                    <a:pt x="12" y="1015"/>
                  </a:lnTo>
                  <a:lnTo>
                    <a:pt x="12" y="1013"/>
                  </a:lnTo>
                  <a:close/>
                  <a:moveTo>
                    <a:pt x="203" y="524"/>
                  </a:moveTo>
                  <a:lnTo>
                    <a:pt x="196" y="529"/>
                  </a:lnTo>
                  <a:lnTo>
                    <a:pt x="198" y="541"/>
                  </a:lnTo>
                  <a:lnTo>
                    <a:pt x="207" y="537"/>
                  </a:lnTo>
                  <a:lnTo>
                    <a:pt x="221" y="524"/>
                  </a:lnTo>
                  <a:lnTo>
                    <a:pt x="203" y="524"/>
                  </a:lnTo>
                  <a:close/>
                  <a:moveTo>
                    <a:pt x="106" y="1024"/>
                  </a:moveTo>
                  <a:lnTo>
                    <a:pt x="100" y="1030"/>
                  </a:lnTo>
                  <a:lnTo>
                    <a:pt x="108" y="1040"/>
                  </a:lnTo>
                  <a:lnTo>
                    <a:pt x="115" y="1036"/>
                  </a:lnTo>
                  <a:lnTo>
                    <a:pt x="115" y="1024"/>
                  </a:lnTo>
                  <a:lnTo>
                    <a:pt x="106" y="1024"/>
                  </a:lnTo>
                  <a:close/>
                </a:path>
              </a:pathLst>
            </a:custGeom>
            <a:solidFill>
              <a:srgbClr val="ECBE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1" name="Freeform 19"/>
            <p:cNvSpPr>
              <a:spLocks noChangeAspect="1"/>
            </p:cNvSpPr>
            <p:nvPr/>
          </p:nvSpPr>
          <p:spPr bwMode="gray">
            <a:xfrm>
              <a:off x="5291138" y="3046413"/>
              <a:ext cx="2170112" cy="1322387"/>
            </a:xfrm>
            <a:custGeom>
              <a:avLst/>
              <a:gdLst>
                <a:gd name="T0" fmla="*/ 1189435 w 1341"/>
                <a:gd name="T1" fmla="*/ 25803 h 820"/>
                <a:gd name="T2" fmla="*/ 1331844 w 1341"/>
                <a:gd name="T3" fmla="*/ 53218 h 820"/>
                <a:gd name="T4" fmla="*/ 1367446 w 1341"/>
                <a:gd name="T5" fmla="*/ 120950 h 820"/>
                <a:gd name="T6" fmla="*/ 1496908 w 1341"/>
                <a:gd name="T7" fmla="*/ 164492 h 820"/>
                <a:gd name="T8" fmla="*/ 1598860 w 1341"/>
                <a:gd name="T9" fmla="*/ 285442 h 820"/>
                <a:gd name="T10" fmla="*/ 1749359 w 1341"/>
                <a:gd name="T11" fmla="*/ 235449 h 820"/>
                <a:gd name="T12" fmla="*/ 1875585 w 1341"/>
                <a:gd name="T13" fmla="*/ 272541 h 820"/>
                <a:gd name="T14" fmla="*/ 2027703 w 1341"/>
                <a:gd name="T15" fmla="*/ 285442 h 820"/>
                <a:gd name="T16" fmla="*/ 2131273 w 1341"/>
                <a:gd name="T17" fmla="*/ 288667 h 820"/>
                <a:gd name="T18" fmla="*/ 2149074 w 1341"/>
                <a:gd name="T19" fmla="*/ 393491 h 820"/>
                <a:gd name="T20" fmla="*/ 2115091 w 1341"/>
                <a:gd name="T21" fmla="*/ 457997 h 820"/>
                <a:gd name="T22" fmla="*/ 2155547 w 1341"/>
                <a:gd name="T23" fmla="*/ 561208 h 820"/>
                <a:gd name="T24" fmla="*/ 2055214 w 1341"/>
                <a:gd name="T25" fmla="*/ 604750 h 820"/>
                <a:gd name="T26" fmla="*/ 2013139 w 1341"/>
                <a:gd name="T27" fmla="*/ 703123 h 820"/>
                <a:gd name="T28" fmla="*/ 1912806 w 1341"/>
                <a:gd name="T29" fmla="*/ 780531 h 820"/>
                <a:gd name="T30" fmla="*/ 1814091 w 1341"/>
                <a:gd name="T31" fmla="*/ 867615 h 820"/>
                <a:gd name="T32" fmla="*/ 1702429 w 1341"/>
                <a:gd name="T33" fmla="*/ 932122 h 820"/>
                <a:gd name="T34" fmla="*/ 1581058 w 1341"/>
                <a:gd name="T35" fmla="*/ 986952 h 820"/>
                <a:gd name="T36" fmla="*/ 1521182 w 1341"/>
                <a:gd name="T37" fmla="*/ 982114 h 820"/>
                <a:gd name="T38" fmla="*/ 1500145 w 1341"/>
                <a:gd name="T39" fmla="*/ 1003079 h 820"/>
                <a:gd name="T40" fmla="*/ 1605333 w 1341"/>
                <a:gd name="T41" fmla="*/ 1040170 h 820"/>
                <a:gd name="T42" fmla="*/ 1726704 w 1341"/>
                <a:gd name="T43" fmla="*/ 1117578 h 820"/>
                <a:gd name="T44" fmla="*/ 1627989 w 1341"/>
                <a:gd name="T45" fmla="*/ 982114 h 820"/>
                <a:gd name="T46" fmla="*/ 1776870 w 1341"/>
                <a:gd name="T47" fmla="*/ 1080487 h 820"/>
                <a:gd name="T48" fmla="*/ 1864257 w 1341"/>
                <a:gd name="T49" fmla="*/ 1107902 h 820"/>
                <a:gd name="T50" fmla="*/ 1739650 w 1341"/>
                <a:gd name="T51" fmla="*/ 1177247 h 820"/>
                <a:gd name="T52" fmla="*/ 1615042 w 1341"/>
                <a:gd name="T53" fmla="*/ 1272394 h 820"/>
                <a:gd name="T54" fmla="*/ 1521182 w 1341"/>
                <a:gd name="T55" fmla="*/ 1259493 h 820"/>
                <a:gd name="T56" fmla="*/ 1394956 w 1341"/>
                <a:gd name="T57" fmla="*/ 1177247 h 820"/>
                <a:gd name="T58" fmla="*/ 1466161 w 1341"/>
                <a:gd name="T59" fmla="*/ 1064360 h 820"/>
                <a:gd name="T60" fmla="*/ 1415994 w 1341"/>
                <a:gd name="T61" fmla="*/ 1009530 h 820"/>
                <a:gd name="T62" fmla="*/ 1270349 w 1341"/>
                <a:gd name="T63" fmla="*/ 1046621 h 820"/>
                <a:gd name="T64" fmla="*/ 1257403 w 1341"/>
                <a:gd name="T65" fmla="*/ 999854 h 820"/>
                <a:gd name="T66" fmla="*/ 1304333 w 1341"/>
                <a:gd name="T67" fmla="*/ 972438 h 820"/>
                <a:gd name="T68" fmla="*/ 1226655 w 1341"/>
                <a:gd name="T69" fmla="*/ 962762 h 820"/>
                <a:gd name="T70" fmla="*/ 1100430 w 1341"/>
                <a:gd name="T71" fmla="*/ 1030494 h 820"/>
                <a:gd name="T72" fmla="*/ 1071301 w 1341"/>
                <a:gd name="T73" fmla="*/ 1093388 h 820"/>
                <a:gd name="T74" fmla="*/ 1016279 w 1341"/>
                <a:gd name="T75" fmla="*/ 1222402 h 820"/>
                <a:gd name="T76" fmla="*/ 804285 w 1341"/>
                <a:gd name="T77" fmla="*/ 1241754 h 820"/>
                <a:gd name="T78" fmla="*/ 875489 w 1341"/>
                <a:gd name="T79" fmla="*/ 1127254 h 820"/>
                <a:gd name="T80" fmla="*/ 948311 w 1341"/>
                <a:gd name="T81" fmla="*/ 1043396 h 820"/>
                <a:gd name="T82" fmla="*/ 1006569 w 1341"/>
                <a:gd name="T83" fmla="*/ 996628 h 820"/>
                <a:gd name="T84" fmla="*/ 888435 w 1341"/>
                <a:gd name="T85" fmla="*/ 814397 h 820"/>
                <a:gd name="T86" fmla="*/ 757355 w 1341"/>
                <a:gd name="T87" fmla="*/ 774080 h 820"/>
                <a:gd name="T88" fmla="*/ 614946 w 1341"/>
                <a:gd name="T89" fmla="*/ 764404 h 820"/>
                <a:gd name="T90" fmla="*/ 354403 w 1341"/>
                <a:gd name="T91" fmla="*/ 882129 h 820"/>
                <a:gd name="T92" fmla="*/ 106806 w 1341"/>
                <a:gd name="T93" fmla="*/ 833749 h 820"/>
                <a:gd name="T94" fmla="*/ 25892 w 1341"/>
                <a:gd name="T95" fmla="*/ 736989 h 820"/>
                <a:gd name="T96" fmla="*/ 118134 w 1341"/>
                <a:gd name="T97" fmla="*/ 545081 h 820"/>
                <a:gd name="T98" fmla="*/ 211995 w 1341"/>
                <a:gd name="T99" fmla="*/ 366075 h 820"/>
                <a:gd name="T100" fmla="*/ 192575 w 1341"/>
                <a:gd name="T101" fmla="*/ 227386 h 820"/>
                <a:gd name="T102" fmla="*/ 407806 w 1341"/>
                <a:gd name="T103" fmla="*/ 191907 h 820"/>
                <a:gd name="T104" fmla="*/ 658640 w 1341"/>
                <a:gd name="T105" fmla="*/ 208034 h 820"/>
                <a:gd name="T106" fmla="*/ 789720 w 1341"/>
                <a:gd name="T107" fmla="*/ 204809 h 820"/>
                <a:gd name="T108" fmla="*/ 949930 w 1341"/>
                <a:gd name="T109" fmla="*/ 187069 h 8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41" h="820">
                  <a:moveTo>
                    <a:pt x="649" y="46"/>
                  </a:moveTo>
                  <a:lnTo>
                    <a:pt x="655" y="50"/>
                  </a:lnTo>
                  <a:lnTo>
                    <a:pt x="681" y="50"/>
                  </a:lnTo>
                  <a:lnTo>
                    <a:pt x="695" y="50"/>
                  </a:lnTo>
                  <a:lnTo>
                    <a:pt x="718" y="16"/>
                  </a:lnTo>
                  <a:lnTo>
                    <a:pt x="735" y="16"/>
                  </a:lnTo>
                  <a:lnTo>
                    <a:pt x="751" y="10"/>
                  </a:lnTo>
                  <a:lnTo>
                    <a:pt x="770" y="10"/>
                  </a:lnTo>
                  <a:lnTo>
                    <a:pt x="789" y="10"/>
                  </a:lnTo>
                  <a:lnTo>
                    <a:pt x="802" y="0"/>
                  </a:lnTo>
                  <a:lnTo>
                    <a:pt x="820" y="20"/>
                  </a:lnTo>
                  <a:lnTo>
                    <a:pt x="823" y="33"/>
                  </a:lnTo>
                  <a:lnTo>
                    <a:pt x="841" y="37"/>
                  </a:lnTo>
                  <a:lnTo>
                    <a:pt x="846" y="50"/>
                  </a:lnTo>
                  <a:lnTo>
                    <a:pt x="829" y="60"/>
                  </a:lnTo>
                  <a:lnTo>
                    <a:pt x="829" y="66"/>
                  </a:lnTo>
                  <a:lnTo>
                    <a:pt x="841" y="66"/>
                  </a:lnTo>
                  <a:lnTo>
                    <a:pt x="845" y="75"/>
                  </a:lnTo>
                  <a:lnTo>
                    <a:pt x="846" y="96"/>
                  </a:lnTo>
                  <a:lnTo>
                    <a:pt x="864" y="102"/>
                  </a:lnTo>
                  <a:lnTo>
                    <a:pt x="889" y="104"/>
                  </a:lnTo>
                  <a:lnTo>
                    <a:pt x="906" y="94"/>
                  </a:lnTo>
                  <a:lnTo>
                    <a:pt x="916" y="94"/>
                  </a:lnTo>
                  <a:lnTo>
                    <a:pt x="925" y="102"/>
                  </a:lnTo>
                  <a:lnTo>
                    <a:pt x="939" y="104"/>
                  </a:lnTo>
                  <a:lnTo>
                    <a:pt x="944" y="123"/>
                  </a:lnTo>
                  <a:lnTo>
                    <a:pt x="954" y="135"/>
                  </a:lnTo>
                  <a:lnTo>
                    <a:pt x="958" y="156"/>
                  </a:lnTo>
                  <a:lnTo>
                    <a:pt x="977" y="173"/>
                  </a:lnTo>
                  <a:lnTo>
                    <a:pt x="988" y="177"/>
                  </a:lnTo>
                  <a:lnTo>
                    <a:pt x="998" y="164"/>
                  </a:lnTo>
                  <a:lnTo>
                    <a:pt x="1035" y="165"/>
                  </a:lnTo>
                  <a:lnTo>
                    <a:pt x="1040" y="171"/>
                  </a:lnTo>
                  <a:lnTo>
                    <a:pt x="1065" y="156"/>
                  </a:lnTo>
                  <a:lnTo>
                    <a:pt x="1081" y="152"/>
                  </a:lnTo>
                  <a:lnTo>
                    <a:pt x="1081" y="146"/>
                  </a:lnTo>
                  <a:lnTo>
                    <a:pt x="1102" y="127"/>
                  </a:lnTo>
                  <a:lnTo>
                    <a:pt x="1107" y="125"/>
                  </a:lnTo>
                  <a:lnTo>
                    <a:pt x="1127" y="141"/>
                  </a:lnTo>
                  <a:lnTo>
                    <a:pt x="1127" y="156"/>
                  </a:lnTo>
                  <a:lnTo>
                    <a:pt x="1146" y="165"/>
                  </a:lnTo>
                  <a:lnTo>
                    <a:pt x="1159" y="169"/>
                  </a:lnTo>
                  <a:lnTo>
                    <a:pt x="1173" y="156"/>
                  </a:lnTo>
                  <a:lnTo>
                    <a:pt x="1192" y="165"/>
                  </a:lnTo>
                  <a:lnTo>
                    <a:pt x="1209" y="173"/>
                  </a:lnTo>
                  <a:lnTo>
                    <a:pt x="1232" y="173"/>
                  </a:lnTo>
                  <a:lnTo>
                    <a:pt x="1242" y="169"/>
                  </a:lnTo>
                  <a:lnTo>
                    <a:pt x="1253" y="177"/>
                  </a:lnTo>
                  <a:lnTo>
                    <a:pt x="1255" y="183"/>
                  </a:lnTo>
                  <a:lnTo>
                    <a:pt x="1280" y="183"/>
                  </a:lnTo>
                  <a:lnTo>
                    <a:pt x="1290" y="187"/>
                  </a:lnTo>
                  <a:lnTo>
                    <a:pt x="1305" y="183"/>
                  </a:lnTo>
                  <a:lnTo>
                    <a:pt x="1309" y="177"/>
                  </a:lnTo>
                  <a:lnTo>
                    <a:pt x="1317" y="179"/>
                  </a:lnTo>
                  <a:lnTo>
                    <a:pt x="1320" y="190"/>
                  </a:lnTo>
                  <a:lnTo>
                    <a:pt x="1326" y="202"/>
                  </a:lnTo>
                  <a:lnTo>
                    <a:pt x="1317" y="219"/>
                  </a:lnTo>
                  <a:lnTo>
                    <a:pt x="1299" y="231"/>
                  </a:lnTo>
                  <a:lnTo>
                    <a:pt x="1299" y="244"/>
                  </a:lnTo>
                  <a:lnTo>
                    <a:pt x="1328" y="244"/>
                  </a:lnTo>
                  <a:lnTo>
                    <a:pt x="1326" y="248"/>
                  </a:lnTo>
                  <a:lnTo>
                    <a:pt x="1320" y="259"/>
                  </a:lnTo>
                  <a:lnTo>
                    <a:pt x="1305" y="259"/>
                  </a:lnTo>
                  <a:lnTo>
                    <a:pt x="1290" y="267"/>
                  </a:lnTo>
                  <a:lnTo>
                    <a:pt x="1294" y="284"/>
                  </a:lnTo>
                  <a:lnTo>
                    <a:pt x="1307" y="284"/>
                  </a:lnTo>
                  <a:lnTo>
                    <a:pt x="1320" y="288"/>
                  </a:lnTo>
                  <a:lnTo>
                    <a:pt x="1332" y="296"/>
                  </a:lnTo>
                  <a:lnTo>
                    <a:pt x="1340" y="311"/>
                  </a:lnTo>
                  <a:lnTo>
                    <a:pt x="1341" y="325"/>
                  </a:lnTo>
                  <a:lnTo>
                    <a:pt x="1332" y="338"/>
                  </a:lnTo>
                  <a:lnTo>
                    <a:pt x="1332" y="348"/>
                  </a:lnTo>
                  <a:lnTo>
                    <a:pt x="1334" y="357"/>
                  </a:lnTo>
                  <a:lnTo>
                    <a:pt x="1326" y="365"/>
                  </a:lnTo>
                  <a:lnTo>
                    <a:pt x="1309" y="367"/>
                  </a:lnTo>
                  <a:lnTo>
                    <a:pt x="1292" y="371"/>
                  </a:lnTo>
                  <a:lnTo>
                    <a:pt x="1280" y="375"/>
                  </a:lnTo>
                  <a:lnTo>
                    <a:pt x="1270" y="375"/>
                  </a:lnTo>
                  <a:lnTo>
                    <a:pt x="1269" y="384"/>
                  </a:lnTo>
                  <a:lnTo>
                    <a:pt x="1269" y="396"/>
                  </a:lnTo>
                  <a:lnTo>
                    <a:pt x="1261" y="400"/>
                  </a:lnTo>
                  <a:lnTo>
                    <a:pt x="1246" y="403"/>
                  </a:lnTo>
                  <a:lnTo>
                    <a:pt x="1244" y="419"/>
                  </a:lnTo>
                  <a:lnTo>
                    <a:pt x="1244" y="436"/>
                  </a:lnTo>
                  <a:lnTo>
                    <a:pt x="1244" y="451"/>
                  </a:lnTo>
                  <a:lnTo>
                    <a:pt x="1244" y="459"/>
                  </a:lnTo>
                  <a:lnTo>
                    <a:pt x="1240" y="461"/>
                  </a:lnTo>
                  <a:lnTo>
                    <a:pt x="1228" y="465"/>
                  </a:lnTo>
                  <a:lnTo>
                    <a:pt x="1223" y="465"/>
                  </a:lnTo>
                  <a:lnTo>
                    <a:pt x="1182" y="484"/>
                  </a:lnTo>
                  <a:lnTo>
                    <a:pt x="1180" y="497"/>
                  </a:lnTo>
                  <a:lnTo>
                    <a:pt x="1173" y="495"/>
                  </a:lnTo>
                  <a:lnTo>
                    <a:pt x="1150" y="518"/>
                  </a:lnTo>
                  <a:lnTo>
                    <a:pt x="1144" y="534"/>
                  </a:lnTo>
                  <a:lnTo>
                    <a:pt x="1142" y="526"/>
                  </a:lnTo>
                  <a:lnTo>
                    <a:pt x="1121" y="538"/>
                  </a:lnTo>
                  <a:lnTo>
                    <a:pt x="1107" y="557"/>
                  </a:lnTo>
                  <a:lnTo>
                    <a:pt x="1098" y="551"/>
                  </a:lnTo>
                  <a:lnTo>
                    <a:pt x="1105" y="542"/>
                  </a:lnTo>
                  <a:lnTo>
                    <a:pt x="1082" y="543"/>
                  </a:lnTo>
                  <a:lnTo>
                    <a:pt x="1071" y="555"/>
                  </a:lnTo>
                  <a:lnTo>
                    <a:pt x="1052" y="578"/>
                  </a:lnTo>
                  <a:lnTo>
                    <a:pt x="1035" y="574"/>
                  </a:lnTo>
                  <a:lnTo>
                    <a:pt x="1017" y="572"/>
                  </a:lnTo>
                  <a:lnTo>
                    <a:pt x="1015" y="584"/>
                  </a:lnTo>
                  <a:lnTo>
                    <a:pt x="994" y="607"/>
                  </a:lnTo>
                  <a:lnTo>
                    <a:pt x="985" y="620"/>
                  </a:lnTo>
                  <a:lnTo>
                    <a:pt x="977" y="612"/>
                  </a:lnTo>
                  <a:lnTo>
                    <a:pt x="988" y="603"/>
                  </a:lnTo>
                  <a:lnTo>
                    <a:pt x="973" y="588"/>
                  </a:lnTo>
                  <a:lnTo>
                    <a:pt x="962" y="593"/>
                  </a:lnTo>
                  <a:lnTo>
                    <a:pt x="952" y="591"/>
                  </a:lnTo>
                  <a:lnTo>
                    <a:pt x="958" y="603"/>
                  </a:lnTo>
                  <a:lnTo>
                    <a:pt x="940" y="609"/>
                  </a:lnTo>
                  <a:lnTo>
                    <a:pt x="935" y="595"/>
                  </a:lnTo>
                  <a:lnTo>
                    <a:pt x="908" y="597"/>
                  </a:lnTo>
                  <a:lnTo>
                    <a:pt x="902" y="607"/>
                  </a:lnTo>
                  <a:lnTo>
                    <a:pt x="910" y="612"/>
                  </a:lnTo>
                  <a:lnTo>
                    <a:pt x="919" y="607"/>
                  </a:lnTo>
                  <a:lnTo>
                    <a:pt x="927" y="622"/>
                  </a:lnTo>
                  <a:lnTo>
                    <a:pt x="944" y="630"/>
                  </a:lnTo>
                  <a:lnTo>
                    <a:pt x="958" y="628"/>
                  </a:lnTo>
                  <a:lnTo>
                    <a:pt x="973" y="632"/>
                  </a:lnTo>
                  <a:lnTo>
                    <a:pt x="983" y="639"/>
                  </a:lnTo>
                  <a:lnTo>
                    <a:pt x="990" y="632"/>
                  </a:lnTo>
                  <a:lnTo>
                    <a:pt x="992" y="645"/>
                  </a:lnTo>
                  <a:lnTo>
                    <a:pt x="1010" y="660"/>
                  </a:lnTo>
                  <a:lnTo>
                    <a:pt x="1029" y="664"/>
                  </a:lnTo>
                  <a:lnTo>
                    <a:pt x="1042" y="680"/>
                  </a:lnTo>
                  <a:lnTo>
                    <a:pt x="1029" y="693"/>
                  </a:lnTo>
                  <a:lnTo>
                    <a:pt x="1056" y="695"/>
                  </a:lnTo>
                  <a:lnTo>
                    <a:pt x="1067" y="693"/>
                  </a:lnTo>
                  <a:lnTo>
                    <a:pt x="1050" y="674"/>
                  </a:lnTo>
                  <a:lnTo>
                    <a:pt x="1035" y="651"/>
                  </a:lnTo>
                  <a:lnTo>
                    <a:pt x="1017" y="637"/>
                  </a:lnTo>
                  <a:lnTo>
                    <a:pt x="1011" y="634"/>
                  </a:lnTo>
                  <a:lnTo>
                    <a:pt x="1004" y="614"/>
                  </a:lnTo>
                  <a:lnTo>
                    <a:pt x="1006" y="609"/>
                  </a:lnTo>
                  <a:lnTo>
                    <a:pt x="1013" y="620"/>
                  </a:lnTo>
                  <a:lnTo>
                    <a:pt x="1035" y="645"/>
                  </a:lnTo>
                  <a:lnTo>
                    <a:pt x="1056" y="672"/>
                  </a:lnTo>
                  <a:lnTo>
                    <a:pt x="1075" y="689"/>
                  </a:lnTo>
                  <a:lnTo>
                    <a:pt x="1090" y="683"/>
                  </a:lnTo>
                  <a:lnTo>
                    <a:pt x="1098" y="670"/>
                  </a:lnTo>
                  <a:lnTo>
                    <a:pt x="1119" y="668"/>
                  </a:lnTo>
                  <a:lnTo>
                    <a:pt x="1127" y="660"/>
                  </a:lnTo>
                  <a:lnTo>
                    <a:pt x="1163" y="660"/>
                  </a:lnTo>
                  <a:lnTo>
                    <a:pt x="1163" y="670"/>
                  </a:lnTo>
                  <a:lnTo>
                    <a:pt x="1152" y="676"/>
                  </a:lnTo>
                  <a:lnTo>
                    <a:pt x="1152" y="687"/>
                  </a:lnTo>
                  <a:lnTo>
                    <a:pt x="1159" y="703"/>
                  </a:lnTo>
                  <a:lnTo>
                    <a:pt x="1115" y="714"/>
                  </a:lnTo>
                  <a:lnTo>
                    <a:pt x="1102" y="707"/>
                  </a:lnTo>
                  <a:lnTo>
                    <a:pt x="1084" y="707"/>
                  </a:lnTo>
                  <a:lnTo>
                    <a:pt x="1069" y="710"/>
                  </a:lnTo>
                  <a:lnTo>
                    <a:pt x="1075" y="730"/>
                  </a:lnTo>
                  <a:lnTo>
                    <a:pt x="1056" y="741"/>
                  </a:lnTo>
                  <a:lnTo>
                    <a:pt x="1054" y="749"/>
                  </a:lnTo>
                  <a:lnTo>
                    <a:pt x="1040" y="747"/>
                  </a:lnTo>
                  <a:lnTo>
                    <a:pt x="1027" y="751"/>
                  </a:lnTo>
                  <a:lnTo>
                    <a:pt x="1010" y="770"/>
                  </a:lnTo>
                  <a:lnTo>
                    <a:pt x="998" y="789"/>
                  </a:lnTo>
                  <a:lnTo>
                    <a:pt x="990" y="806"/>
                  </a:lnTo>
                  <a:lnTo>
                    <a:pt x="954" y="820"/>
                  </a:lnTo>
                  <a:lnTo>
                    <a:pt x="954" y="802"/>
                  </a:lnTo>
                  <a:lnTo>
                    <a:pt x="940" y="804"/>
                  </a:lnTo>
                  <a:lnTo>
                    <a:pt x="927" y="797"/>
                  </a:lnTo>
                  <a:lnTo>
                    <a:pt x="940" y="781"/>
                  </a:lnTo>
                  <a:lnTo>
                    <a:pt x="944" y="762"/>
                  </a:lnTo>
                  <a:lnTo>
                    <a:pt x="944" y="739"/>
                  </a:lnTo>
                  <a:lnTo>
                    <a:pt x="916" y="731"/>
                  </a:lnTo>
                  <a:lnTo>
                    <a:pt x="898" y="728"/>
                  </a:lnTo>
                  <a:lnTo>
                    <a:pt x="875" y="724"/>
                  </a:lnTo>
                  <a:lnTo>
                    <a:pt x="862" y="730"/>
                  </a:lnTo>
                  <a:lnTo>
                    <a:pt x="846" y="733"/>
                  </a:lnTo>
                  <a:lnTo>
                    <a:pt x="835" y="726"/>
                  </a:lnTo>
                  <a:lnTo>
                    <a:pt x="854" y="707"/>
                  </a:lnTo>
                  <a:lnTo>
                    <a:pt x="881" y="683"/>
                  </a:lnTo>
                  <a:lnTo>
                    <a:pt x="898" y="670"/>
                  </a:lnTo>
                  <a:lnTo>
                    <a:pt x="906" y="660"/>
                  </a:lnTo>
                  <a:lnTo>
                    <a:pt x="919" y="651"/>
                  </a:lnTo>
                  <a:lnTo>
                    <a:pt x="912" y="636"/>
                  </a:lnTo>
                  <a:lnTo>
                    <a:pt x="906" y="624"/>
                  </a:lnTo>
                  <a:lnTo>
                    <a:pt x="904" y="637"/>
                  </a:lnTo>
                  <a:lnTo>
                    <a:pt x="894" y="632"/>
                  </a:lnTo>
                  <a:lnTo>
                    <a:pt x="875" y="626"/>
                  </a:lnTo>
                  <a:lnTo>
                    <a:pt x="862" y="637"/>
                  </a:lnTo>
                  <a:lnTo>
                    <a:pt x="829" y="649"/>
                  </a:lnTo>
                  <a:lnTo>
                    <a:pt x="862" y="647"/>
                  </a:lnTo>
                  <a:lnTo>
                    <a:pt x="873" y="655"/>
                  </a:lnTo>
                  <a:lnTo>
                    <a:pt x="829" y="657"/>
                  </a:lnTo>
                  <a:lnTo>
                    <a:pt x="785" y="649"/>
                  </a:lnTo>
                  <a:lnTo>
                    <a:pt x="752" y="645"/>
                  </a:lnTo>
                  <a:lnTo>
                    <a:pt x="743" y="636"/>
                  </a:lnTo>
                  <a:lnTo>
                    <a:pt x="764" y="637"/>
                  </a:lnTo>
                  <a:lnTo>
                    <a:pt x="806" y="647"/>
                  </a:lnTo>
                  <a:lnTo>
                    <a:pt x="783" y="636"/>
                  </a:lnTo>
                  <a:lnTo>
                    <a:pt x="777" y="620"/>
                  </a:lnTo>
                  <a:lnTo>
                    <a:pt x="752" y="622"/>
                  </a:lnTo>
                  <a:lnTo>
                    <a:pt x="741" y="612"/>
                  </a:lnTo>
                  <a:lnTo>
                    <a:pt x="751" y="612"/>
                  </a:lnTo>
                  <a:lnTo>
                    <a:pt x="772" y="611"/>
                  </a:lnTo>
                  <a:lnTo>
                    <a:pt x="806" y="612"/>
                  </a:lnTo>
                  <a:lnTo>
                    <a:pt x="806" y="603"/>
                  </a:lnTo>
                  <a:lnTo>
                    <a:pt x="787" y="599"/>
                  </a:lnTo>
                  <a:lnTo>
                    <a:pt x="774" y="589"/>
                  </a:lnTo>
                  <a:lnTo>
                    <a:pt x="770" y="574"/>
                  </a:lnTo>
                  <a:lnTo>
                    <a:pt x="749" y="555"/>
                  </a:lnTo>
                  <a:lnTo>
                    <a:pt x="758" y="578"/>
                  </a:lnTo>
                  <a:lnTo>
                    <a:pt x="758" y="597"/>
                  </a:lnTo>
                  <a:lnTo>
                    <a:pt x="747" y="599"/>
                  </a:lnTo>
                  <a:lnTo>
                    <a:pt x="739" y="589"/>
                  </a:lnTo>
                  <a:lnTo>
                    <a:pt x="733" y="612"/>
                  </a:lnTo>
                  <a:lnTo>
                    <a:pt x="703" y="618"/>
                  </a:lnTo>
                  <a:lnTo>
                    <a:pt x="680" y="624"/>
                  </a:lnTo>
                  <a:lnTo>
                    <a:pt x="680" y="639"/>
                  </a:lnTo>
                  <a:lnTo>
                    <a:pt x="670" y="660"/>
                  </a:lnTo>
                  <a:lnTo>
                    <a:pt x="662" y="653"/>
                  </a:lnTo>
                  <a:lnTo>
                    <a:pt x="649" y="641"/>
                  </a:lnTo>
                  <a:lnTo>
                    <a:pt x="643" y="649"/>
                  </a:lnTo>
                  <a:lnTo>
                    <a:pt x="649" y="666"/>
                  </a:lnTo>
                  <a:lnTo>
                    <a:pt x="662" y="678"/>
                  </a:lnTo>
                  <a:lnTo>
                    <a:pt x="662" y="693"/>
                  </a:lnTo>
                  <a:lnTo>
                    <a:pt x="651" y="707"/>
                  </a:lnTo>
                  <a:lnTo>
                    <a:pt x="634" y="724"/>
                  </a:lnTo>
                  <a:lnTo>
                    <a:pt x="626" y="735"/>
                  </a:lnTo>
                  <a:lnTo>
                    <a:pt x="630" y="749"/>
                  </a:lnTo>
                  <a:lnTo>
                    <a:pt x="628" y="758"/>
                  </a:lnTo>
                  <a:lnTo>
                    <a:pt x="610" y="758"/>
                  </a:lnTo>
                  <a:lnTo>
                    <a:pt x="595" y="751"/>
                  </a:lnTo>
                  <a:lnTo>
                    <a:pt x="576" y="756"/>
                  </a:lnTo>
                  <a:lnTo>
                    <a:pt x="545" y="776"/>
                  </a:lnTo>
                  <a:lnTo>
                    <a:pt x="513" y="781"/>
                  </a:lnTo>
                  <a:lnTo>
                    <a:pt x="497" y="770"/>
                  </a:lnTo>
                  <a:lnTo>
                    <a:pt x="497" y="764"/>
                  </a:lnTo>
                  <a:lnTo>
                    <a:pt x="505" y="762"/>
                  </a:lnTo>
                  <a:lnTo>
                    <a:pt x="522" y="745"/>
                  </a:lnTo>
                  <a:lnTo>
                    <a:pt x="522" y="726"/>
                  </a:lnTo>
                  <a:lnTo>
                    <a:pt x="538" y="716"/>
                  </a:lnTo>
                  <a:lnTo>
                    <a:pt x="541" y="699"/>
                  </a:lnTo>
                  <a:lnTo>
                    <a:pt x="564" y="687"/>
                  </a:lnTo>
                  <a:lnTo>
                    <a:pt x="561" y="668"/>
                  </a:lnTo>
                  <a:lnTo>
                    <a:pt x="543" y="662"/>
                  </a:lnTo>
                  <a:lnTo>
                    <a:pt x="555" y="649"/>
                  </a:lnTo>
                  <a:lnTo>
                    <a:pt x="566" y="655"/>
                  </a:lnTo>
                  <a:lnTo>
                    <a:pt x="586" y="647"/>
                  </a:lnTo>
                  <a:lnTo>
                    <a:pt x="589" y="653"/>
                  </a:lnTo>
                  <a:lnTo>
                    <a:pt x="605" y="645"/>
                  </a:lnTo>
                  <a:lnTo>
                    <a:pt x="622" y="655"/>
                  </a:lnTo>
                  <a:lnTo>
                    <a:pt x="630" y="639"/>
                  </a:lnTo>
                  <a:lnTo>
                    <a:pt x="622" y="632"/>
                  </a:lnTo>
                  <a:lnTo>
                    <a:pt x="622" y="618"/>
                  </a:lnTo>
                  <a:lnTo>
                    <a:pt x="610" y="597"/>
                  </a:lnTo>
                  <a:lnTo>
                    <a:pt x="586" y="578"/>
                  </a:lnTo>
                  <a:lnTo>
                    <a:pt x="576" y="551"/>
                  </a:lnTo>
                  <a:lnTo>
                    <a:pt x="559" y="549"/>
                  </a:lnTo>
                  <a:lnTo>
                    <a:pt x="547" y="530"/>
                  </a:lnTo>
                  <a:lnTo>
                    <a:pt x="549" y="505"/>
                  </a:lnTo>
                  <a:lnTo>
                    <a:pt x="539" y="497"/>
                  </a:lnTo>
                  <a:lnTo>
                    <a:pt x="518" y="501"/>
                  </a:lnTo>
                  <a:lnTo>
                    <a:pt x="511" y="494"/>
                  </a:lnTo>
                  <a:lnTo>
                    <a:pt x="503" y="482"/>
                  </a:lnTo>
                  <a:lnTo>
                    <a:pt x="490" y="478"/>
                  </a:lnTo>
                  <a:lnTo>
                    <a:pt x="468" y="480"/>
                  </a:lnTo>
                  <a:lnTo>
                    <a:pt x="451" y="482"/>
                  </a:lnTo>
                  <a:lnTo>
                    <a:pt x="426" y="467"/>
                  </a:lnTo>
                  <a:lnTo>
                    <a:pt x="413" y="459"/>
                  </a:lnTo>
                  <a:lnTo>
                    <a:pt x="407" y="465"/>
                  </a:lnTo>
                  <a:lnTo>
                    <a:pt x="394" y="465"/>
                  </a:lnTo>
                  <a:lnTo>
                    <a:pt x="380" y="474"/>
                  </a:lnTo>
                  <a:lnTo>
                    <a:pt x="376" y="492"/>
                  </a:lnTo>
                  <a:lnTo>
                    <a:pt x="357" y="488"/>
                  </a:lnTo>
                  <a:lnTo>
                    <a:pt x="346" y="503"/>
                  </a:lnTo>
                  <a:lnTo>
                    <a:pt x="313" y="497"/>
                  </a:lnTo>
                  <a:lnTo>
                    <a:pt x="296" y="517"/>
                  </a:lnTo>
                  <a:lnTo>
                    <a:pt x="219" y="547"/>
                  </a:lnTo>
                  <a:lnTo>
                    <a:pt x="190" y="528"/>
                  </a:lnTo>
                  <a:lnTo>
                    <a:pt x="123" y="534"/>
                  </a:lnTo>
                  <a:lnTo>
                    <a:pt x="106" y="522"/>
                  </a:lnTo>
                  <a:lnTo>
                    <a:pt x="79" y="532"/>
                  </a:lnTo>
                  <a:lnTo>
                    <a:pt x="66" y="528"/>
                  </a:lnTo>
                  <a:lnTo>
                    <a:pt x="66" y="517"/>
                  </a:lnTo>
                  <a:lnTo>
                    <a:pt x="37" y="511"/>
                  </a:lnTo>
                  <a:lnTo>
                    <a:pt x="23" y="495"/>
                  </a:lnTo>
                  <a:lnTo>
                    <a:pt x="4" y="490"/>
                  </a:lnTo>
                  <a:lnTo>
                    <a:pt x="0" y="490"/>
                  </a:lnTo>
                  <a:lnTo>
                    <a:pt x="10" y="478"/>
                  </a:lnTo>
                  <a:lnTo>
                    <a:pt x="16" y="457"/>
                  </a:lnTo>
                  <a:lnTo>
                    <a:pt x="31" y="442"/>
                  </a:lnTo>
                  <a:lnTo>
                    <a:pt x="33" y="421"/>
                  </a:lnTo>
                  <a:lnTo>
                    <a:pt x="60" y="424"/>
                  </a:lnTo>
                  <a:lnTo>
                    <a:pt x="56" y="396"/>
                  </a:lnTo>
                  <a:lnTo>
                    <a:pt x="44" y="365"/>
                  </a:lnTo>
                  <a:lnTo>
                    <a:pt x="73" y="338"/>
                  </a:lnTo>
                  <a:lnTo>
                    <a:pt x="94" y="311"/>
                  </a:lnTo>
                  <a:lnTo>
                    <a:pt x="114" y="290"/>
                  </a:lnTo>
                  <a:lnTo>
                    <a:pt x="137" y="277"/>
                  </a:lnTo>
                  <a:lnTo>
                    <a:pt x="146" y="256"/>
                  </a:lnTo>
                  <a:lnTo>
                    <a:pt x="138" y="244"/>
                  </a:lnTo>
                  <a:lnTo>
                    <a:pt x="131" y="227"/>
                  </a:lnTo>
                  <a:lnTo>
                    <a:pt x="123" y="204"/>
                  </a:lnTo>
                  <a:lnTo>
                    <a:pt x="114" y="204"/>
                  </a:lnTo>
                  <a:lnTo>
                    <a:pt x="114" y="179"/>
                  </a:lnTo>
                  <a:lnTo>
                    <a:pt x="100" y="164"/>
                  </a:lnTo>
                  <a:lnTo>
                    <a:pt x="100" y="142"/>
                  </a:lnTo>
                  <a:lnTo>
                    <a:pt x="119" y="141"/>
                  </a:lnTo>
                  <a:lnTo>
                    <a:pt x="127" y="156"/>
                  </a:lnTo>
                  <a:lnTo>
                    <a:pt x="138" y="148"/>
                  </a:lnTo>
                  <a:lnTo>
                    <a:pt x="150" y="131"/>
                  </a:lnTo>
                  <a:lnTo>
                    <a:pt x="190" y="121"/>
                  </a:lnTo>
                  <a:lnTo>
                    <a:pt x="206" y="123"/>
                  </a:lnTo>
                  <a:lnTo>
                    <a:pt x="252" y="119"/>
                  </a:lnTo>
                  <a:lnTo>
                    <a:pt x="292" y="129"/>
                  </a:lnTo>
                  <a:lnTo>
                    <a:pt x="336" y="133"/>
                  </a:lnTo>
                  <a:lnTo>
                    <a:pt x="359" y="137"/>
                  </a:lnTo>
                  <a:lnTo>
                    <a:pt x="369" y="141"/>
                  </a:lnTo>
                  <a:lnTo>
                    <a:pt x="392" y="127"/>
                  </a:lnTo>
                  <a:lnTo>
                    <a:pt x="407" y="129"/>
                  </a:lnTo>
                  <a:lnTo>
                    <a:pt x="430" y="125"/>
                  </a:lnTo>
                  <a:lnTo>
                    <a:pt x="440" y="121"/>
                  </a:lnTo>
                  <a:lnTo>
                    <a:pt x="449" y="123"/>
                  </a:lnTo>
                  <a:lnTo>
                    <a:pt x="457" y="133"/>
                  </a:lnTo>
                  <a:lnTo>
                    <a:pt x="480" y="123"/>
                  </a:lnTo>
                  <a:lnTo>
                    <a:pt x="488" y="127"/>
                  </a:lnTo>
                  <a:lnTo>
                    <a:pt x="501" y="131"/>
                  </a:lnTo>
                  <a:lnTo>
                    <a:pt x="522" y="119"/>
                  </a:lnTo>
                  <a:lnTo>
                    <a:pt x="557" y="121"/>
                  </a:lnTo>
                  <a:lnTo>
                    <a:pt x="572" y="133"/>
                  </a:lnTo>
                  <a:lnTo>
                    <a:pt x="586" y="131"/>
                  </a:lnTo>
                  <a:lnTo>
                    <a:pt x="587" y="116"/>
                  </a:lnTo>
                  <a:lnTo>
                    <a:pt x="586" y="93"/>
                  </a:lnTo>
                  <a:lnTo>
                    <a:pt x="603" y="66"/>
                  </a:lnTo>
                  <a:lnTo>
                    <a:pt x="622" y="48"/>
                  </a:lnTo>
                  <a:lnTo>
                    <a:pt x="645" y="56"/>
                  </a:lnTo>
                  <a:lnTo>
                    <a:pt x="649" y="46"/>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2" name="Freeform 20"/>
            <p:cNvSpPr>
              <a:spLocks noChangeAspect="1"/>
            </p:cNvSpPr>
            <p:nvPr/>
          </p:nvSpPr>
          <p:spPr bwMode="gray">
            <a:xfrm>
              <a:off x="8154988" y="2405063"/>
              <a:ext cx="989012" cy="1062037"/>
            </a:xfrm>
            <a:custGeom>
              <a:avLst/>
              <a:gdLst>
                <a:gd name="T0" fmla="*/ 528443 w 612"/>
                <a:gd name="T1" fmla="*/ 1020072 h 658"/>
                <a:gd name="T2" fmla="*/ 452489 w 612"/>
                <a:gd name="T3" fmla="*/ 1034598 h 658"/>
                <a:gd name="T4" fmla="*/ 376536 w 612"/>
                <a:gd name="T5" fmla="*/ 1050739 h 658"/>
                <a:gd name="T6" fmla="*/ 404008 w 612"/>
                <a:gd name="T7" fmla="*/ 1020072 h 658"/>
                <a:gd name="T8" fmla="*/ 347447 w 612"/>
                <a:gd name="T9" fmla="*/ 991019 h 658"/>
                <a:gd name="T10" fmla="*/ 307046 w 612"/>
                <a:gd name="T11" fmla="*/ 953896 h 658"/>
                <a:gd name="T12" fmla="*/ 242405 w 612"/>
                <a:gd name="T13" fmla="*/ 936142 h 658"/>
                <a:gd name="T14" fmla="*/ 164835 w 612"/>
                <a:gd name="T15" fmla="*/ 905475 h 658"/>
                <a:gd name="T16" fmla="*/ 143827 w 612"/>
                <a:gd name="T17" fmla="*/ 876423 h 658"/>
                <a:gd name="T18" fmla="*/ 66257 w 612"/>
                <a:gd name="T19" fmla="*/ 868352 h 658"/>
                <a:gd name="T20" fmla="*/ 12928 w 612"/>
                <a:gd name="T21" fmla="*/ 828001 h 658"/>
                <a:gd name="T22" fmla="*/ 37169 w 612"/>
                <a:gd name="T23" fmla="*/ 758598 h 658"/>
                <a:gd name="T24" fmla="*/ 0 w 612"/>
                <a:gd name="T25" fmla="*/ 706949 h 658"/>
                <a:gd name="T26" fmla="*/ 40401 w 612"/>
                <a:gd name="T27" fmla="*/ 629475 h 658"/>
                <a:gd name="T28" fmla="*/ 46865 w 612"/>
                <a:gd name="T29" fmla="*/ 542317 h 658"/>
                <a:gd name="T30" fmla="*/ 77570 w 612"/>
                <a:gd name="T31" fmla="*/ 498738 h 658"/>
                <a:gd name="T32" fmla="*/ 148675 w 612"/>
                <a:gd name="T33" fmla="*/ 542317 h 658"/>
                <a:gd name="T34" fmla="*/ 202004 w 612"/>
                <a:gd name="T35" fmla="*/ 566527 h 658"/>
                <a:gd name="T36" fmla="*/ 232709 w 612"/>
                <a:gd name="T37" fmla="*/ 521334 h 658"/>
                <a:gd name="T38" fmla="*/ 174532 w 612"/>
                <a:gd name="T39" fmla="*/ 464843 h 658"/>
                <a:gd name="T40" fmla="*/ 202004 w 612"/>
                <a:gd name="T41" fmla="*/ 421264 h 658"/>
                <a:gd name="T42" fmla="*/ 192308 w 612"/>
                <a:gd name="T43" fmla="*/ 347018 h 658"/>
                <a:gd name="T44" fmla="*/ 248869 w 612"/>
                <a:gd name="T45" fmla="*/ 306667 h 658"/>
                <a:gd name="T46" fmla="*/ 316742 w 612"/>
                <a:gd name="T47" fmla="*/ 232421 h 658"/>
                <a:gd name="T48" fmla="*/ 329671 w 612"/>
                <a:gd name="T49" fmla="*/ 154948 h 658"/>
                <a:gd name="T50" fmla="*/ 391080 w 612"/>
                <a:gd name="T51" fmla="*/ 140421 h 658"/>
                <a:gd name="T52" fmla="*/ 452489 w 612"/>
                <a:gd name="T53" fmla="*/ 145263 h 658"/>
                <a:gd name="T54" fmla="*/ 496122 w 612"/>
                <a:gd name="T55" fmla="*/ 93614 h 658"/>
                <a:gd name="T56" fmla="*/ 552683 w 612"/>
                <a:gd name="T57" fmla="*/ 114597 h 658"/>
                <a:gd name="T58" fmla="*/ 620557 w 612"/>
                <a:gd name="T59" fmla="*/ 108141 h 658"/>
                <a:gd name="T60" fmla="*/ 704590 w 612"/>
                <a:gd name="T61" fmla="*/ 130737 h 658"/>
                <a:gd name="T62" fmla="*/ 748223 w 612"/>
                <a:gd name="T63" fmla="*/ 182386 h 658"/>
                <a:gd name="T64" fmla="*/ 765999 w 612"/>
                <a:gd name="T65" fmla="*/ 143649 h 658"/>
                <a:gd name="T66" fmla="*/ 769232 w 612"/>
                <a:gd name="T67" fmla="*/ 108141 h 658"/>
                <a:gd name="T68" fmla="*/ 859729 w 612"/>
                <a:gd name="T69" fmla="*/ 111369 h 658"/>
                <a:gd name="T70" fmla="*/ 893666 w 612"/>
                <a:gd name="T71" fmla="*/ 56491 h 658"/>
                <a:gd name="T72" fmla="*/ 906594 w 612"/>
                <a:gd name="T73" fmla="*/ 12912 h 658"/>
                <a:gd name="T74" fmla="*/ 989012 w 612"/>
                <a:gd name="T75" fmla="*/ 0 h 658"/>
                <a:gd name="T76" fmla="*/ 958307 w 612"/>
                <a:gd name="T77" fmla="*/ 882879 h 658"/>
                <a:gd name="T78" fmla="*/ 921139 w 612"/>
                <a:gd name="T79" fmla="*/ 836072 h 658"/>
                <a:gd name="T80" fmla="*/ 850033 w 612"/>
                <a:gd name="T81" fmla="*/ 836072 h 658"/>
                <a:gd name="T82" fmla="*/ 799936 w 612"/>
                <a:gd name="T83" fmla="*/ 865124 h 658"/>
                <a:gd name="T84" fmla="*/ 744991 w 612"/>
                <a:gd name="T85" fmla="*/ 861896 h 658"/>
                <a:gd name="T86" fmla="*/ 664189 w 612"/>
                <a:gd name="T87" fmla="*/ 929686 h 658"/>
                <a:gd name="T88" fmla="*/ 620557 w 612"/>
                <a:gd name="T89" fmla="*/ 953896 h 658"/>
                <a:gd name="T90" fmla="*/ 580156 w 612"/>
                <a:gd name="T91" fmla="*/ 991019 h 658"/>
                <a:gd name="T92" fmla="*/ 546219 w 612"/>
                <a:gd name="T93" fmla="*/ 1041055 h 6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12" h="658">
                  <a:moveTo>
                    <a:pt x="338" y="645"/>
                  </a:moveTo>
                  <a:lnTo>
                    <a:pt x="327" y="632"/>
                  </a:lnTo>
                  <a:lnTo>
                    <a:pt x="294" y="632"/>
                  </a:lnTo>
                  <a:lnTo>
                    <a:pt x="280" y="641"/>
                  </a:lnTo>
                  <a:lnTo>
                    <a:pt x="244" y="658"/>
                  </a:lnTo>
                  <a:lnTo>
                    <a:pt x="233" y="651"/>
                  </a:lnTo>
                  <a:lnTo>
                    <a:pt x="244" y="645"/>
                  </a:lnTo>
                  <a:lnTo>
                    <a:pt x="250" y="632"/>
                  </a:lnTo>
                  <a:lnTo>
                    <a:pt x="240" y="620"/>
                  </a:lnTo>
                  <a:lnTo>
                    <a:pt x="215" y="614"/>
                  </a:lnTo>
                  <a:lnTo>
                    <a:pt x="208" y="595"/>
                  </a:lnTo>
                  <a:lnTo>
                    <a:pt x="190" y="591"/>
                  </a:lnTo>
                  <a:lnTo>
                    <a:pt x="169" y="570"/>
                  </a:lnTo>
                  <a:lnTo>
                    <a:pt x="150" y="580"/>
                  </a:lnTo>
                  <a:lnTo>
                    <a:pt x="123" y="591"/>
                  </a:lnTo>
                  <a:lnTo>
                    <a:pt x="102" y="561"/>
                  </a:lnTo>
                  <a:lnTo>
                    <a:pt x="106" y="553"/>
                  </a:lnTo>
                  <a:lnTo>
                    <a:pt x="89" y="543"/>
                  </a:lnTo>
                  <a:lnTo>
                    <a:pt x="68" y="536"/>
                  </a:lnTo>
                  <a:lnTo>
                    <a:pt x="41" y="538"/>
                  </a:lnTo>
                  <a:lnTo>
                    <a:pt x="8" y="536"/>
                  </a:lnTo>
                  <a:lnTo>
                    <a:pt x="8" y="513"/>
                  </a:lnTo>
                  <a:lnTo>
                    <a:pt x="10" y="490"/>
                  </a:lnTo>
                  <a:lnTo>
                    <a:pt x="23" y="470"/>
                  </a:lnTo>
                  <a:lnTo>
                    <a:pt x="12" y="455"/>
                  </a:lnTo>
                  <a:lnTo>
                    <a:pt x="0" y="438"/>
                  </a:lnTo>
                  <a:lnTo>
                    <a:pt x="4" y="413"/>
                  </a:lnTo>
                  <a:lnTo>
                    <a:pt x="25" y="390"/>
                  </a:lnTo>
                  <a:lnTo>
                    <a:pt x="29" y="363"/>
                  </a:lnTo>
                  <a:lnTo>
                    <a:pt x="29" y="336"/>
                  </a:lnTo>
                  <a:lnTo>
                    <a:pt x="31" y="323"/>
                  </a:lnTo>
                  <a:lnTo>
                    <a:pt x="48" y="309"/>
                  </a:lnTo>
                  <a:lnTo>
                    <a:pt x="60" y="328"/>
                  </a:lnTo>
                  <a:lnTo>
                    <a:pt x="92" y="336"/>
                  </a:lnTo>
                  <a:lnTo>
                    <a:pt x="112" y="346"/>
                  </a:lnTo>
                  <a:lnTo>
                    <a:pt x="125" y="351"/>
                  </a:lnTo>
                  <a:lnTo>
                    <a:pt x="137" y="336"/>
                  </a:lnTo>
                  <a:lnTo>
                    <a:pt x="144" y="323"/>
                  </a:lnTo>
                  <a:lnTo>
                    <a:pt x="127" y="303"/>
                  </a:lnTo>
                  <a:lnTo>
                    <a:pt x="108" y="288"/>
                  </a:lnTo>
                  <a:lnTo>
                    <a:pt x="112" y="273"/>
                  </a:lnTo>
                  <a:lnTo>
                    <a:pt x="125" y="261"/>
                  </a:lnTo>
                  <a:lnTo>
                    <a:pt x="131" y="231"/>
                  </a:lnTo>
                  <a:lnTo>
                    <a:pt x="119" y="215"/>
                  </a:lnTo>
                  <a:lnTo>
                    <a:pt x="123" y="204"/>
                  </a:lnTo>
                  <a:lnTo>
                    <a:pt x="154" y="190"/>
                  </a:lnTo>
                  <a:lnTo>
                    <a:pt x="169" y="167"/>
                  </a:lnTo>
                  <a:lnTo>
                    <a:pt x="196" y="144"/>
                  </a:lnTo>
                  <a:lnTo>
                    <a:pt x="196" y="117"/>
                  </a:lnTo>
                  <a:lnTo>
                    <a:pt x="204" y="96"/>
                  </a:lnTo>
                  <a:lnTo>
                    <a:pt x="219" y="90"/>
                  </a:lnTo>
                  <a:lnTo>
                    <a:pt x="242" y="87"/>
                  </a:lnTo>
                  <a:lnTo>
                    <a:pt x="257" y="104"/>
                  </a:lnTo>
                  <a:lnTo>
                    <a:pt x="280" y="90"/>
                  </a:lnTo>
                  <a:lnTo>
                    <a:pt x="280" y="77"/>
                  </a:lnTo>
                  <a:lnTo>
                    <a:pt x="307" y="58"/>
                  </a:lnTo>
                  <a:lnTo>
                    <a:pt x="328" y="62"/>
                  </a:lnTo>
                  <a:lnTo>
                    <a:pt x="342" y="71"/>
                  </a:lnTo>
                  <a:lnTo>
                    <a:pt x="365" y="67"/>
                  </a:lnTo>
                  <a:lnTo>
                    <a:pt x="384" y="67"/>
                  </a:lnTo>
                  <a:lnTo>
                    <a:pt x="403" y="79"/>
                  </a:lnTo>
                  <a:lnTo>
                    <a:pt x="436" y="81"/>
                  </a:lnTo>
                  <a:lnTo>
                    <a:pt x="455" y="98"/>
                  </a:lnTo>
                  <a:lnTo>
                    <a:pt x="463" y="113"/>
                  </a:lnTo>
                  <a:lnTo>
                    <a:pt x="472" y="112"/>
                  </a:lnTo>
                  <a:lnTo>
                    <a:pt x="474" y="89"/>
                  </a:lnTo>
                  <a:lnTo>
                    <a:pt x="455" y="71"/>
                  </a:lnTo>
                  <a:lnTo>
                    <a:pt x="476" y="67"/>
                  </a:lnTo>
                  <a:lnTo>
                    <a:pt x="503" y="71"/>
                  </a:lnTo>
                  <a:lnTo>
                    <a:pt x="532" y="69"/>
                  </a:lnTo>
                  <a:lnTo>
                    <a:pt x="555" y="52"/>
                  </a:lnTo>
                  <a:lnTo>
                    <a:pt x="553" y="35"/>
                  </a:lnTo>
                  <a:lnTo>
                    <a:pt x="557" y="23"/>
                  </a:lnTo>
                  <a:lnTo>
                    <a:pt x="561" y="8"/>
                  </a:lnTo>
                  <a:lnTo>
                    <a:pt x="587" y="2"/>
                  </a:lnTo>
                  <a:lnTo>
                    <a:pt x="612" y="0"/>
                  </a:lnTo>
                  <a:lnTo>
                    <a:pt x="612" y="562"/>
                  </a:lnTo>
                  <a:lnTo>
                    <a:pt x="593" y="547"/>
                  </a:lnTo>
                  <a:lnTo>
                    <a:pt x="587" y="520"/>
                  </a:lnTo>
                  <a:lnTo>
                    <a:pt x="570" y="518"/>
                  </a:lnTo>
                  <a:lnTo>
                    <a:pt x="559" y="511"/>
                  </a:lnTo>
                  <a:lnTo>
                    <a:pt x="526" y="518"/>
                  </a:lnTo>
                  <a:lnTo>
                    <a:pt x="515" y="545"/>
                  </a:lnTo>
                  <a:lnTo>
                    <a:pt x="495" y="536"/>
                  </a:lnTo>
                  <a:lnTo>
                    <a:pt x="480" y="549"/>
                  </a:lnTo>
                  <a:lnTo>
                    <a:pt x="461" y="534"/>
                  </a:lnTo>
                  <a:lnTo>
                    <a:pt x="430" y="539"/>
                  </a:lnTo>
                  <a:lnTo>
                    <a:pt x="411" y="576"/>
                  </a:lnTo>
                  <a:lnTo>
                    <a:pt x="398" y="582"/>
                  </a:lnTo>
                  <a:lnTo>
                    <a:pt x="384" y="591"/>
                  </a:lnTo>
                  <a:lnTo>
                    <a:pt x="378" y="608"/>
                  </a:lnTo>
                  <a:lnTo>
                    <a:pt x="359" y="614"/>
                  </a:lnTo>
                  <a:lnTo>
                    <a:pt x="348" y="639"/>
                  </a:lnTo>
                  <a:lnTo>
                    <a:pt x="338" y="645"/>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3" name="Freeform 21"/>
            <p:cNvSpPr>
              <a:spLocks noChangeAspect="1" noEditPoints="1"/>
            </p:cNvSpPr>
            <p:nvPr/>
          </p:nvSpPr>
          <p:spPr bwMode="gray">
            <a:xfrm>
              <a:off x="2055813" y="1143000"/>
              <a:ext cx="1135062" cy="2043113"/>
            </a:xfrm>
            <a:custGeom>
              <a:avLst/>
              <a:gdLst>
                <a:gd name="T0" fmla="*/ 93780 w 702"/>
                <a:gd name="T1" fmla="*/ 1262634 h 1267"/>
                <a:gd name="T2" fmla="*/ 255470 w 702"/>
                <a:gd name="T3" fmla="*/ 1302948 h 1267"/>
                <a:gd name="T4" fmla="*/ 266788 w 702"/>
                <a:gd name="T5" fmla="*/ 1225545 h 1267"/>
                <a:gd name="T6" fmla="*/ 148755 w 702"/>
                <a:gd name="T7" fmla="*/ 1120729 h 1267"/>
                <a:gd name="T8" fmla="*/ 819767 w 702"/>
                <a:gd name="T9" fmla="*/ 612773 h 1267"/>
                <a:gd name="T10" fmla="*/ 704967 w 702"/>
                <a:gd name="T11" fmla="*/ 38701 h 1267"/>
                <a:gd name="T12" fmla="*/ 661311 w 702"/>
                <a:gd name="T13" fmla="*/ 686950 h 1267"/>
                <a:gd name="T14" fmla="*/ 570765 w 702"/>
                <a:gd name="T15" fmla="*/ 696626 h 1267"/>
                <a:gd name="T16" fmla="*/ 509323 w 702"/>
                <a:gd name="T17" fmla="*/ 743390 h 1267"/>
                <a:gd name="T18" fmla="*/ 462433 w 702"/>
                <a:gd name="T19" fmla="*/ 793379 h 1267"/>
                <a:gd name="T20" fmla="*/ 407458 w 702"/>
                <a:gd name="T21" fmla="*/ 904646 h 1267"/>
                <a:gd name="T22" fmla="*/ 468900 w 702"/>
                <a:gd name="T23" fmla="*/ 944960 h 1267"/>
                <a:gd name="T24" fmla="*/ 329847 w 702"/>
                <a:gd name="T25" fmla="*/ 1107828 h 1267"/>
                <a:gd name="T26" fmla="*/ 449497 w 702"/>
                <a:gd name="T27" fmla="*/ 1025588 h 1267"/>
                <a:gd name="T28" fmla="*/ 431712 w 702"/>
                <a:gd name="T29" fmla="*/ 1096541 h 1267"/>
                <a:gd name="T30" fmla="*/ 357334 w 702"/>
                <a:gd name="T31" fmla="*/ 1244896 h 1267"/>
                <a:gd name="T32" fmla="*/ 478602 w 702"/>
                <a:gd name="T33" fmla="*/ 1272310 h 1267"/>
                <a:gd name="T34" fmla="*/ 499621 w 702"/>
                <a:gd name="T35" fmla="*/ 1386801 h 1267"/>
                <a:gd name="T36" fmla="*/ 530342 w 702"/>
                <a:gd name="T37" fmla="*/ 1457754 h 1267"/>
                <a:gd name="T38" fmla="*/ 465666 w 702"/>
                <a:gd name="T39" fmla="*/ 1559345 h 1267"/>
                <a:gd name="T40" fmla="*/ 263554 w 702"/>
                <a:gd name="T41" fmla="*/ 1585146 h 1267"/>
                <a:gd name="T42" fmla="*/ 223132 w 702"/>
                <a:gd name="T43" fmla="*/ 1686737 h 1267"/>
                <a:gd name="T44" fmla="*/ 182709 w 702"/>
                <a:gd name="T45" fmla="*/ 1730276 h 1267"/>
                <a:gd name="T46" fmla="*/ 341165 w 702"/>
                <a:gd name="T47" fmla="*/ 1847993 h 1267"/>
                <a:gd name="T48" fmla="*/ 337932 w 702"/>
                <a:gd name="T49" fmla="*/ 1872182 h 1267"/>
                <a:gd name="T50" fmla="*/ 67910 w 702"/>
                <a:gd name="T51" fmla="*/ 1939909 h 1267"/>
                <a:gd name="T52" fmla="*/ 90546 w 702"/>
                <a:gd name="T53" fmla="*/ 1976998 h 1267"/>
                <a:gd name="T54" fmla="*/ 381588 w 702"/>
                <a:gd name="T55" fmla="*/ 1999574 h 1267"/>
                <a:gd name="T56" fmla="*/ 530342 w 702"/>
                <a:gd name="T57" fmla="*/ 1986673 h 1267"/>
                <a:gd name="T58" fmla="*/ 844020 w 702"/>
                <a:gd name="T59" fmla="*/ 1993124 h 1267"/>
                <a:gd name="T60" fmla="*/ 840787 w 702"/>
                <a:gd name="T61" fmla="*/ 1894758 h 1267"/>
                <a:gd name="T62" fmla="*/ 813299 w 702"/>
                <a:gd name="T63" fmla="*/ 1720601 h 1267"/>
                <a:gd name="T64" fmla="*/ 745390 w 702"/>
                <a:gd name="T65" fmla="*/ 1541607 h 1267"/>
                <a:gd name="T66" fmla="*/ 729221 w 702"/>
                <a:gd name="T67" fmla="*/ 1380351 h 1267"/>
                <a:gd name="T68" fmla="*/ 645142 w 702"/>
                <a:gd name="T69" fmla="*/ 1114279 h 1267"/>
                <a:gd name="T70" fmla="*/ 633824 w 702"/>
                <a:gd name="T71" fmla="*/ 1053001 h 1267"/>
                <a:gd name="T72" fmla="*/ 725987 w 702"/>
                <a:gd name="T73" fmla="*/ 848206 h 1267"/>
                <a:gd name="T74" fmla="*/ 611187 w 702"/>
                <a:gd name="T75" fmla="*/ 783704 h 1267"/>
                <a:gd name="T76" fmla="*/ 257087 w 702"/>
                <a:gd name="T77" fmla="*/ 838531 h 1267"/>
                <a:gd name="T78" fmla="*/ 391289 w 702"/>
                <a:gd name="T79" fmla="*/ 1365838 h 1267"/>
                <a:gd name="T80" fmla="*/ 819767 w 702"/>
                <a:gd name="T81" fmla="*/ 685338 h 1267"/>
                <a:gd name="T82" fmla="*/ 360568 w 702"/>
                <a:gd name="T83" fmla="*/ 851431 h 1267"/>
                <a:gd name="T84" fmla="*/ 1097873 w 702"/>
                <a:gd name="T85" fmla="*/ 412815 h 1267"/>
                <a:gd name="T86" fmla="*/ 329847 w 702"/>
                <a:gd name="T87" fmla="*/ 1049776 h 1267"/>
                <a:gd name="T88" fmla="*/ 350867 w 702"/>
                <a:gd name="T89" fmla="*/ 736940 h 1267"/>
                <a:gd name="T90" fmla="*/ 1135062 w 702"/>
                <a:gd name="T91" fmla="*/ 403140 h 1267"/>
                <a:gd name="T92" fmla="*/ 719519 w 702"/>
                <a:gd name="T93" fmla="*/ 3225 h 1267"/>
                <a:gd name="T94" fmla="*/ 404224 w 702"/>
                <a:gd name="T95" fmla="*/ 1111054 h 1267"/>
                <a:gd name="T96" fmla="*/ 887677 w 702"/>
                <a:gd name="T97" fmla="*/ 612773 h 1267"/>
                <a:gd name="T98" fmla="*/ 404224 w 702"/>
                <a:gd name="T99" fmla="*/ 777254 h 1267"/>
                <a:gd name="T100" fmla="*/ 412309 w 702"/>
                <a:gd name="T101" fmla="*/ 841756 h 1267"/>
                <a:gd name="T102" fmla="*/ 418776 w 702"/>
                <a:gd name="T103" fmla="*/ 746615 h 1267"/>
                <a:gd name="T104" fmla="*/ 334698 w 702"/>
                <a:gd name="T105" fmla="*/ 935285 h 1267"/>
                <a:gd name="T106" fmla="*/ 375120 w 702"/>
                <a:gd name="T107" fmla="*/ 922384 h 1267"/>
                <a:gd name="T108" fmla="*/ 412309 w 702"/>
                <a:gd name="T109" fmla="*/ 656312 h 1267"/>
                <a:gd name="T110" fmla="*/ 347633 w 702"/>
                <a:gd name="T111" fmla="*/ 724039 h 1267"/>
                <a:gd name="T112" fmla="*/ 496388 w 702"/>
                <a:gd name="T113" fmla="*/ 645024 h 1267"/>
                <a:gd name="T114" fmla="*/ 800364 w 702"/>
                <a:gd name="T115" fmla="*/ 619223 h 1267"/>
                <a:gd name="T116" fmla="*/ 810066 w 702"/>
                <a:gd name="T117" fmla="*/ 645024 h 1267"/>
                <a:gd name="T118" fmla="*/ 326613 w 702"/>
                <a:gd name="T119" fmla="*/ 898196 h 1267"/>
                <a:gd name="T120" fmla="*/ 1033197 w 702"/>
                <a:gd name="T121" fmla="*/ 474093 h 1267"/>
                <a:gd name="T122" fmla="*/ 1033197 w 702"/>
                <a:gd name="T123" fmla="*/ 535370 h 1267"/>
                <a:gd name="T124" fmla="*/ 276489 w 702"/>
                <a:gd name="T125" fmla="*/ 1030426 h 1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02" h="1267">
                  <a:moveTo>
                    <a:pt x="92" y="695"/>
                  </a:moveTo>
                  <a:lnTo>
                    <a:pt x="83" y="693"/>
                  </a:lnTo>
                  <a:lnTo>
                    <a:pt x="75" y="703"/>
                  </a:lnTo>
                  <a:lnTo>
                    <a:pt x="75" y="714"/>
                  </a:lnTo>
                  <a:lnTo>
                    <a:pt x="54" y="716"/>
                  </a:lnTo>
                  <a:lnTo>
                    <a:pt x="44" y="718"/>
                  </a:lnTo>
                  <a:lnTo>
                    <a:pt x="48" y="728"/>
                  </a:lnTo>
                  <a:lnTo>
                    <a:pt x="54" y="731"/>
                  </a:lnTo>
                  <a:lnTo>
                    <a:pt x="52" y="737"/>
                  </a:lnTo>
                  <a:lnTo>
                    <a:pt x="37" y="737"/>
                  </a:lnTo>
                  <a:lnTo>
                    <a:pt x="29" y="751"/>
                  </a:lnTo>
                  <a:lnTo>
                    <a:pt x="31" y="768"/>
                  </a:lnTo>
                  <a:lnTo>
                    <a:pt x="58" y="783"/>
                  </a:lnTo>
                  <a:lnTo>
                    <a:pt x="67" y="783"/>
                  </a:lnTo>
                  <a:lnTo>
                    <a:pt x="87" y="774"/>
                  </a:lnTo>
                  <a:lnTo>
                    <a:pt x="96" y="776"/>
                  </a:lnTo>
                  <a:lnTo>
                    <a:pt x="102" y="789"/>
                  </a:lnTo>
                  <a:lnTo>
                    <a:pt x="104" y="799"/>
                  </a:lnTo>
                  <a:lnTo>
                    <a:pt x="115" y="799"/>
                  </a:lnTo>
                  <a:lnTo>
                    <a:pt x="121" y="804"/>
                  </a:lnTo>
                  <a:lnTo>
                    <a:pt x="125" y="818"/>
                  </a:lnTo>
                  <a:lnTo>
                    <a:pt x="125" y="822"/>
                  </a:lnTo>
                  <a:lnTo>
                    <a:pt x="129" y="822"/>
                  </a:lnTo>
                  <a:lnTo>
                    <a:pt x="140" y="822"/>
                  </a:lnTo>
                  <a:lnTo>
                    <a:pt x="148" y="810"/>
                  </a:lnTo>
                  <a:lnTo>
                    <a:pt x="158" y="808"/>
                  </a:lnTo>
                  <a:lnTo>
                    <a:pt x="159" y="814"/>
                  </a:lnTo>
                  <a:lnTo>
                    <a:pt x="171" y="810"/>
                  </a:lnTo>
                  <a:lnTo>
                    <a:pt x="165" y="799"/>
                  </a:lnTo>
                  <a:lnTo>
                    <a:pt x="171" y="793"/>
                  </a:lnTo>
                  <a:lnTo>
                    <a:pt x="171" y="779"/>
                  </a:lnTo>
                  <a:lnTo>
                    <a:pt x="175" y="778"/>
                  </a:lnTo>
                  <a:lnTo>
                    <a:pt x="177" y="789"/>
                  </a:lnTo>
                  <a:lnTo>
                    <a:pt x="173" y="799"/>
                  </a:lnTo>
                  <a:lnTo>
                    <a:pt x="177" y="802"/>
                  </a:lnTo>
                  <a:lnTo>
                    <a:pt x="184" y="789"/>
                  </a:lnTo>
                  <a:lnTo>
                    <a:pt x="181" y="766"/>
                  </a:lnTo>
                  <a:lnTo>
                    <a:pt x="173" y="760"/>
                  </a:lnTo>
                  <a:lnTo>
                    <a:pt x="165" y="760"/>
                  </a:lnTo>
                  <a:lnTo>
                    <a:pt x="181" y="755"/>
                  </a:lnTo>
                  <a:lnTo>
                    <a:pt x="179" y="747"/>
                  </a:lnTo>
                  <a:lnTo>
                    <a:pt x="167" y="739"/>
                  </a:lnTo>
                  <a:lnTo>
                    <a:pt x="165" y="724"/>
                  </a:lnTo>
                  <a:lnTo>
                    <a:pt x="163" y="722"/>
                  </a:lnTo>
                  <a:lnTo>
                    <a:pt x="175" y="708"/>
                  </a:lnTo>
                  <a:lnTo>
                    <a:pt x="165" y="701"/>
                  </a:lnTo>
                  <a:lnTo>
                    <a:pt x="148" y="699"/>
                  </a:lnTo>
                  <a:lnTo>
                    <a:pt x="123" y="701"/>
                  </a:lnTo>
                  <a:lnTo>
                    <a:pt x="111" y="689"/>
                  </a:lnTo>
                  <a:lnTo>
                    <a:pt x="94" y="707"/>
                  </a:lnTo>
                  <a:lnTo>
                    <a:pt x="88" y="699"/>
                  </a:lnTo>
                  <a:lnTo>
                    <a:pt x="92" y="695"/>
                  </a:lnTo>
                  <a:close/>
                  <a:moveTo>
                    <a:pt x="198" y="465"/>
                  </a:moveTo>
                  <a:lnTo>
                    <a:pt x="192" y="465"/>
                  </a:lnTo>
                  <a:lnTo>
                    <a:pt x="184" y="467"/>
                  </a:lnTo>
                  <a:lnTo>
                    <a:pt x="190" y="480"/>
                  </a:lnTo>
                  <a:lnTo>
                    <a:pt x="198" y="480"/>
                  </a:lnTo>
                  <a:lnTo>
                    <a:pt x="204" y="471"/>
                  </a:lnTo>
                  <a:lnTo>
                    <a:pt x="202" y="469"/>
                  </a:lnTo>
                  <a:lnTo>
                    <a:pt x="202" y="467"/>
                  </a:lnTo>
                  <a:lnTo>
                    <a:pt x="200" y="467"/>
                  </a:lnTo>
                  <a:lnTo>
                    <a:pt x="200" y="465"/>
                  </a:lnTo>
                  <a:lnTo>
                    <a:pt x="198" y="465"/>
                  </a:lnTo>
                  <a:close/>
                  <a:moveTo>
                    <a:pt x="514" y="377"/>
                  </a:moveTo>
                  <a:lnTo>
                    <a:pt x="507" y="380"/>
                  </a:lnTo>
                  <a:lnTo>
                    <a:pt x="507" y="388"/>
                  </a:lnTo>
                  <a:lnTo>
                    <a:pt x="514" y="392"/>
                  </a:lnTo>
                  <a:lnTo>
                    <a:pt x="524" y="388"/>
                  </a:lnTo>
                  <a:lnTo>
                    <a:pt x="524" y="378"/>
                  </a:lnTo>
                  <a:lnTo>
                    <a:pt x="514" y="377"/>
                  </a:lnTo>
                  <a:close/>
                  <a:moveTo>
                    <a:pt x="430" y="4"/>
                  </a:moveTo>
                  <a:lnTo>
                    <a:pt x="418" y="8"/>
                  </a:lnTo>
                  <a:lnTo>
                    <a:pt x="420" y="16"/>
                  </a:lnTo>
                  <a:lnTo>
                    <a:pt x="420" y="25"/>
                  </a:lnTo>
                  <a:lnTo>
                    <a:pt x="424" y="37"/>
                  </a:lnTo>
                  <a:lnTo>
                    <a:pt x="430" y="41"/>
                  </a:lnTo>
                  <a:lnTo>
                    <a:pt x="436" y="37"/>
                  </a:lnTo>
                  <a:lnTo>
                    <a:pt x="436" y="24"/>
                  </a:lnTo>
                  <a:lnTo>
                    <a:pt x="430" y="16"/>
                  </a:lnTo>
                  <a:lnTo>
                    <a:pt x="430" y="4"/>
                  </a:lnTo>
                  <a:close/>
                  <a:moveTo>
                    <a:pt x="488" y="428"/>
                  </a:moveTo>
                  <a:lnTo>
                    <a:pt x="482" y="426"/>
                  </a:lnTo>
                  <a:lnTo>
                    <a:pt x="474" y="428"/>
                  </a:lnTo>
                  <a:lnTo>
                    <a:pt x="463" y="432"/>
                  </a:lnTo>
                  <a:lnTo>
                    <a:pt x="451" y="426"/>
                  </a:lnTo>
                  <a:lnTo>
                    <a:pt x="443" y="428"/>
                  </a:lnTo>
                  <a:lnTo>
                    <a:pt x="438" y="426"/>
                  </a:lnTo>
                  <a:lnTo>
                    <a:pt x="428" y="421"/>
                  </a:lnTo>
                  <a:lnTo>
                    <a:pt x="420" y="426"/>
                  </a:lnTo>
                  <a:lnTo>
                    <a:pt x="415" y="423"/>
                  </a:lnTo>
                  <a:lnTo>
                    <a:pt x="409" y="426"/>
                  </a:lnTo>
                  <a:lnTo>
                    <a:pt x="411" y="417"/>
                  </a:lnTo>
                  <a:lnTo>
                    <a:pt x="405" y="411"/>
                  </a:lnTo>
                  <a:lnTo>
                    <a:pt x="386" y="411"/>
                  </a:lnTo>
                  <a:lnTo>
                    <a:pt x="386" y="417"/>
                  </a:lnTo>
                  <a:lnTo>
                    <a:pt x="380" y="407"/>
                  </a:lnTo>
                  <a:lnTo>
                    <a:pt x="378" y="396"/>
                  </a:lnTo>
                  <a:lnTo>
                    <a:pt x="372" y="396"/>
                  </a:lnTo>
                  <a:lnTo>
                    <a:pt x="365" y="407"/>
                  </a:lnTo>
                  <a:lnTo>
                    <a:pt x="359" y="417"/>
                  </a:lnTo>
                  <a:lnTo>
                    <a:pt x="370" y="421"/>
                  </a:lnTo>
                  <a:lnTo>
                    <a:pt x="359" y="423"/>
                  </a:lnTo>
                  <a:lnTo>
                    <a:pt x="355" y="426"/>
                  </a:lnTo>
                  <a:lnTo>
                    <a:pt x="353" y="432"/>
                  </a:lnTo>
                  <a:lnTo>
                    <a:pt x="346" y="432"/>
                  </a:lnTo>
                  <a:lnTo>
                    <a:pt x="338" y="426"/>
                  </a:lnTo>
                  <a:lnTo>
                    <a:pt x="334" y="440"/>
                  </a:lnTo>
                  <a:lnTo>
                    <a:pt x="340" y="442"/>
                  </a:lnTo>
                  <a:lnTo>
                    <a:pt x="336" y="446"/>
                  </a:lnTo>
                  <a:lnTo>
                    <a:pt x="328" y="442"/>
                  </a:lnTo>
                  <a:lnTo>
                    <a:pt x="326" y="455"/>
                  </a:lnTo>
                  <a:lnTo>
                    <a:pt x="332" y="459"/>
                  </a:lnTo>
                  <a:lnTo>
                    <a:pt x="338" y="467"/>
                  </a:lnTo>
                  <a:lnTo>
                    <a:pt x="338" y="472"/>
                  </a:lnTo>
                  <a:lnTo>
                    <a:pt x="328" y="469"/>
                  </a:lnTo>
                  <a:lnTo>
                    <a:pt x="321" y="465"/>
                  </a:lnTo>
                  <a:lnTo>
                    <a:pt x="315" y="461"/>
                  </a:lnTo>
                  <a:lnTo>
                    <a:pt x="305" y="465"/>
                  </a:lnTo>
                  <a:lnTo>
                    <a:pt x="307" y="471"/>
                  </a:lnTo>
                  <a:lnTo>
                    <a:pt x="313" y="480"/>
                  </a:lnTo>
                  <a:lnTo>
                    <a:pt x="307" y="484"/>
                  </a:lnTo>
                  <a:lnTo>
                    <a:pt x="305" y="474"/>
                  </a:lnTo>
                  <a:lnTo>
                    <a:pt x="301" y="465"/>
                  </a:lnTo>
                  <a:lnTo>
                    <a:pt x="294" y="465"/>
                  </a:lnTo>
                  <a:lnTo>
                    <a:pt x="294" y="474"/>
                  </a:lnTo>
                  <a:lnTo>
                    <a:pt x="290" y="478"/>
                  </a:lnTo>
                  <a:lnTo>
                    <a:pt x="301" y="488"/>
                  </a:lnTo>
                  <a:lnTo>
                    <a:pt x="305" y="495"/>
                  </a:lnTo>
                  <a:lnTo>
                    <a:pt x="296" y="495"/>
                  </a:lnTo>
                  <a:lnTo>
                    <a:pt x="286" y="492"/>
                  </a:lnTo>
                  <a:lnTo>
                    <a:pt x="282" y="505"/>
                  </a:lnTo>
                  <a:lnTo>
                    <a:pt x="286" y="515"/>
                  </a:lnTo>
                  <a:lnTo>
                    <a:pt x="290" y="520"/>
                  </a:lnTo>
                  <a:lnTo>
                    <a:pt x="292" y="530"/>
                  </a:lnTo>
                  <a:lnTo>
                    <a:pt x="286" y="532"/>
                  </a:lnTo>
                  <a:lnTo>
                    <a:pt x="276" y="540"/>
                  </a:lnTo>
                  <a:lnTo>
                    <a:pt x="280" y="549"/>
                  </a:lnTo>
                  <a:lnTo>
                    <a:pt x="273" y="545"/>
                  </a:lnTo>
                  <a:lnTo>
                    <a:pt x="265" y="549"/>
                  </a:lnTo>
                  <a:lnTo>
                    <a:pt x="269" y="555"/>
                  </a:lnTo>
                  <a:lnTo>
                    <a:pt x="265" y="563"/>
                  </a:lnTo>
                  <a:lnTo>
                    <a:pt x="257" y="563"/>
                  </a:lnTo>
                  <a:lnTo>
                    <a:pt x="252" y="561"/>
                  </a:lnTo>
                  <a:lnTo>
                    <a:pt x="240" y="561"/>
                  </a:lnTo>
                  <a:lnTo>
                    <a:pt x="240" y="566"/>
                  </a:lnTo>
                  <a:lnTo>
                    <a:pt x="250" y="570"/>
                  </a:lnTo>
                  <a:lnTo>
                    <a:pt x="257" y="572"/>
                  </a:lnTo>
                  <a:lnTo>
                    <a:pt x="253" y="576"/>
                  </a:lnTo>
                  <a:lnTo>
                    <a:pt x="242" y="576"/>
                  </a:lnTo>
                  <a:lnTo>
                    <a:pt x="244" y="586"/>
                  </a:lnTo>
                  <a:lnTo>
                    <a:pt x="250" y="590"/>
                  </a:lnTo>
                  <a:lnTo>
                    <a:pt x="257" y="593"/>
                  </a:lnTo>
                  <a:lnTo>
                    <a:pt x="278" y="582"/>
                  </a:lnTo>
                  <a:lnTo>
                    <a:pt x="292" y="576"/>
                  </a:lnTo>
                  <a:lnTo>
                    <a:pt x="296" y="576"/>
                  </a:lnTo>
                  <a:lnTo>
                    <a:pt x="290" y="586"/>
                  </a:lnTo>
                  <a:lnTo>
                    <a:pt x="280" y="590"/>
                  </a:lnTo>
                  <a:lnTo>
                    <a:pt x="265" y="597"/>
                  </a:lnTo>
                  <a:lnTo>
                    <a:pt x="261" y="607"/>
                  </a:lnTo>
                  <a:lnTo>
                    <a:pt x="252" y="618"/>
                  </a:lnTo>
                  <a:lnTo>
                    <a:pt x="240" y="628"/>
                  </a:lnTo>
                  <a:lnTo>
                    <a:pt x="248" y="634"/>
                  </a:lnTo>
                  <a:lnTo>
                    <a:pt x="236" y="639"/>
                  </a:lnTo>
                  <a:lnTo>
                    <a:pt x="227" y="645"/>
                  </a:lnTo>
                  <a:lnTo>
                    <a:pt x="234" y="649"/>
                  </a:lnTo>
                  <a:lnTo>
                    <a:pt x="228" y="659"/>
                  </a:lnTo>
                  <a:lnTo>
                    <a:pt x="227" y="670"/>
                  </a:lnTo>
                  <a:lnTo>
                    <a:pt x="219" y="676"/>
                  </a:lnTo>
                  <a:lnTo>
                    <a:pt x="204" y="687"/>
                  </a:lnTo>
                  <a:lnTo>
                    <a:pt x="194" y="699"/>
                  </a:lnTo>
                  <a:lnTo>
                    <a:pt x="200" y="708"/>
                  </a:lnTo>
                  <a:lnTo>
                    <a:pt x="207" y="708"/>
                  </a:lnTo>
                  <a:lnTo>
                    <a:pt x="211" y="699"/>
                  </a:lnTo>
                  <a:lnTo>
                    <a:pt x="225" y="689"/>
                  </a:lnTo>
                  <a:lnTo>
                    <a:pt x="236" y="676"/>
                  </a:lnTo>
                  <a:lnTo>
                    <a:pt x="242" y="666"/>
                  </a:lnTo>
                  <a:lnTo>
                    <a:pt x="242" y="653"/>
                  </a:lnTo>
                  <a:lnTo>
                    <a:pt x="253" y="651"/>
                  </a:lnTo>
                  <a:lnTo>
                    <a:pt x="253" y="641"/>
                  </a:lnTo>
                  <a:lnTo>
                    <a:pt x="257" y="634"/>
                  </a:lnTo>
                  <a:lnTo>
                    <a:pt x="261" y="643"/>
                  </a:lnTo>
                  <a:lnTo>
                    <a:pt x="278" y="636"/>
                  </a:lnTo>
                  <a:lnTo>
                    <a:pt x="278" y="643"/>
                  </a:lnTo>
                  <a:lnTo>
                    <a:pt x="261" y="649"/>
                  </a:lnTo>
                  <a:lnTo>
                    <a:pt x="252" y="660"/>
                  </a:lnTo>
                  <a:lnTo>
                    <a:pt x="255" y="670"/>
                  </a:lnTo>
                  <a:lnTo>
                    <a:pt x="267" y="664"/>
                  </a:lnTo>
                  <a:lnTo>
                    <a:pt x="278" y="657"/>
                  </a:lnTo>
                  <a:lnTo>
                    <a:pt x="288" y="651"/>
                  </a:lnTo>
                  <a:lnTo>
                    <a:pt x="288" y="662"/>
                  </a:lnTo>
                  <a:lnTo>
                    <a:pt x="299" y="668"/>
                  </a:lnTo>
                  <a:lnTo>
                    <a:pt x="301" y="678"/>
                  </a:lnTo>
                  <a:lnTo>
                    <a:pt x="288" y="668"/>
                  </a:lnTo>
                  <a:lnTo>
                    <a:pt x="275" y="670"/>
                  </a:lnTo>
                  <a:lnTo>
                    <a:pt x="267" y="680"/>
                  </a:lnTo>
                  <a:lnTo>
                    <a:pt x="269" y="689"/>
                  </a:lnTo>
                  <a:lnTo>
                    <a:pt x="276" y="701"/>
                  </a:lnTo>
                  <a:lnTo>
                    <a:pt x="275" y="708"/>
                  </a:lnTo>
                  <a:lnTo>
                    <a:pt x="263" y="708"/>
                  </a:lnTo>
                  <a:lnTo>
                    <a:pt x="255" y="712"/>
                  </a:lnTo>
                  <a:lnTo>
                    <a:pt x="255" y="726"/>
                  </a:lnTo>
                  <a:lnTo>
                    <a:pt x="250" y="731"/>
                  </a:lnTo>
                  <a:lnTo>
                    <a:pt x="236" y="737"/>
                  </a:lnTo>
                  <a:lnTo>
                    <a:pt x="236" y="753"/>
                  </a:lnTo>
                  <a:lnTo>
                    <a:pt x="230" y="756"/>
                  </a:lnTo>
                  <a:lnTo>
                    <a:pt x="225" y="741"/>
                  </a:lnTo>
                  <a:lnTo>
                    <a:pt x="217" y="747"/>
                  </a:lnTo>
                  <a:lnTo>
                    <a:pt x="221" y="772"/>
                  </a:lnTo>
                  <a:lnTo>
                    <a:pt x="225" y="789"/>
                  </a:lnTo>
                  <a:lnTo>
                    <a:pt x="230" y="797"/>
                  </a:lnTo>
                  <a:lnTo>
                    <a:pt x="230" y="776"/>
                  </a:lnTo>
                  <a:lnTo>
                    <a:pt x="236" y="772"/>
                  </a:lnTo>
                  <a:lnTo>
                    <a:pt x="248" y="779"/>
                  </a:lnTo>
                  <a:lnTo>
                    <a:pt x="255" y="799"/>
                  </a:lnTo>
                  <a:lnTo>
                    <a:pt x="261" y="797"/>
                  </a:lnTo>
                  <a:lnTo>
                    <a:pt x="267" y="789"/>
                  </a:lnTo>
                  <a:lnTo>
                    <a:pt x="267" y="778"/>
                  </a:lnTo>
                  <a:lnTo>
                    <a:pt x="271" y="774"/>
                  </a:lnTo>
                  <a:lnTo>
                    <a:pt x="280" y="779"/>
                  </a:lnTo>
                  <a:lnTo>
                    <a:pt x="288" y="785"/>
                  </a:lnTo>
                  <a:lnTo>
                    <a:pt x="296" y="789"/>
                  </a:lnTo>
                  <a:lnTo>
                    <a:pt x="307" y="781"/>
                  </a:lnTo>
                  <a:lnTo>
                    <a:pt x="323" y="779"/>
                  </a:lnTo>
                  <a:lnTo>
                    <a:pt x="328" y="785"/>
                  </a:lnTo>
                  <a:lnTo>
                    <a:pt x="342" y="785"/>
                  </a:lnTo>
                  <a:lnTo>
                    <a:pt x="353" y="789"/>
                  </a:lnTo>
                  <a:lnTo>
                    <a:pt x="338" y="793"/>
                  </a:lnTo>
                  <a:lnTo>
                    <a:pt x="338" y="799"/>
                  </a:lnTo>
                  <a:lnTo>
                    <a:pt x="324" y="799"/>
                  </a:lnTo>
                  <a:lnTo>
                    <a:pt x="307" y="816"/>
                  </a:lnTo>
                  <a:lnTo>
                    <a:pt x="301" y="829"/>
                  </a:lnTo>
                  <a:lnTo>
                    <a:pt x="307" y="839"/>
                  </a:lnTo>
                  <a:lnTo>
                    <a:pt x="307" y="849"/>
                  </a:lnTo>
                  <a:lnTo>
                    <a:pt x="309" y="860"/>
                  </a:lnTo>
                  <a:lnTo>
                    <a:pt x="317" y="862"/>
                  </a:lnTo>
                  <a:lnTo>
                    <a:pt x="324" y="864"/>
                  </a:lnTo>
                  <a:lnTo>
                    <a:pt x="328" y="860"/>
                  </a:lnTo>
                  <a:lnTo>
                    <a:pt x="332" y="866"/>
                  </a:lnTo>
                  <a:lnTo>
                    <a:pt x="340" y="868"/>
                  </a:lnTo>
                  <a:lnTo>
                    <a:pt x="346" y="864"/>
                  </a:lnTo>
                  <a:lnTo>
                    <a:pt x="344" y="870"/>
                  </a:lnTo>
                  <a:lnTo>
                    <a:pt x="334" y="879"/>
                  </a:lnTo>
                  <a:lnTo>
                    <a:pt x="328" y="891"/>
                  </a:lnTo>
                  <a:lnTo>
                    <a:pt x="332" y="893"/>
                  </a:lnTo>
                  <a:lnTo>
                    <a:pt x="340" y="887"/>
                  </a:lnTo>
                  <a:lnTo>
                    <a:pt x="338" y="900"/>
                  </a:lnTo>
                  <a:lnTo>
                    <a:pt x="328" y="904"/>
                  </a:lnTo>
                  <a:lnTo>
                    <a:pt x="315" y="900"/>
                  </a:lnTo>
                  <a:lnTo>
                    <a:pt x="305" y="906"/>
                  </a:lnTo>
                  <a:lnTo>
                    <a:pt x="299" y="918"/>
                  </a:lnTo>
                  <a:lnTo>
                    <a:pt x="298" y="927"/>
                  </a:lnTo>
                  <a:lnTo>
                    <a:pt x="294" y="935"/>
                  </a:lnTo>
                  <a:lnTo>
                    <a:pt x="298" y="944"/>
                  </a:lnTo>
                  <a:lnTo>
                    <a:pt x="299" y="958"/>
                  </a:lnTo>
                  <a:lnTo>
                    <a:pt x="313" y="966"/>
                  </a:lnTo>
                  <a:lnTo>
                    <a:pt x="307" y="973"/>
                  </a:lnTo>
                  <a:lnTo>
                    <a:pt x="294" y="967"/>
                  </a:lnTo>
                  <a:lnTo>
                    <a:pt x="292" y="948"/>
                  </a:lnTo>
                  <a:lnTo>
                    <a:pt x="282" y="950"/>
                  </a:lnTo>
                  <a:lnTo>
                    <a:pt x="288" y="967"/>
                  </a:lnTo>
                  <a:lnTo>
                    <a:pt x="280" y="967"/>
                  </a:lnTo>
                  <a:lnTo>
                    <a:pt x="278" y="958"/>
                  </a:lnTo>
                  <a:lnTo>
                    <a:pt x="267" y="952"/>
                  </a:lnTo>
                  <a:lnTo>
                    <a:pt x="250" y="948"/>
                  </a:lnTo>
                  <a:lnTo>
                    <a:pt x="238" y="941"/>
                  </a:lnTo>
                  <a:lnTo>
                    <a:pt x="230" y="946"/>
                  </a:lnTo>
                  <a:lnTo>
                    <a:pt x="219" y="944"/>
                  </a:lnTo>
                  <a:lnTo>
                    <a:pt x="205" y="954"/>
                  </a:lnTo>
                  <a:lnTo>
                    <a:pt x="192" y="960"/>
                  </a:lnTo>
                  <a:lnTo>
                    <a:pt x="175" y="966"/>
                  </a:lnTo>
                  <a:lnTo>
                    <a:pt x="163" y="969"/>
                  </a:lnTo>
                  <a:lnTo>
                    <a:pt x="154" y="981"/>
                  </a:lnTo>
                  <a:lnTo>
                    <a:pt x="163" y="983"/>
                  </a:lnTo>
                  <a:lnTo>
                    <a:pt x="173" y="981"/>
                  </a:lnTo>
                  <a:lnTo>
                    <a:pt x="181" y="987"/>
                  </a:lnTo>
                  <a:lnTo>
                    <a:pt x="192" y="979"/>
                  </a:lnTo>
                  <a:lnTo>
                    <a:pt x="207" y="979"/>
                  </a:lnTo>
                  <a:lnTo>
                    <a:pt x="209" y="987"/>
                  </a:lnTo>
                  <a:lnTo>
                    <a:pt x="204" y="992"/>
                  </a:lnTo>
                  <a:lnTo>
                    <a:pt x="198" y="1002"/>
                  </a:lnTo>
                  <a:lnTo>
                    <a:pt x="198" y="1014"/>
                  </a:lnTo>
                  <a:lnTo>
                    <a:pt x="204" y="1017"/>
                  </a:lnTo>
                  <a:lnTo>
                    <a:pt x="196" y="1023"/>
                  </a:lnTo>
                  <a:lnTo>
                    <a:pt x="182" y="1037"/>
                  </a:lnTo>
                  <a:lnTo>
                    <a:pt x="159" y="1040"/>
                  </a:lnTo>
                  <a:lnTo>
                    <a:pt x="138" y="1046"/>
                  </a:lnTo>
                  <a:lnTo>
                    <a:pt x="119" y="1040"/>
                  </a:lnTo>
                  <a:lnTo>
                    <a:pt x="110" y="1042"/>
                  </a:lnTo>
                  <a:lnTo>
                    <a:pt x="108" y="1046"/>
                  </a:lnTo>
                  <a:lnTo>
                    <a:pt x="98" y="1044"/>
                  </a:lnTo>
                  <a:lnTo>
                    <a:pt x="92" y="1046"/>
                  </a:lnTo>
                  <a:lnTo>
                    <a:pt x="92" y="1054"/>
                  </a:lnTo>
                  <a:lnTo>
                    <a:pt x="104" y="1058"/>
                  </a:lnTo>
                  <a:lnTo>
                    <a:pt x="96" y="1061"/>
                  </a:lnTo>
                  <a:lnTo>
                    <a:pt x="87" y="1061"/>
                  </a:lnTo>
                  <a:lnTo>
                    <a:pt x="87" y="1071"/>
                  </a:lnTo>
                  <a:lnTo>
                    <a:pt x="92" y="1075"/>
                  </a:lnTo>
                  <a:lnTo>
                    <a:pt x="106" y="1075"/>
                  </a:lnTo>
                  <a:lnTo>
                    <a:pt x="113" y="1073"/>
                  </a:lnTo>
                  <a:lnTo>
                    <a:pt x="113" y="1079"/>
                  </a:lnTo>
                  <a:lnTo>
                    <a:pt x="104" y="1081"/>
                  </a:lnTo>
                  <a:lnTo>
                    <a:pt x="104" y="1088"/>
                  </a:lnTo>
                  <a:lnTo>
                    <a:pt x="123" y="1090"/>
                  </a:lnTo>
                  <a:lnTo>
                    <a:pt x="133" y="1085"/>
                  </a:lnTo>
                  <a:lnTo>
                    <a:pt x="146" y="1081"/>
                  </a:lnTo>
                  <a:lnTo>
                    <a:pt x="148" y="1094"/>
                  </a:lnTo>
                  <a:lnTo>
                    <a:pt x="167" y="1094"/>
                  </a:lnTo>
                  <a:lnTo>
                    <a:pt x="175" y="1100"/>
                  </a:lnTo>
                  <a:lnTo>
                    <a:pt x="182" y="1106"/>
                  </a:lnTo>
                  <a:lnTo>
                    <a:pt x="182" y="1123"/>
                  </a:lnTo>
                  <a:lnTo>
                    <a:pt x="196" y="1136"/>
                  </a:lnTo>
                  <a:lnTo>
                    <a:pt x="211" y="1146"/>
                  </a:lnTo>
                  <a:lnTo>
                    <a:pt x="225" y="1136"/>
                  </a:lnTo>
                  <a:lnTo>
                    <a:pt x="240" y="1132"/>
                  </a:lnTo>
                  <a:lnTo>
                    <a:pt x="257" y="1132"/>
                  </a:lnTo>
                  <a:lnTo>
                    <a:pt x="265" y="1125"/>
                  </a:lnTo>
                  <a:lnTo>
                    <a:pt x="282" y="1123"/>
                  </a:lnTo>
                  <a:lnTo>
                    <a:pt x="301" y="1111"/>
                  </a:lnTo>
                  <a:lnTo>
                    <a:pt x="288" y="1127"/>
                  </a:lnTo>
                  <a:lnTo>
                    <a:pt x="273" y="1132"/>
                  </a:lnTo>
                  <a:lnTo>
                    <a:pt x="261" y="1142"/>
                  </a:lnTo>
                  <a:lnTo>
                    <a:pt x="246" y="1142"/>
                  </a:lnTo>
                  <a:lnTo>
                    <a:pt x="227" y="1152"/>
                  </a:lnTo>
                  <a:lnTo>
                    <a:pt x="221" y="1159"/>
                  </a:lnTo>
                  <a:lnTo>
                    <a:pt x="209" y="1161"/>
                  </a:lnTo>
                  <a:lnTo>
                    <a:pt x="194" y="1157"/>
                  </a:lnTo>
                  <a:lnTo>
                    <a:pt x="184" y="1152"/>
                  </a:lnTo>
                  <a:lnTo>
                    <a:pt x="159" y="1150"/>
                  </a:lnTo>
                  <a:lnTo>
                    <a:pt x="156" y="1148"/>
                  </a:lnTo>
                  <a:lnTo>
                    <a:pt x="138" y="1146"/>
                  </a:lnTo>
                  <a:lnTo>
                    <a:pt x="133" y="1159"/>
                  </a:lnTo>
                  <a:lnTo>
                    <a:pt x="113" y="1152"/>
                  </a:lnTo>
                  <a:lnTo>
                    <a:pt x="110" y="1159"/>
                  </a:lnTo>
                  <a:lnTo>
                    <a:pt x="104" y="1157"/>
                  </a:lnTo>
                  <a:lnTo>
                    <a:pt x="98" y="1171"/>
                  </a:lnTo>
                  <a:lnTo>
                    <a:pt x="71" y="1184"/>
                  </a:lnTo>
                  <a:lnTo>
                    <a:pt x="56" y="1192"/>
                  </a:lnTo>
                  <a:lnTo>
                    <a:pt x="42" y="1203"/>
                  </a:lnTo>
                  <a:lnTo>
                    <a:pt x="29" y="1207"/>
                  </a:lnTo>
                  <a:lnTo>
                    <a:pt x="21" y="1207"/>
                  </a:lnTo>
                  <a:lnTo>
                    <a:pt x="12" y="1207"/>
                  </a:lnTo>
                  <a:lnTo>
                    <a:pt x="2" y="1211"/>
                  </a:lnTo>
                  <a:lnTo>
                    <a:pt x="0" y="1221"/>
                  </a:lnTo>
                  <a:lnTo>
                    <a:pt x="6" y="1225"/>
                  </a:lnTo>
                  <a:lnTo>
                    <a:pt x="16" y="1223"/>
                  </a:lnTo>
                  <a:lnTo>
                    <a:pt x="21" y="1230"/>
                  </a:lnTo>
                  <a:lnTo>
                    <a:pt x="16" y="1238"/>
                  </a:lnTo>
                  <a:lnTo>
                    <a:pt x="35" y="1236"/>
                  </a:lnTo>
                  <a:lnTo>
                    <a:pt x="35" y="1223"/>
                  </a:lnTo>
                  <a:lnTo>
                    <a:pt x="48" y="1219"/>
                  </a:lnTo>
                  <a:lnTo>
                    <a:pt x="56" y="1226"/>
                  </a:lnTo>
                  <a:lnTo>
                    <a:pt x="73" y="1217"/>
                  </a:lnTo>
                  <a:lnTo>
                    <a:pt x="92" y="1225"/>
                  </a:lnTo>
                  <a:lnTo>
                    <a:pt x="110" y="1234"/>
                  </a:lnTo>
                  <a:lnTo>
                    <a:pt x="115" y="1221"/>
                  </a:lnTo>
                  <a:lnTo>
                    <a:pt x="119" y="1230"/>
                  </a:lnTo>
                  <a:lnTo>
                    <a:pt x="115" y="1234"/>
                  </a:lnTo>
                  <a:lnTo>
                    <a:pt x="146" y="1250"/>
                  </a:lnTo>
                  <a:lnTo>
                    <a:pt x="173" y="1213"/>
                  </a:lnTo>
                  <a:lnTo>
                    <a:pt x="192" y="1217"/>
                  </a:lnTo>
                  <a:lnTo>
                    <a:pt x="204" y="1221"/>
                  </a:lnTo>
                  <a:lnTo>
                    <a:pt x="211" y="1217"/>
                  </a:lnTo>
                  <a:lnTo>
                    <a:pt x="230" y="1240"/>
                  </a:lnTo>
                  <a:lnTo>
                    <a:pt x="236" y="1240"/>
                  </a:lnTo>
                  <a:lnTo>
                    <a:pt x="253" y="1238"/>
                  </a:lnTo>
                  <a:lnTo>
                    <a:pt x="273" y="1246"/>
                  </a:lnTo>
                  <a:lnTo>
                    <a:pt x="278" y="1240"/>
                  </a:lnTo>
                  <a:lnTo>
                    <a:pt x="269" y="1236"/>
                  </a:lnTo>
                  <a:lnTo>
                    <a:pt x="271" y="1230"/>
                  </a:lnTo>
                  <a:lnTo>
                    <a:pt x="278" y="1230"/>
                  </a:lnTo>
                  <a:lnTo>
                    <a:pt x="292" y="1238"/>
                  </a:lnTo>
                  <a:lnTo>
                    <a:pt x="307" y="1236"/>
                  </a:lnTo>
                  <a:lnTo>
                    <a:pt x="321" y="1234"/>
                  </a:lnTo>
                  <a:lnTo>
                    <a:pt x="324" y="1230"/>
                  </a:lnTo>
                  <a:lnTo>
                    <a:pt x="319" y="1221"/>
                  </a:lnTo>
                  <a:lnTo>
                    <a:pt x="323" y="1219"/>
                  </a:lnTo>
                  <a:lnTo>
                    <a:pt x="328" y="1232"/>
                  </a:lnTo>
                  <a:lnTo>
                    <a:pt x="346" y="1238"/>
                  </a:lnTo>
                  <a:lnTo>
                    <a:pt x="359" y="1240"/>
                  </a:lnTo>
                  <a:lnTo>
                    <a:pt x="351" y="1248"/>
                  </a:lnTo>
                  <a:lnTo>
                    <a:pt x="359" y="1259"/>
                  </a:lnTo>
                  <a:lnTo>
                    <a:pt x="376" y="1255"/>
                  </a:lnTo>
                  <a:lnTo>
                    <a:pt x="405" y="1255"/>
                  </a:lnTo>
                  <a:lnTo>
                    <a:pt x="415" y="1263"/>
                  </a:lnTo>
                  <a:lnTo>
                    <a:pt x="438" y="1267"/>
                  </a:lnTo>
                  <a:lnTo>
                    <a:pt x="459" y="1263"/>
                  </a:lnTo>
                  <a:lnTo>
                    <a:pt x="482" y="1263"/>
                  </a:lnTo>
                  <a:lnTo>
                    <a:pt x="489" y="1255"/>
                  </a:lnTo>
                  <a:lnTo>
                    <a:pt x="511" y="1253"/>
                  </a:lnTo>
                  <a:lnTo>
                    <a:pt x="522" y="1236"/>
                  </a:lnTo>
                  <a:lnTo>
                    <a:pt x="530" y="1232"/>
                  </a:lnTo>
                  <a:lnTo>
                    <a:pt x="530" y="1226"/>
                  </a:lnTo>
                  <a:lnTo>
                    <a:pt x="522" y="1225"/>
                  </a:lnTo>
                  <a:lnTo>
                    <a:pt x="501" y="1223"/>
                  </a:lnTo>
                  <a:lnTo>
                    <a:pt x="484" y="1215"/>
                  </a:lnTo>
                  <a:lnTo>
                    <a:pt x="470" y="1209"/>
                  </a:lnTo>
                  <a:lnTo>
                    <a:pt x="457" y="1200"/>
                  </a:lnTo>
                  <a:lnTo>
                    <a:pt x="476" y="1205"/>
                  </a:lnTo>
                  <a:lnTo>
                    <a:pt x="491" y="1202"/>
                  </a:lnTo>
                  <a:lnTo>
                    <a:pt x="511" y="1200"/>
                  </a:lnTo>
                  <a:lnTo>
                    <a:pt x="516" y="1180"/>
                  </a:lnTo>
                  <a:lnTo>
                    <a:pt x="505" y="1175"/>
                  </a:lnTo>
                  <a:lnTo>
                    <a:pt x="520" y="1175"/>
                  </a:lnTo>
                  <a:lnTo>
                    <a:pt x="516" y="1165"/>
                  </a:lnTo>
                  <a:lnTo>
                    <a:pt x="522" y="1173"/>
                  </a:lnTo>
                  <a:lnTo>
                    <a:pt x="543" y="1169"/>
                  </a:lnTo>
                  <a:lnTo>
                    <a:pt x="547" y="1159"/>
                  </a:lnTo>
                  <a:lnTo>
                    <a:pt x="559" y="1156"/>
                  </a:lnTo>
                  <a:lnTo>
                    <a:pt x="574" y="1140"/>
                  </a:lnTo>
                  <a:lnTo>
                    <a:pt x="574" y="1129"/>
                  </a:lnTo>
                  <a:lnTo>
                    <a:pt x="583" y="1119"/>
                  </a:lnTo>
                  <a:lnTo>
                    <a:pt x="583" y="1096"/>
                  </a:lnTo>
                  <a:lnTo>
                    <a:pt x="570" y="1077"/>
                  </a:lnTo>
                  <a:lnTo>
                    <a:pt x="535" y="1063"/>
                  </a:lnTo>
                  <a:lnTo>
                    <a:pt x="522" y="1061"/>
                  </a:lnTo>
                  <a:lnTo>
                    <a:pt x="503" y="1067"/>
                  </a:lnTo>
                  <a:lnTo>
                    <a:pt x="493" y="1073"/>
                  </a:lnTo>
                  <a:lnTo>
                    <a:pt x="486" y="1069"/>
                  </a:lnTo>
                  <a:lnTo>
                    <a:pt x="472" y="1061"/>
                  </a:lnTo>
                  <a:lnTo>
                    <a:pt x="474" y="1056"/>
                  </a:lnTo>
                  <a:lnTo>
                    <a:pt x="484" y="1050"/>
                  </a:lnTo>
                  <a:lnTo>
                    <a:pt x="495" y="1038"/>
                  </a:lnTo>
                  <a:lnTo>
                    <a:pt x="511" y="1037"/>
                  </a:lnTo>
                  <a:lnTo>
                    <a:pt x="511" y="1012"/>
                  </a:lnTo>
                  <a:lnTo>
                    <a:pt x="501" y="991"/>
                  </a:lnTo>
                  <a:lnTo>
                    <a:pt x="486" y="973"/>
                  </a:lnTo>
                  <a:lnTo>
                    <a:pt x="470" y="964"/>
                  </a:lnTo>
                  <a:lnTo>
                    <a:pt x="449" y="958"/>
                  </a:lnTo>
                  <a:lnTo>
                    <a:pt x="461" y="956"/>
                  </a:lnTo>
                  <a:lnTo>
                    <a:pt x="476" y="958"/>
                  </a:lnTo>
                  <a:lnTo>
                    <a:pt x="488" y="966"/>
                  </a:lnTo>
                  <a:lnTo>
                    <a:pt x="505" y="981"/>
                  </a:lnTo>
                  <a:lnTo>
                    <a:pt x="505" y="967"/>
                  </a:lnTo>
                  <a:lnTo>
                    <a:pt x="501" y="952"/>
                  </a:lnTo>
                  <a:lnTo>
                    <a:pt x="505" y="939"/>
                  </a:lnTo>
                  <a:lnTo>
                    <a:pt x="503" y="925"/>
                  </a:lnTo>
                  <a:lnTo>
                    <a:pt x="495" y="912"/>
                  </a:lnTo>
                  <a:lnTo>
                    <a:pt x="493" y="889"/>
                  </a:lnTo>
                  <a:lnTo>
                    <a:pt x="482" y="877"/>
                  </a:lnTo>
                  <a:lnTo>
                    <a:pt x="472" y="866"/>
                  </a:lnTo>
                  <a:lnTo>
                    <a:pt x="464" y="856"/>
                  </a:lnTo>
                  <a:lnTo>
                    <a:pt x="451" y="856"/>
                  </a:lnTo>
                  <a:lnTo>
                    <a:pt x="449" y="852"/>
                  </a:lnTo>
                  <a:lnTo>
                    <a:pt x="455" y="841"/>
                  </a:lnTo>
                  <a:lnTo>
                    <a:pt x="449" y="827"/>
                  </a:lnTo>
                  <a:lnTo>
                    <a:pt x="449" y="804"/>
                  </a:lnTo>
                  <a:lnTo>
                    <a:pt x="447" y="789"/>
                  </a:lnTo>
                  <a:lnTo>
                    <a:pt x="449" y="768"/>
                  </a:lnTo>
                  <a:lnTo>
                    <a:pt x="455" y="751"/>
                  </a:lnTo>
                  <a:lnTo>
                    <a:pt x="449" y="737"/>
                  </a:lnTo>
                  <a:lnTo>
                    <a:pt x="441" y="722"/>
                  </a:lnTo>
                  <a:lnTo>
                    <a:pt x="430" y="708"/>
                  </a:lnTo>
                  <a:lnTo>
                    <a:pt x="422" y="705"/>
                  </a:lnTo>
                  <a:lnTo>
                    <a:pt x="411" y="689"/>
                  </a:lnTo>
                  <a:lnTo>
                    <a:pt x="399" y="691"/>
                  </a:lnTo>
                  <a:lnTo>
                    <a:pt x="390" y="699"/>
                  </a:lnTo>
                  <a:lnTo>
                    <a:pt x="376" y="689"/>
                  </a:lnTo>
                  <a:lnTo>
                    <a:pt x="359" y="684"/>
                  </a:lnTo>
                  <a:lnTo>
                    <a:pt x="347" y="674"/>
                  </a:lnTo>
                  <a:lnTo>
                    <a:pt x="361" y="676"/>
                  </a:lnTo>
                  <a:lnTo>
                    <a:pt x="384" y="682"/>
                  </a:lnTo>
                  <a:lnTo>
                    <a:pt x="386" y="676"/>
                  </a:lnTo>
                  <a:lnTo>
                    <a:pt x="401" y="674"/>
                  </a:lnTo>
                  <a:lnTo>
                    <a:pt x="411" y="676"/>
                  </a:lnTo>
                  <a:lnTo>
                    <a:pt x="428" y="674"/>
                  </a:lnTo>
                  <a:lnTo>
                    <a:pt x="420" y="664"/>
                  </a:lnTo>
                  <a:lnTo>
                    <a:pt x="418" y="657"/>
                  </a:lnTo>
                  <a:lnTo>
                    <a:pt x="392" y="653"/>
                  </a:lnTo>
                  <a:lnTo>
                    <a:pt x="403" y="649"/>
                  </a:lnTo>
                  <a:lnTo>
                    <a:pt x="424" y="649"/>
                  </a:lnTo>
                  <a:lnTo>
                    <a:pt x="430" y="643"/>
                  </a:lnTo>
                  <a:lnTo>
                    <a:pt x="445" y="637"/>
                  </a:lnTo>
                  <a:lnTo>
                    <a:pt x="482" y="603"/>
                  </a:lnTo>
                  <a:lnTo>
                    <a:pt x="491" y="586"/>
                  </a:lnTo>
                  <a:lnTo>
                    <a:pt x="512" y="572"/>
                  </a:lnTo>
                  <a:lnTo>
                    <a:pt x="516" y="553"/>
                  </a:lnTo>
                  <a:lnTo>
                    <a:pt x="512" y="545"/>
                  </a:lnTo>
                  <a:lnTo>
                    <a:pt x="501" y="542"/>
                  </a:lnTo>
                  <a:lnTo>
                    <a:pt x="482" y="538"/>
                  </a:lnTo>
                  <a:lnTo>
                    <a:pt x="463" y="532"/>
                  </a:lnTo>
                  <a:lnTo>
                    <a:pt x="449" y="526"/>
                  </a:lnTo>
                  <a:lnTo>
                    <a:pt x="436" y="520"/>
                  </a:lnTo>
                  <a:lnTo>
                    <a:pt x="420" y="524"/>
                  </a:lnTo>
                  <a:lnTo>
                    <a:pt x="397" y="524"/>
                  </a:lnTo>
                  <a:lnTo>
                    <a:pt x="384" y="528"/>
                  </a:lnTo>
                  <a:lnTo>
                    <a:pt x="367" y="526"/>
                  </a:lnTo>
                  <a:lnTo>
                    <a:pt x="376" y="517"/>
                  </a:lnTo>
                  <a:lnTo>
                    <a:pt x="384" y="517"/>
                  </a:lnTo>
                  <a:lnTo>
                    <a:pt x="394" y="509"/>
                  </a:lnTo>
                  <a:lnTo>
                    <a:pt x="407" y="511"/>
                  </a:lnTo>
                  <a:lnTo>
                    <a:pt x="413" y="501"/>
                  </a:lnTo>
                  <a:lnTo>
                    <a:pt x="403" y="497"/>
                  </a:lnTo>
                  <a:lnTo>
                    <a:pt x="384" y="495"/>
                  </a:lnTo>
                  <a:lnTo>
                    <a:pt x="378" y="486"/>
                  </a:lnTo>
                  <a:lnTo>
                    <a:pt x="399" y="486"/>
                  </a:lnTo>
                  <a:lnTo>
                    <a:pt x="418" y="482"/>
                  </a:lnTo>
                  <a:lnTo>
                    <a:pt x="438" y="471"/>
                  </a:lnTo>
                  <a:lnTo>
                    <a:pt x="449" y="459"/>
                  </a:lnTo>
                  <a:lnTo>
                    <a:pt x="461" y="455"/>
                  </a:lnTo>
                  <a:lnTo>
                    <a:pt x="474" y="453"/>
                  </a:lnTo>
                  <a:lnTo>
                    <a:pt x="478" y="442"/>
                  </a:lnTo>
                  <a:lnTo>
                    <a:pt x="486" y="438"/>
                  </a:lnTo>
                  <a:lnTo>
                    <a:pt x="488" y="428"/>
                  </a:lnTo>
                  <a:close/>
                  <a:moveTo>
                    <a:pt x="173" y="503"/>
                  </a:moveTo>
                  <a:lnTo>
                    <a:pt x="161" y="505"/>
                  </a:lnTo>
                  <a:lnTo>
                    <a:pt x="156" y="511"/>
                  </a:lnTo>
                  <a:lnTo>
                    <a:pt x="159" y="520"/>
                  </a:lnTo>
                  <a:lnTo>
                    <a:pt x="173" y="513"/>
                  </a:lnTo>
                  <a:lnTo>
                    <a:pt x="173" y="511"/>
                  </a:lnTo>
                  <a:lnTo>
                    <a:pt x="173" y="509"/>
                  </a:lnTo>
                  <a:lnTo>
                    <a:pt x="173" y="507"/>
                  </a:lnTo>
                  <a:lnTo>
                    <a:pt x="169" y="507"/>
                  </a:lnTo>
                  <a:lnTo>
                    <a:pt x="169" y="505"/>
                  </a:lnTo>
                  <a:lnTo>
                    <a:pt x="169" y="503"/>
                  </a:lnTo>
                  <a:lnTo>
                    <a:pt x="173" y="503"/>
                  </a:lnTo>
                  <a:close/>
                  <a:moveTo>
                    <a:pt x="255" y="826"/>
                  </a:moveTo>
                  <a:lnTo>
                    <a:pt x="252" y="829"/>
                  </a:lnTo>
                  <a:lnTo>
                    <a:pt x="248" y="837"/>
                  </a:lnTo>
                  <a:lnTo>
                    <a:pt x="248" y="845"/>
                  </a:lnTo>
                  <a:lnTo>
                    <a:pt x="242" y="847"/>
                  </a:lnTo>
                  <a:lnTo>
                    <a:pt x="236" y="847"/>
                  </a:lnTo>
                  <a:lnTo>
                    <a:pt x="230" y="854"/>
                  </a:lnTo>
                  <a:lnTo>
                    <a:pt x="215" y="852"/>
                  </a:lnTo>
                  <a:lnTo>
                    <a:pt x="217" y="847"/>
                  </a:lnTo>
                  <a:lnTo>
                    <a:pt x="221" y="843"/>
                  </a:lnTo>
                  <a:lnTo>
                    <a:pt x="228" y="833"/>
                  </a:lnTo>
                  <a:lnTo>
                    <a:pt x="236" y="827"/>
                  </a:lnTo>
                  <a:lnTo>
                    <a:pt x="255" y="826"/>
                  </a:lnTo>
                  <a:close/>
                  <a:moveTo>
                    <a:pt x="501" y="413"/>
                  </a:moveTo>
                  <a:lnTo>
                    <a:pt x="493" y="417"/>
                  </a:lnTo>
                  <a:lnTo>
                    <a:pt x="489" y="425"/>
                  </a:lnTo>
                  <a:lnTo>
                    <a:pt x="493" y="430"/>
                  </a:lnTo>
                  <a:lnTo>
                    <a:pt x="507" y="425"/>
                  </a:lnTo>
                  <a:lnTo>
                    <a:pt x="501" y="413"/>
                  </a:lnTo>
                  <a:close/>
                  <a:moveTo>
                    <a:pt x="415" y="48"/>
                  </a:moveTo>
                  <a:lnTo>
                    <a:pt x="413" y="58"/>
                  </a:lnTo>
                  <a:lnTo>
                    <a:pt x="415" y="62"/>
                  </a:lnTo>
                  <a:lnTo>
                    <a:pt x="424" y="64"/>
                  </a:lnTo>
                  <a:lnTo>
                    <a:pt x="424" y="73"/>
                  </a:lnTo>
                  <a:lnTo>
                    <a:pt x="432" y="75"/>
                  </a:lnTo>
                  <a:lnTo>
                    <a:pt x="434" y="66"/>
                  </a:lnTo>
                  <a:lnTo>
                    <a:pt x="426" y="60"/>
                  </a:lnTo>
                  <a:lnTo>
                    <a:pt x="418" y="54"/>
                  </a:lnTo>
                  <a:lnTo>
                    <a:pt x="415" y="48"/>
                  </a:lnTo>
                  <a:close/>
                  <a:moveTo>
                    <a:pt x="232" y="524"/>
                  </a:moveTo>
                  <a:lnTo>
                    <a:pt x="223" y="528"/>
                  </a:lnTo>
                  <a:lnTo>
                    <a:pt x="227" y="538"/>
                  </a:lnTo>
                  <a:lnTo>
                    <a:pt x="232" y="542"/>
                  </a:lnTo>
                  <a:lnTo>
                    <a:pt x="240" y="532"/>
                  </a:lnTo>
                  <a:lnTo>
                    <a:pt x="232" y="524"/>
                  </a:lnTo>
                  <a:close/>
                  <a:moveTo>
                    <a:pt x="679" y="256"/>
                  </a:moveTo>
                  <a:lnTo>
                    <a:pt x="670" y="256"/>
                  </a:lnTo>
                  <a:lnTo>
                    <a:pt x="664" y="263"/>
                  </a:lnTo>
                  <a:lnTo>
                    <a:pt x="664" y="269"/>
                  </a:lnTo>
                  <a:lnTo>
                    <a:pt x="664" y="277"/>
                  </a:lnTo>
                  <a:lnTo>
                    <a:pt x="670" y="279"/>
                  </a:lnTo>
                  <a:lnTo>
                    <a:pt x="676" y="269"/>
                  </a:lnTo>
                  <a:lnTo>
                    <a:pt x="676" y="261"/>
                  </a:lnTo>
                  <a:lnTo>
                    <a:pt x="679" y="256"/>
                  </a:lnTo>
                  <a:close/>
                  <a:moveTo>
                    <a:pt x="323" y="1240"/>
                  </a:moveTo>
                  <a:lnTo>
                    <a:pt x="313" y="1240"/>
                  </a:lnTo>
                  <a:lnTo>
                    <a:pt x="307" y="1242"/>
                  </a:lnTo>
                  <a:lnTo>
                    <a:pt x="301" y="1244"/>
                  </a:lnTo>
                  <a:lnTo>
                    <a:pt x="309" y="1250"/>
                  </a:lnTo>
                  <a:lnTo>
                    <a:pt x="315" y="1259"/>
                  </a:lnTo>
                  <a:lnTo>
                    <a:pt x="326" y="1257"/>
                  </a:lnTo>
                  <a:lnTo>
                    <a:pt x="334" y="1251"/>
                  </a:lnTo>
                  <a:lnTo>
                    <a:pt x="323" y="1240"/>
                  </a:lnTo>
                  <a:close/>
                  <a:moveTo>
                    <a:pt x="228" y="626"/>
                  </a:moveTo>
                  <a:lnTo>
                    <a:pt x="217" y="636"/>
                  </a:lnTo>
                  <a:lnTo>
                    <a:pt x="205" y="643"/>
                  </a:lnTo>
                  <a:lnTo>
                    <a:pt x="204" y="651"/>
                  </a:lnTo>
                  <a:lnTo>
                    <a:pt x="209" y="659"/>
                  </a:lnTo>
                  <a:lnTo>
                    <a:pt x="217" y="653"/>
                  </a:lnTo>
                  <a:lnTo>
                    <a:pt x="221" y="645"/>
                  </a:lnTo>
                  <a:lnTo>
                    <a:pt x="230" y="634"/>
                  </a:lnTo>
                  <a:lnTo>
                    <a:pt x="228" y="626"/>
                  </a:lnTo>
                  <a:close/>
                  <a:moveTo>
                    <a:pt x="205" y="446"/>
                  </a:moveTo>
                  <a:lnTo>
                    <a:pt x="202" y="444"/>
                  </a:lnTo>
                  <a:lnTo>
                    <a:pt x="194" y="444"/>
                  </a:lnTo>
                  <a:lnTo>
                    <a:pt x="186" y="449"/>
                  </a:lnTo>
                  <a:lnTo>
                    <a:pt x="194" y="459"/>
                  </a:lnTo>
                  <a:lnTo>
                    <a:pt x="204" y="459"/>
                  </a:lnTo>
                  <a:lnTo>
                    <a:pt x="213" y="461"/>
                  </a:lnTo>
                  <a:lnTo>
                    <a:pt x="217" y="457"/>
                  </a:lnTo>
                  <a:lnTo>
                    <a:pt x="205" y="446"/>
                  </a:lnTo>
                  <a:close/>
                  <a:moveTo>
                    <a:pt x="484" y="401"/>
                  </a:moveTo>
                  <a:lnTo>
                    <a:pt x="474" y="403"/>
                  </a:lnTo>
                  <a:lnTo>
                    <a:pt x="476" y="413"/>
                  </a:lnTo>
                  <a:lnTo>
                    <a:pt x="482" y="417"/>
                  </a:lnTo>
                  <a:lnTo>
                    <a:pt x="488" y="413"/>
                  </a:lnTo>
                  <a:lnTo>
                    <a:pt x="489" y="407"/>
                  </a:lnTo>
                  <a:lnTo>
                    <a:pt x="484" y="401"/>
                  </a:lnTo>
                  <a:close/>
                  <a:moveTo>
                    <a:pt x="689" y="240"/>
                  </a:moveTo>
                  <a:lnTo>
                    <a:pt x="687" y="244"/>
                  </a:lnTo>
                  <a:lnTo>
                    <a:pt x="687" y="254"/>
                  </a:lnTo>
                  <a:lnTo>
                    <a:pt x="693" y="256"/>
                  </a:lnTo>
                  <a:lnTo>
                    <a:pt x="702" y="250"/>
                  </a:lnTo>
                  <a:lnTo>
                    <a:pt x="700" y="242"/>
                  </a:lnTo>
                  <a:lnTo>
                    <a:pt x="689" y="240"/>
                  </a:lnTo>
                  <a:close/>
                  <a:moveTo>
                    <a:pt x="438" y="2"/>
                  </a:moveTo>
                  <a:lnTo>
                    <a:pt x="436" y="14"/>
                  </a:lnTo>
                  <a:lnTo>
                    <a:pt x="440" y="22"/>
                  </a:lnTo>
                  <a:lnTo>
                    <a:pt x="440" y="29"/>
                  </a:lnTo>
                  <a:lnTo>
                    <a:pt x="445" y="39"/>
                  </a:lnTo>
                  <a:lnTo>
                    <a:pt x="449" y="33"/>
                  </a:lnTo>
                  <a:lnTo>
                    <a:pt x="453" y="25"/>
                  </a:lnTo>
                  <a:lnTo>
                    <a:pt x="451" y="18"/>
                  </a:lnTo>
                  <a:lnTo>
                    <a:pt x="447" y="16"/>
                  </a:lnTo>
                  <a:lnTo>
                    <a:pt x="447" y="6"/>
                  </a:lnTo>
                  <a:lnTo>
                    <a:pt x="445" y="2"/>
                  </a:lnTo>
                  <a:lnTo>
                    <a:pt x="438" y="2"/>
                  </a:lnTo>
                  <a:close/>
                  <a:moveTo>
                    <a:pt x="190" y="566"/>
                  </a:moveTo>
                  <a:lnTo>
                    <a:pt x="182" y="563"/>
                  </a:lnTo>
                  <a:lnTo>
                    <a:pt x="175" y="570"/>
                  </a:lnTo>
                  <a:lnTo>
                    <a:pt x="173" y="576"/>
                  </a:lnTo>
                  <a:lnTo>
                    <a:pt x="190" y="578"/>
                  </a:lnTo>
                  <a:lnTo>
                    <a:pt x="190" y="566"/>
                  </a:lnTo>
                  <a:close/>
                  <a:moveTo>
                    <a:pt x="248" y="680"/>
                  </a:moveTo>
                  <a:lnTo>
                    <a:pt x="236" y="684"/>
                  </a:lnTo>
                  <a:lnTo>
                    <a:pt x="232" y="697"/>
                  </a:lnTo>
                  <a:lnTo>
                    <a:pt x="240" y="708"/>
                  </a:lnTo>
                  <a:lnTo>
                    <a:pt x="246" y="708"/>
                  </a:lnTo>
                  <a:lnTo>
                    <a:pt x="250" y="689"/>
                  </a:lnTo>
                  <a:lnTo>
                    <a:pt x="248" y="680"/>
                  </a:lnTo>
                  <a:close/>
                  <a:moveTo>
                    <a:pt x="186" y="480"/>
                  </a:moveTo>
                  <a:lnTo>
                    <a:pt x="179" y="484"/>
                  </a:lnTo>
                  <a:lnTo>
                    <a:pt x="177" y="494"/>
                  </a:lnTo>
                  <a:lnTo>
                    <a:pt x="179" y="501"/>
                  </a:lnTo>
                  <a:lnTo>
                    <a:pt x="186" y="499"/>
                  </a:lnTo>
                  <a:lnTo>
                    <a:pt x="190" y="492"/>
                  </a:lnTo>
                  <a:lnTo>
                    <a:pt x="192" y="484"/>
                  </a:lnTo>
                  <a:lnTo>
                    <a:pt x="186" y="480"/>
                  </a:lnTo>
                  <a:close/>
                  <a:moveTo>
                    <a:pt x="534" y="378"/>
                  </a:moveTo>
                  <a:lnTo>
                    <a:pt x="535" y="384"/>
                  </a:lnTo>
                  <a:lnTo>
                    <a:pt x="541" y="384"/>
                  </a:lnTo>
                  <a:lnTo>
                    <a:pt x="549" y="380"/>
                  </a:lnTo>
                  <a:lnTo>
                    <a:pt x="551" y="369"/>
                  </a:lnTo>
                  <a:lnTo>
                    <a:pt x="541" y="369"/>
                  </a:lnTo>
                  <a:lnTo>
                    <a:pt x="535" y="375"/>
                  </a:lnTo>
                  <a:lnTo>
                    <a:pt x="534" y="378"/>
                  </a:lnTo>
                  <a:close/>
                  <a:moveTo>
                    <a:pt x="417" y="14"/>
                  </a:moveTo>
                  <a:lnTo>
                    <a:pt x="420" y="22"/>
                  </a:lnTo>
                  <a:lnTo>
                    <a:pt x="417" y="29"/>
                  </a:lnTo>
                  <a:lnTo>
                    <a:pt x="405" y="22"/>
                  </a:lnTo>
                  <a:lnTo>
                    <a:pt x="405" y="14"/>
                  </a:lnTo>
                  <a:lnTo>
                    <a:pt x="417" y="14"/>
                  </a:lnTo>
                  <a:close/>
                  <a:moveTo>
                    <a:pt x="259" y="463"/>
                  </a:moveTo>
                  <a:lnTo>
                    <a:pt x="250" y="467"/>
                  </a:lnTo>
                  <a:lnTo>
                    <a:pt x="250" y="482"/>
                  </a:lnTo>
                  <a:lnTo>
                    <a:pt x="246" y="467"/>
                  </a:lnTo>
                  <a:lnTo>
                    <a:pt x="238" y="467"/>
                  </a:lnTo>
                  <a:lnTo>
                    <a:pt x="240" y="480"/>
                  </a:lnTo>
                  <a:lnTo>
                    <a:pt x="232" y="482"/>
                  </a:lnTo>
                  <a:lnTo>
                    <a:pt x="230" y="474"/>
                  </a:lnTo>
                  <a:lnTo>
                    <a:pt x="223" y="478"/>
                  </a:lnTo>
                  <a:lnTo>
                    <a:pt x="227" y="492"/>
                  </a:lnTo>
                  <a:lnTo>
                    <a:pt x="242" y="495"/>
                  </a:lnTo>
                  <a:lnTo>
                    <a:pt x="244" y="505"/>
                  </a:lnTo>
                  <a:lnTo>
                    <a:pt x="236" y="507"/>
                  </a:lnTo>
                  <a:lnTo>
                    <a:pt x="242" y="515"/>
                  </a:lnTo>
                  <a:lnTo>
                    <a:pt x="250" y="519"/>
                  </a:lnTo>
                  <a:lnTo>
                    <a:pt x="255" y="522"/>
                  </a:lnTo>
                  <a:lnTo>
                    <a:pt x="255" y="534"/>
                  </a:lnTo>
                  <a:lnTo>
                    <a:pt x="257" y="540"/>
                  </a:lnTo>
                  <a:lnTo>
                    <a:pt x="265" y="536"/>
                  </a:lnTo>
                  <a:lnTo>
                    <a:pt x="275" y="526"/>
                  </a:lnTo>
                  <a:lnTo>
                    <a:pt x="278" y="526"/>
                  </a:lnTo>
                  <a:lnTo>
                    <a:pt x="276" y="519"/>
                  </a:lnTo>
                  <a:lnTo>
                    <a:pt x="265" y="520"/>
                  </a:lnTo>
                  <a:lnTo>
                    <a:pt x="257" y="515"/>
                  </a:lnTo>
                  <a:lnTo>
                    <a:pt x="255" y="497"/>
                  </a:lnTo>
                  <a:lnTo>
                    <a:pt x="259" y="494"/>
                  </a:lnTo>
                  <a:lnTo>
                    <a:pt x="265" y="478"/>
                  </a:lnTo>
                  <a:lnTo>
                    <a:pt x="263" y="465"/>
                  </a:lnTo>
                  <a:lnTo>
                    <a:pt x="259" y="463"/>
                  </a:lnTo>
                  <a:close/>
                  <a:moveTo>
                    <a:pt x="205" y="921"/>
                  </a:moveTo>
                  <a:lnTo>
                    <a:pt x="196" y="920"/>
                  </a:lnTo>
                  <a:lnTo>
                    <a:pt x="190" y="927"/>
                  </a:lnTo>
                  <a:lnTo>
                    <a:pt x="184" y="933"/>
                  </a:lnTo>
                  <a:lnTo>
                    <a:pt x="190" y="943"/>
                  </a:lnTo>
                  <a:lnTo>
                    <a:pt x="204" y="950"/>
                  </a:lnTo>
                  <a:lnTo>
                    <a:pt x="211" y="946"/>
                  </a:lnTo>
                  <a:lnTo>
                    <a:pt x="221" y="935"/>
                  </a:lnTo>
                  <a:lnTo>
                    <a:pt x="211" y="927"/>
                  </a:lnTo>
                  <a:lnTo>
                    <a:pt x="205" y="921"/>
                  </a:lnTo>
                  <a:close/>
                  <a:moveTo>
                    <a:pt x="225" y="563"/>
                  </a:moveTo>
                  <a:lnTo>
                    <a:pt x="213" y="568"/>
                  </a:lnTo>
                  <a:lnTo>
                    <a:pt x="207" y="580"/>
                  </a:lnTo>
                  <a:lnTo>
                    <a:pt x="225" y="586"/>
                  </a:lnTo>
                  <a:lnTo>
                    <a:pt x="221" y="595"/>
                  </a:lnTo>
                  <a:lnTo>
                    <a:pt x="205" y="601"/>
                  </a:lnTo>
                  <a:lnTo>
                    <a:pt x="211" y="611"/>
                  </a:lnTo>
                  <a:lnTo>
                    <a:pt x="225" y="605"/>
                  </a:lnTo>
                  <a:lnTo>
                    <a:pt x="240" y="609"/>
                  </a:lnTo>
                  <a:lnTo>
                    <a:pt x="250" y="597"/>
                  </a:lnTo>
                  <a:lnTo>
                    <a:pt x="244" y="595"/>
                  </a:lnTo>
                  <a:lnTo>
                    <a:pt x="236" y="584"/>
                  </a:lnTo>
                  <a:lnTo>
                    <a:pt x="236" y="574"/>
                  </a:lnTo>
                  <a:lnTo>
                    <a:pt x="236" y="572"/>
                  </a:lnTo>
                  <a:lnTo>
                    <a:pt x="234" y="572"/>
                  </a:lnTo>
                  <a:lnTo>
                    <a:pt x="232" y="572"/>
                  </a:lnTo>
                  <a:lnTo>
                    <a:pt x="230" y="570"/>
                  </a:lnTo>
                  <a:lnTo>
                    <a:pt x="230" y="568"/>
                  </a:lnTo>
                  <a:lnTo>
                    <a:pt x="228" y="566"/>
                  </a:lnTo>
                  <a:lnTo>
                    <a:pt x="225" y="566"/>
                  </a:lnTo>
                  <a:lnTo>
                    <a:pt x="225" y="565"/>
                  </a:lnTo>
                  <a:lnTo>
                    <a:pt x="225" y="563"/>
                  </a:lnTo>
                  <a:close/>
                  <a:moveTo>
                    <a:pt x="301" y="384"/>
                  </a:moveTo>
                  <a:lnTo>
                    <a:pt x="290" y="384"/>
                  </a:lnTo>
                  <a:lnTo>
                    <a:pt x="275" y="388"/>
                  </a:lnTo>
                  <a:lnTo>
                    <a:pt x="261" y="394"/>
                  </a:lnTo>
                  <a:lnTo>
                    <a:pt x="255" y="407"/>
                  </a:lnTo>
                  <a:lnTo>
                    <a:pt x="250" y="411"/>
                  </a:lnTo>
                  <a:lnTo>
                    <a:pt x="244" y="405"/>
                  </a:lnTo>
                  <a:lnTo>
                    <a:pt x="246" y="400"/>
                  </a:lnTo>
                  <a:lnTo>
                    <a:pt x="228" y="401"/>
                  </a:lnTo>
                  <a:lnTo>
                    <a:pt x="223" y="409"/>
                  </a:lnTo>
                  <a:lnTo>
                    <a:pt x="230" y="415"/>
                  </a:lnTo>
                  <a:lnTo>
                    <a:pt x="236" y="417"/>
                  </a:lnTo>
                  <a:lnTo>
                    <a:pt x="223" y="421"/>
                  </a:lnTo>
                  <a:lnTo>
                    <a:pt x="225" y="430"/>
                  </a:lnTo>
                  <a:lnTo>
                    <a:pt x="242" y="426"/>
                  </a:lnTo>
                  <a:lnTo>
                    <a:pt x="230" y="434"/>
                  </a:lnTo>
                  <a:lnTo>
                    <a:pt x="217" y="434"/>
                  </a:lnTo>
                  <a:lnTo>
                    <a:pt x="215" y="449"/>
                  </a:lnTo>
                  <a:lnTo>
                    <a:pt x="223" y="457"/>
                  </a:lnTo>
                  <a:lnTo>
                    <a:pt x="236" y="449"/>
                  </a:lnTo>
                  <a:lnTo>
                    <a:pt x="242" y="444"/>
                  </a:lnTo>
                  <a:lnTo>
                    <a:pt x="246" y="438"/>
                  </a:lnTo>
                  <a:lnTo>
                    <a:pt x="253" y="442"/>
                  </a:lnTo>
                  <a:lnTo>
                    <a:pt x="261" y="442"/>
                  </a:lnTo>
                  <a:lnTo>
                    <a:pt x="273" y="430"/>
                  </a:lnTo>
                  <a:lnTo>
                    <a:pt x="265" y="423"/>
                  </a:lnTo>
                  <a:lnTo>
                    <a:pt x="275" y="421"/>
                  </a:lnTo>
                  <a:lnTo>
                    <a:pt x="298" y="423"/>
                  </a:lnTo>
                  <a:lnTo>
                    <a:pt x="298" y="415"/>
                  </a:lnTo>
                  <a:lnTo>
                    <a:pt x="288" y="411"/>
                  </a:lnTo>
                  <a:lnTo>
                    <a:pt x="307" y="400"/>
                  </a:lnTo>
                  <a:lnTo>
                    <a:pt x="301" y="384"/>
                  </a:lnTo>
                  <a:close/>
                  <a:moveTo>
                    <a:pt x="401" y="70"/>
                  </a:moveTo>
                  <a:lnTo>
                    <a:pt x="395" y="79"/>
                  </a:lnTo>
                  <a:lnTo>
                    <a:pt x="395" y="91"/>
                  </a:lnTo>
                  <a:lnTo>
                    <a:pt x="397" y="98"/>
                  </a:lnTo>
                  <a:lnTo>
                    <a:pt x="403" y="104"/>
                  </a:lnTo>
                  <a:lnTo>
                    <a:pt x="411" y="96"/>
                  </a:lnTo>
                  <a:lnTo>
                    <a:pt x="411" y="85"/>
                  </a:lnTo>
                  <a:lnTo>
                    <a:pt x="413" y="81"/>
                  </a:lnTo>
                  <a:lnTo>
                    <a:pt x="411" y="71"/>
                  </a:lnTo>
                  <a:lnTo>
                    <a:pt x="401" y="70"/>
                  </a:lnTo>
                  <a:close/>
                  <a:moveTo>
                    <a:pt x="501" y="384"/>
                  </a:moveTo>
                  <a:lnTo>
                    <a:pt x="495" y="384"/>
                  </a:lnTo>
                  <a:lnTo>
                    <a:pt x="489" y="384"/>
                  </a:lnTo>
                  <a:lnTo>
                    <a:pt x="484" y="388"/>
                  </a:lnTo>
                  <a:lnTo>
                    <a:pt x="484" y="394"/>
                  </a:lnTo>
                  <a:lnTo>
                    <a:pt x="488" y="398"/>
                  </a:lnTo>
                  <a:lnTo>
                    <a:pt x="495" y="400"/>
                  </a:lnTo>
                  <a:lnTo>
                    <a:pt x="493" y="403"/>
                  </a:lnTo>
                  <a:lnTo>
                    <a:pt x="505" y="401"/>
                  </a:lnTo>
                  <a:lnTo>
                    <a:pt x="507" y="409"/>
                  </a:lnTo>
                  <a:lnTo>
                    <a:pt x="512" y="413"/>
                  </a:lnTo>
                  <a:lnTo>
                    <a:pt x="516" y="405"/>
                  </a:lnTo>
                  <a:lnTo>
                    <a:pt x="516" y="400"/>
                  </a:lnTo>
                  <a:lnTo>
                    <a:pt x="509" y="398"/>
                  </a:lnTo>
                  <a:lnTo>
                    <a:pt x="501" y="400"/>
                  </a:lnTo>
                  <a:lnTo>
                    <a:pt x="501" y="392"/>
                  </a:lnTo>
                  <a:lnTo>
                    <a:pt x="503" y="390"/>
                  </a:lnTo>
                  <a:lnTo>
                    <a:pt x="501" y="384"/>
                  </a:lnTo>
                  <a:close/>
                  <a:moveTo>
                    <a:pt x="461" y="0"/>
                  </a:moveTo>
                  <a:lnTo>
                    <a:pt x="459" y="4"/>
                  </a:lnTo>
                  <a:lnTo>
                    <a:pt x="459" y="14"/>
                  </a:lnTo>
                  <a:lnTo>
                    <a:pt x="464" y="22"/>
                  </a:lnTo>
                  <a:lnTo>
                    <a:pt x="476" y="16"/>
                  </a:lnTo>
                  <a:lnTo>
                    <a:pt x="474" y="6"/>
                  </a:lnTo>
                  <a:lnTo>
                    <a:pt x="464" y="4"/>
                  </a:lnTo>
                  <a:lnTo>
                    <a:pt x="461" y="0"/>
                  </a:lnTo>
                  <a:close/>
                  <a:moveTo>
                    <a:pt x="209" y="553"/>
                  </a:moveTo>
                  <a:lnTo>
                    <a:pt x="202" y="557"/>
                  </a:lnTo>
                  <a:lnTo>
                    <a:pt x="194" y="563"/>
                  </a:lnTo>
                  <a:lnTo>
                    <a:pt x="194" y="568"/>
                  </a:lnTo>
                  <a:lnTo>
                    <a:pt x="204" y="568"/>
                  </a:lnTo>
                  <a:lnTo>
                    <a:pt x="211" y="557"/>
                  </a:lnTo>
                  <a:lnTo>
                    <a:pt x="209" y="553"/>
                  </a:lnTo>
                  <a:close/>
                  <a:moveTo>
                    <a:pt x="653" y="260"/>
                  </a:moveTo>
                  <a:lnTo>
                    <a:pt x="645" y="261"/>
                  </a:lnTo>
                  <a:lnTo>
                    <a:pt x="633" y="265"/>
                  </a:lnTo>
                  <a:lnTo>
                    <a:pt x="629" y="273"/>
                  </a:lnTo>
                  <a:lnTo>
                    <a:pt x="637" y="281"/>
                  </a:lnTo>
                  <a:lnTo>
                    <a:pt x="643" y="281"/>
                  </a:lnTo>
                  <a:lnTo>
                    <a:pt x="645" y="288"/>
                  </a:lnTo>
                  <a:lnTo>
                    <a:pt x="639" y="294"/>
                  </a:lnTo>
                  <a:lnTo>
                    <a:pt x="635" y="294"/>
                  </a:lnTo>
                  <a:lnTo>
                    <a:pt x="622" y="294"/>
                  </a:lnTo>
                  <a:lnTo>
                    <a:pt x="618" y="296"/>
                  </a:lnTo>
                  <a:lnTo>
                    <a:pt x="618" y="306"/>
                  </a:lnTo>
                  <a:lnTo>
                    <a:pt x="628" y="307"/>
                  </a:lnTo>
                  <a:lnTo>
                    <a:pt x="637" y="306"/>
                  </a:lnTo>
                  <a:lnTo>
                    <a:pt x="635" y="313"/>
                  </a:lnTo>
                  <a:lnTo>
                    <a:pt x="633" y="319"/>
                  </a:lnTo>
                  <a:lnTo>
                    <a:pt x="624" y="325"/>
                  </a:lnTo>
                  <a:lnTo>
                    <a:pt x="624" y="332"/>
                  </a:lnTo>
                  <a:lnTo>
                    <a:pt x="626" y="342"/>
                  </a:lnTo>
                  <a:lnTo>
                    <a:pt x="637" y="342"/>
                  </a:lnTo>
                  <a:lnTo>
                    <a:pt x="639" y="332"/>
                  </a:lnTo>
                  <a:lnTo>
                    <a:pt x="639" y="325"/>
                  </a:lnTo>
                  <a:lnTo>
                    <a:pt x="647" y="307"/>
                  </a:lnTo>
                  <a:lnTo>
                    <a:pt x="651" y="307"/>
                  </a:lnTo>
                  <a:lnTo>
                    <a:pt x="653" y="292"/>
                  </a:lnTo>
                  <a:lnTo>
                    <a:pt x="658" y="288"/>
                  </a:lnTo>
                  <a:lnTo>
                    <a:pt x="660" y="281"/>
                  </a:lnTo>
                  <a:lnTo>
                    <a:pt x="653" y="275"/>
                  </a:lnTo>
                  <a:lnTo>
                    <a:pt x="656" y="263"/>
                  </a:lnTo>
                  <a:lnTo>
                    <a:pt x="653" y="260"/>
                  </a:lnTo>
                  <a:close/>
                  <a:moveTo>
                    <a:pt x="194" y="639"/>
                  </a:moveTo>
                  <a:lnTo>
                    <a:pt x="184" y="639"/>
                  </a:lnTo>
                  <a:lnTo>
                    <a:pt x="184" y="634"/>
                  </a:lnTo>
                  <a:lnTo>
                    <a:pt x="171" y="639"/>
                  </a:lnTo>
                  <a:lnTo>
                    <a:pt x="169" y="651"/>
                  </a:lnTo>
                  <a:lnTo>
                    <a:pt x="177" y="655"/>
                  </a:lnTo>
                  <a:lnTo>
                    <a:pt x="175" y="664"/>
                  </a:lnTo>
                  <a:lnTo>
                    <a:pt x="173" y="672"/>
                  </a:lnTo>
                  <a:lnTo>
                    <a:pt x="184" y="670"/>
                  </a:lnTo>
                  <a:lnTo>
                    <a:pt x="190" y="662"/>
                  </a:lnTo>
                  <a:lnTo>
                    <a:pt x="196" y="659"/>
                  </a:lnTo>
                  <a:lnTo>
                    <a:pt x="190" y="651"/>
                  </a:lnTo>
                  <a:lnTo>
                    <a:pt x="194" y="639"/>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4" name="Freeform 22"/>
            <p:cNvSpPr>
              <a:spLocks noChangeAspect="1"/>
            </p:cNvSpPr>
            <p:nvPr/>
          </p:nvSpPr>
          <p:spPr bwMode="gray">
            <a:xfrm>
              <a:off x="895350" y="4275138"/>
              <a:ext cx="604838" cy="828675"/>
            </a:xfrm>
            <a:custGeom>
              <a:avLst/>
              <a:gdLst>
                <a:gd name="T0" fmla="*/ 308888 w 374"/>
                <a:gd name="T1" fmla="*/ 9673 h 514"/>
                <a:gd name="T2" fmla="*/ 384897 w 374"/>
                <a:gd name="T3" fmla="*/ 3224 h 514"/>
                <a:gd name="T4" fmla="*/ 392983 w 374"/>
                <a:gd name="T5" fmla="*/ 46754 h 514"/>
                <a:gd name="T6" fmla="*/ 443117 w 374"/>
                <a:gd name="T7" fmla="*/ 56427 h 514"/>
                <a:gd name="T8" fmla="*/ 498102 w 374"/>
                <a:gd name="T9" fmla="*/ 64488 h 514"/>
                <a:gd name="T10" fmla="*/ 582197 w 374"/>
                <a:gd name="T11" fmla="*/ 87059 h 514"/>
                <a:gd name="T12" fmla="*/ 567642 w 374"/>
                <a:gd name="T13" fmla="*/ 154772 h 514"/>
                <a:gd name="T14" fmla="*/ 604838 w 374"/>
                <a:gd name="T15" fmla="*/ 191853 h 514"/>
                <a:gd name="T16" fmla="*/ 533681 w 374"/>
                <a:gd name="T17" fmla="*/ 219260 h 514"/>
                <a:gd name="T18" fmla="*/ 490016 w 374"/>
                <a:gd name="T19" fmla="*/ 259566 h 514"/>
                <a:gd name="T20" fmla="*/ 477078 w 374"/>
                <a:gd name="T21" fmla="*/ 315993 h 514"/>
                <a:gd name="T22" fmla="*/ 418858 w 374"/>
                <a:gd name="T23" fmla="*/ 330503 h 514"/>
                <a:gd name="T24" fmla="*/ 422093 w 374"/>
                <a:gd name="T25" fmla="*/ 390154 h 514"/>
                <a:gd name="T26" fmla="*/ 381662 w 374"/>
                <a:gd name="T27" fmla="*/ 430460 h 514"/>
                <a:gd name="T28" fmla="*/ 355787 w 374"/>
                <a:gd name="T29" fmla="*/ 457867 h 514"/>
                <a:gd name="T30" fmla="*/ 384897 w 374"/>
                <a:gd name="T31" fmla="*/ 532029 h 514"/>
                <a:gd name="T32" fmla="*/ 325060 w 374"/>
                <a:gd name="T33" fmla="*/ 588456 h 514"/>
                <a:gd name="T34" fmla="*/ 307271 w 374"/>
                <a:gd name="T35" fmla="*/ 665842 h 514"/>
                <a:gd name="T36" fmla="*/ 331529 w 374"/>
                <a:gd name="T37" fmla="*/ 699698 h 514"/>
                <a:gd name="T38" fmla="*/ 244199 w 374"/>
                <a:gd name="T39" fmla="*/ 743228 h 514"/>
                <a:gd name="T40" fmla="*/ 216707 w 374"/>
                <a:gd name="T41" fmla="*/ 810941 h 514"/>
                <a:gd name="T42" fmla="*/ 108353 w 374"/>
                <a:gd name="T43" fmla="*/ 804492 h 514"/>
                <a:gd name="T44" fmla="*/ 3234 w 374"/>
                <a:gd name="T45" fmla="*/ 783533 h 514"/>
                <a:gd name="T46" fmla="*/ 24258 w 374"/>
                <a:gd name="T47" fmla="*/ 730330 h 514"/>
                <a:gd name="T48" fmla="*/ 51751 w 374"/>
                <a:gd name="T49" fmla="*/ 662618 h 514"/>
                <a:gd name="T50" fmla="*/ 58220 w 374"/>
                <a:gd name="T51" fmla="*/ 625537 h 514"/>
                <a:gd name="T52" fmla="*/ 105119 w 374"/>
                <a:gd name="T53" fmla="*/ 556212 h 514"/>
                <a:gd name="T54" fmla="*/ 126143 w 374"/>
                <a:gd name="T55" fmla="*/ 551375 h 514"/>
                <a:gd name="T56" fmla="*/ 98650 w 374"/>
                <a:gd name="T57" fmla="*/ 541702 h 514"/>
                <a:gd name="T58" fmla="*/ 24258 w 374"/>
                <a:gd name="T59" fmla="*/ 525580 h 514"/>
                <a:gd name="T60" fmla="*/ 61454 w 374"/>
                <a:gd name="T61" fmla="*/ 501397 h 514"/>
                <a:gd name="T62" fmla="*/ 95416 w 374"/>
                <a:gd name="T63" fmla="*/ 491723 h 514"/>
                <a:gd name="T64" fmla="*/ 48516 w 374"/>
                <a:gd name="T65" fmla="*/ 494948 h 514"/>
                <a:gd name="T66" fmla="*/ 51751 w 374"/>
                <a:gd name="T67" fmla="*/ 424011 h 514"/>
                <a:gd name="T68" fmla="*/ 77626 w 374"/>
                <a:gd name="T69" fmla="*/ 390154 h 514"/>
                <a:gd name="T70" fmla="*/ 118057 w 374"/>
                <a:gd name="T71" fmla="*/ 353074 h 514"/>
                <a:gd name="T72" fmla="*/ 166573 w 374"/>
                <a:gd name="T73" fmla="*/ 290197 h 514"/>
                <a:gd name="T74" fmla="*/ 234496 w 374"/>
                <a:gd name="T75" fmla="*/ 204750 h 514"/>
                <a:gd name="T76" fmla="*/ 231262 w 374"/>
                <a:gd name="T77" fmla="*/ 185404 h 514"/>
                <a:gd name="T78" fmla="*/ 260371 w 374"/>
                <a:gd name="T79" fmla="*/ 124140 h 514"/>
                <a:gd name="T80" fmla="*/ 291099 w 374"/>
                <a:gd name="T81" fmla="*/ 46754 h 514"/>
                <a:gd name="T82" fmla="*/ 291099 w 374"/>
                <a:gd name="T83" fmla="*/ 12898 h 5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4" h="514">
                  <a:moveTo>
                    <a:pt x="180" y="8"/>
                  </a:moveTo>
                  <a:lnTo>
                    <a:pt x="191" y="6"/>
                  </a:lnTo>
                  <a:lnTo>
                    <a:pt x="207" y="0"/>
                  </a:lnTo>
                  <a:lnTo>
                    <a:pt x="238" y="2"/>
                  </a:lnTo>
                  <a:lnTo>
                    <a:pt x="234" y="14"/>
                  </a:lnTo>
                  <a:lnTo>
                    <a:pt x="243" y="29"/>
                  </a:lnTo>
                  <a:lnTo>
                    <a:pt x="257" y="25"/>
                  </a:lnTo>
                  <a:lnTo>
                    <a:pt x="274" y="35"/>
                  </a:lnTo>
                  <a:lnTo>
                    <a:pt x="299" y="48"/>
                  </a:lnTo>
                  <a:lnTo>
                    <a:pt x="308" y="40"/>
                  </a:lnTo>
                  <a:lnTo>
                    <a:pt x="326" y="44"/>
                  </a:lnTo>
                  <a:lnTo>
                    <a:pt x="360" y="54"/>
                  </a:lnTo>
                  <a:lnTo>
                    <a:pt x="360" y="79"/>
                  </a:lnTo>
                  <a:lnTo>
                    <a:pt x="351" y="96"/>
                  </a:lnTo>
                  <a:lnTo>
                    <a:pt x="366" y="98"/>
                  </a:lnTo>
                  <a:lnTo>
                    <a:pt x="374" y="119"/>
                  </a:lnTo>
                  <a:lnTo>
                    <a:pt x="360" y="133"/>
                  </a:lnTo>
                  <a:lnTo>
                    <a:pt x="330" y="136"/>
                  </a:lnTo>
                  <a:lnTo>
                    <a:pt x="303" y="146"/>
                  </a:lnTo>
                  <a:lnTo>
                    <a:pt x="303" y="161"/>
                  </a:lnTo>
                  <a:lnTo>
                    <a:pt x="295" y="177"/>
                  </a:lnTo>
                  <a:lnTo>
                    <a:pt x="295" y="196"/>
                  </a:lnTo>
                  <a:lnTo>
                    <a:pt x="284" y="205"/>
                  </a:lnTo>
                  <a:lnTo>
                    <a:pt x="259" y="205"/>
                  </a:lnTo>
                  <a:lnTo>
                    <a:pt x="270" y="227"/>
                  </a:lnTo>
                  <a:lnTo>
                    <a:pt x="261" y="242"/>
                  </a:lnTo>
                  <a:lnTo>
                    <a:pt x="251" y="261"/>
                  </a:lnTo>
                  <a:lnTo>
                    <a:pt x="236" y="267"/>
                  </a:lnTo>
                  <a:lnTo>
                    <a:pt x="218" y="259"/>
                  </a:lnTo>
                  <a:lnTo>
                    <a:pt x="220" y="284"/>
                  </a:lnTo>
                  <a:lnTo>
                    <a:pt x="226" y="319"/>
                  </a:lnTo>
                  <a:lnTo>
                    <a:pt x="238" y="330"/>
                  </a:lnTo>
                  <a:lnTo>
                    <a:pt x="230" y="342"/>
                  </a:lnTo>
                  <a:lnTo>
                    <a:pt x="201" y="365"/>
                  </a:lnTo>
                  <a:lnTo>
                    <a:pt x="190" y="393"/>
                  </a:lnTo>
                  <a:lnTo>
                    <a:pt x="190" y="413"/>
                  </a:lnTo>
                  <a:lnTo>
                    <a:pt x="209" y="413"/>
                  </a:lnTo>
                  <a:lnTo>
                    <a:pt x="205" y="434"/>
                  </a:lnTo>
                  <a:lnTo>
                    <a:pt x="174" y="440"/>
                  </a:lnTo>
                  <a:lnTo>
                    <a:pt x="151" y="461"/>
                  </a:lnTo>
                  <a:lnTo>
                    <a:pt x="138" y="480"/>
                  </a:lnTo>
                  <a:lnTo>
                    <a:pt x="134" y="503"/>
                  </a:lnTo>
                  <a:lnTo>
                    <a:pt x="96" y="514"/>
                  </a:lnTo>
                  <a:lnTo>
                    <a:pt x="67" y="499"/>
                  </a:lnTo>
                  <a:lnTo>
                    <a:pt x="32" y="482"/>
                  </a:lnTo>
                  <a:lnTo>
                    <a:pt x="2" y="486"/>
                  </a:lnTo>
                  <a:lnTo>
                    <a:pt x="0" y="472"/>
                  </a:lnTo>
                  <a:lnTo>
                    <a:pt x="15" y="453"/>
                  </a:lnTo>
                  <a:lnTo>
                    <a:pt x="26" y="434"/>
                  </a:lnTo>
                  <a:lnTo>
                    <a:pt x="32" y="411"/>
                  </a:lnTo>
                  <a:lnTo>
                    <a:pt x="40" y="403"/>
                  </a:lnTo>
                  <a:lnTo>
                    <a:pt x="36" y="388"/>
                  </a:lnTo>
                  <a:lnTo>
                    <a:pt x="53" y="370"/>
                  </a:lnTo>
                  <a:lnTo>
                    <a:pt x="65" y="345"/>
                  </a:lnTo>
                  <a:lnTo>
                    <a:pt x="90" y="353"/>
                  </a:lnTo>
                  <a:lnTo>
                    <a:pt x="78" y="342"/>
                  </a:lnTo>
                  <a:lnTo>
                    <a:pt x="78" y="332"/>
                  </a:lnTo>
                  <a:lnTo>
                    <a:pt x="61" y="336"/>
                  </a:lnTo>
                  <a:lnTo>
                    <a:pt x="26" y="336"/>
                  </a:lnTo>
                  <a:lnTo>
                    <a:pt x="15" y="326"/>
                  </a:lnTo>
                  <a:lnTo>
                    <a:pt x="26" y="313"/>
                  </a:lnTo>
                  <a:lnTo>
                    <a:pt x="38" y="311"/>
                  </a:lnTo>
                  <a:lnTo>
                    <a:pt x="51" y="317"/>
                  </a:lnTo>
                  <a:lnTo>
                    <a:pt x="59" y="305"/>
                  </a:lnTo>
                  <a:lnTo>
                    <a:pt x="55" y="296"/>
                  </a:lnTo>
                  <a:lnTo>
                    <a:pt x="30" y="307"/>
                  </a:lnTo>
                  <a:lnTo>
                    <a:pt x="21" y="298"/>
                  </a:lnTo>
                  <a:lnTo>
                    <a:pt x="32" y="263"/>
                  </a:lnTo>
                  <a:lnTo>
                    <a:pt x="48" y="255"/>
                  </a:lnTo>
                  <a:lnTo>
                    <a:pt x="48" y="242"/>
                  </a:lnTo>
                  <a:lnTo>
                    <a:pt x="59" y="225"/>
                  </a:lnTo>
                  <a:lnTo>
                    <a:pt x="73" y="219"/>
                  </a:lnTo>
                  <a:lnTo>
                    <a:pt x="74" y="207"/>
                  </a:lnTo>
                  <a:lnTo>
                    <a:pt x="103" y="180"/>
                  </a:lnTo>
                  <a:lnTo>
                    <a:pt x="124" y="152"/>
                  </a:lnTo>
                  <a:lnTo>
                    <a:pt x="145" y="127"/>
                  </a:lnTo>
                  <a:lnTo>
                    <a:pt x="155" y="115"/>
                  </a:lnTo>
                  <a:lnTo>
                    <a:pt x="143" y="115"/>
                  </a:lnTo>
                  <a:lnTo>
                    <a:pt x="151" y="94"/>
                  </a:lnTo>
                  <a:lnTo>
                    <a:pt x="161" y="77"/>
                  </a:lnTo>
                  <a:lnTo>
                    <a:pt x="165" y="56"/>
                  </a:lnTo>
                  <a:lnTo>
                    <a:pt x="180" y="29"/>
                  </a:lnTo>
                  <a:lnTo>
                    <a:pt x="180" y="10"/>
                  </a:lnTo>
                  <a:lnTo>
                    <a:pt x="180" y="8"/>
                  </a:lnTo>
                  <a:close/>
                </a:path>
              </a:pathLst>
            </a:custGeom>
            <a:solidFill>
              <a:srgbClr val="6D7174"/>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5" name="Freeform 23"/>
            <p:cNvSpPr>
              <a:spLocks noChangeAspect="1"/>
            </p:cNvSpPr>
            <p:nvPr/>
          </p:nvSpPr>
          <p:spPr bwMode="gray">
            <a:xfrm>
              <a:off x="3030538" y="3179763"/>
              <a:ext cx="392112" cy="331787"/>
            </a:xfrm>
            <a:custGeom>
              <a:avLst/>
              <a:gdLst>
                <a:gd name="T0" fmla="*/ 71000 w 243"/>
                <a:gd name="T1" fmla="*/ 0 h 205"/>
                <a:gd name="T2" fmla="*/ 80681 w 243"/>
                <a:gd name="T3" fmla="*/ 9711 h 205"/>
                <a:gd name="T4" fmla="*/ 114568 w 243"/>
                <a:gd name="T5" fmla="*/ 16185 h 205"/>
                <a:gd name="T6" fmla="*/ 138772 w 243"/>
                <a:gd name="T7" fmla="*/ 40462 h 205"/>
                <a:gd name="T8" fmla="*/ 219454 w 243"/>
                <a:gd name="T9" fmla="*/ 24277 h 205"/>
                <a:gd name="T10" fmla="*/ 237204 w 243"/>
                <a:gd name="T11" fmla="*/ 9711 h 205"/>
                <a:gd name="T12" fmla="*/ 277544 w 243"/>
                <a:gd name="T13" fmla="*/ 12948 h 205"/>
                <a:gd name="T14" fmla="*/ 334021 w 243"/>
                <a:gd name="T15" fmla="*/ 55028 h 205"/>
                <a:gd name="T16" fmla="*/ 354999 w 243"/>
                <a:gd name="T17" fmla="*/ 74450 h 205"/>
                <a:gd name="T18" fmla="*/ 346930 w 243"/>
                <a:gd name="T19" fmla="*/ 114912 h 205"/>
                <a:gd name="T20" fmla="*/ 374362 w 243"/>
                <a:gd name="T21" fmla="*/ 124622 h 205"/>
                <a:gd name="T22" fmla="*/ 377589 w 243"/>
                <a:gd name="T23" fmla="*/ 152136 h 205"/>
                <a:gd name="T24" fmla="*/ 392112 w 243"/>
                <a:gd name="T25" fmla="*/ 192598 h 205"/>
                <a:gd name="T26" fmla="*/ 371135 w 243"/>
                <a:gd name="T27" fmla="*/ 242771 h 205"/>
                <a:gd name="T28" fmla="*/ 334021 w 243"/>
                <a:gd name="T29" fmla="*/ 246008 h 205"/>
                <a:gd name="T30" fmla="*/ 311431 w 243"/>
                <a:gd name="T31" fmla="*/ 270285 h 205"/>
                <a:gd name="T32" fmla="*/ 311431 w 243"/>
                <a:gd name="T33" fmla="*/ 297799 h 205"/>
                <a:gd name="T34" fmla="*/ 317885 w 243"/>
                <a:gd name="T35" fmla="*/ 320458 h 205"/>
                <a:gd name="T36" fmla="*/ 311431 w 243"/>
                <a:gd name="T37" fmla="*/ 331787 h 205"/>
                <a:gd name="T38" fmla="*/ 311431 w 243"/>
                <a:gd name="T39" fmla="*/ 325313 h 205"/>
                <a:gd name="T40" fmla="*/ 269476 w 243"/>
                <a:gd name="T41" fmla="*/ 325313 h 205"/>
                <a:gd name="T42" fmla="*/ 206545 w 243"/>
                <a:gd name="T43" fmla="*/ 263811 h 205"/>
                <a:gd name="T44" fmla="*/ 203317 w 243"/>
                <a:gd name="T45" fmla="*/ 226586 h 205"/>
                <a:gd name="T46" fmla="*/ 188795 w 243"/>
                <a:gd name="T47" fmla="*/ 226586 h 205"/>
                <a:gd name="T48" fmla="*/ 182340 w 243"/>
                <a:gd name="T49" fmla="*/ 246008 h 205"/>
                <a:gd name="T50" fmla="*/ 145227 w 243"/>
                <a:gd name="T51" fmla="*/ 246008 h 205"/>
                <a:gd name="T52" fmla="*/ 141999 w 243"/>
                <a:gd name="T53" fmla="*/ 213638 h 205"/>
                <a:gd name="T54" fmla="*/ 145227 w 243"/>
                <a:gd name="T55" fmla="*/ 192598 h 205"/>
                <a:gd name="T56" fmla="*/ 129090 w 243"/>
                <a:gd name="T57" fmla="*/ 169940 h 205"/>
                <a:gd name="T58" fmla="*/ 98431 w 243"/>
                <a:gd name="T59" fmla="*/ 173177 h 205"/>
                <a:gd name="T60" fmla="*/ 71000 w 243"/>
                <a:gd name="T61" fmla="*/ 142426 h 205"/>
                <a:gd name="T62" fmla="*/ 48409 w 243"/>
                <a:gd name="T63" fmla="*/ 121385 h 205"/>
                <a:gd name="T64" fmla="*/ 64545 w 243"/>
                <a:gd name="T65" fmla="*/ 80924 h 205"/>
                <a:gd name="T66" fmla="*/ 41954 w 243"/>
                <a:gd name="T67" fmla="*/ 71213 h 205"/>
                <a:gd name="T68" fmla="*/ 8068 w 243"/>
                <a:gd name="T69" fmla="*/ 90634 h 205"/>
                <a:gd name="T70" fmla="*/ 0 w 243"/>
                <a:gd name="T71" fmla="*/ 58265 h 205"/>
                <a:gd name="T72" fmla="*/ 3227 w 243"/>
                <a:gd name="T73" fmla="*/ 33988 h 205"/>
                <a:gd name="T74" fmla="*/ 4841 w 243"/>
                <a:gd name="T75" fmla="*/ 9711 h 205"/>
                <a:gd name="T76" fmla="*/ 48409 w 243"/>
                <a:gd name="T77" fmla="*/ 0 h 205"/>
                <a:gd name="T78" fmla="*/ 71000 w 243"/>
                <a:gd name="T79" fmla="*/ 0 h 2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3" h="205">
                  <a:moveTo>
                    <a:pt x="44" y="0"/>
                  </a:moveTo>
                  <a:lnTo>
                    <a:pt x="50" y="6"/>
                  </a:lnTo>
                  <a:lnTo>
                    <a:pt x="71" y="10"/>
                  </a:lnTo>
                  <a:lnTo>
                    <a:pt x="86" y="25"/>
                  </a:lnTo>
                  <a:lnTo>
                    <a:pt x="136" y="15"/>
                  </a:lnTo>
                  <a:lnTo>
                    <a:pt x="147" y="6"/>
                  </a:lnTo>
                  <a:lnTo>
                    <a:pt x="172" y="8"/>
                  </a:lnTo>
                  <a:lnTo>
                    <a:pt x="207" y="34"/>
                  </a:lnTo>
                  <a:lnTo>
                    <a:pt x="220" y="46"/>
                  </a:lnTo>
                  <a:lnTo>
                    <a:pt x="215" y="71"/>
                  </a:lnTo>
                  <a:lnTo>
                    <a:pt x="232" y="77"/>
                  </a:lnTo>
                  <a:lnTo>
                    <a:pt x="234" y="94"/>
                  </a:lnTo>
                  <a:lnTo>
                    <a:pt x="243" y="119"/>
                  </a:lnTo>
                  <a:lnTo>
                    <a:pt x="230" y="150"/>
                  </a:lnTo>
                  <a:lnTo>
                    <a:pt x="207" y="152"/>
                  </a:lnTo>
                  <a:lnTo>
                    <a:pt x="193" y="167"/>
                  </a:lnTo>
                  <a:lnTo>
                    <a:pt x="193" y="184"/>
                  </a:lnTo>
                  <a:lnTo>
                    <a:pt x="197" y="198"/>
                  </a:lnTo>
                  <a:lnTo>
                    <a:pt x="193" y="205"/>
                  </a:lnTo>
                  <a:lnTo>
                    <a:pt x="193" y="201"/>
                  </a:lnTo>
                  <a:lnTo>
                    <a:pt x="167" y="201"/>
                  </a:lnTo>
                  <a:lnTo>
                    <a:pt x="128" y="163"/>
                  </a:lnTo>
                  <a:lnTo>
                    <a:pt x="126" y="140"/>
                  </a:lnTo>
                  <a:lnTo>
                    <a:pt x="117" y="140"/>
                  </a:lnTo>
                  <a:lnTo>
                    <a:pt x="113" y="152"/>
                  </a:lnTo>
                  <a:lnTo>
                    <a:pt x="90" y="152"/>
                  </a:lnTo>
                  <a:lnTo>
                    <a:pt x="88" y="132"/>
                  </a:lnTo>
                  <a:lnTo>
                    <a:pt x="90" y="119"/>
                  </a:lnTo>
                  <a:lnTo>
                    <a:pt x="80" y="105"/>
                  </a:lnTo>
                  <a:lnTo>
                    <a:pt x="61" y="107"/>
                  </a:lnTo>
                  <a:lnTo>
                    <a:pt x="44" y="88"/>
                  </a:lnTo>
                  <a:lnTo>
                    <a:pt x="30" y="75"/>
                  </a:lnTo>
                  <a:lnTo>
                    <a:pt x="40" y="50"/>
                  </a:lnTo>
                  <a:lnTo>
                    <a:pt x="26" y="44"/>
                  </a:lnTo>
                  <a:lnTo>
                    <a:pt x="5" y="56"/>
                  </a:lnTo>
                  <a:lnTo>
                    <a:pt x="0" y="36"/>
                  </a:lnTo>
                  <a:lnTo>
                    <a:pt x="2" y="21"/>
                  </a:lnTo>
                  <a:lnTo>
                    <a:pt x="3" y="6"/>
                  </a:lnTo>
                  <a:lnTo>
                    <a:pt x="30" y="0"/>
                  </a:lnTo>
                  <a:lnTo>
                    <a:pt x="44" y="0"/>
                  </a:lnTo>
                  <a:close/>
                </a:path>
              </a:pathLst>
            </a:custGeom>
            <a:solidFill>
              <a:srgbClr val="ECBE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6" name="Freeform 24"/>
            <p:cNvSpPr>
              <a:spLocks noChangeAspect="1"/>
            </p:cNvSpPr>
            <p:nvPr/>
          </p:nvSpPr>
          <p:spPr bwMode="auto">
            <a:xfrm>
              <a:off x="5122863" y="2200275"/>
              <a:ext cx="735012" cy="379413"/>
            </a:xfrm>
            <a:custGeom>
              <a:avLst/>
              <a:gdLst>
                <a:gd name="T0" fmla="*/ 604164 w 455"/>
                <a:gd name="T1" fmla="*/ 61092 h 236"/>
                <a:gd name="T2" fmla="*/ 634857 w 455"/>
                <a:gd name="T3" fmla="*/ 83599 h 236"/>
                <a:gd name="T4" fmla="*/ 665549 w 455"/>
                <a:gd name="T5" fmla="*/ 107715 h 236"/>
                <a:gd name="T6" fmla="*/ 668780 w 455"/>
                <a:gd name="T7" fmla="*/ 184883 h 236"/>
                <a:gd name="T8" fmla="*/ 715627 w 455"/>
                <a:gd name="T9" fmla="*/ 218645 h 236"/>
                <a:gd name="T10" fmla="*/ 735012 w 455"/>
                <a:gd name="T11" fmla="*/ 268483 h 236"/>
                <a:gd name="T12" fmla="*/ 735012 w 455"/>
                <a:gd name="T13" fmla="*/ 302244 h 236"/>
                <a:gd name="T14" fmla="*/ 705935 w 455"/>
                <a:gd name="T15" fmla="*/ 316713 h 236"/>
                <a:gd name="T16" fmla="*/ 688165 w 455"/>
                <a:gd name="T17" fmla="*/ 353690 h 236"/>
                <a:gd name="T18" fmla="*/ 638087 w 455"/>
                <a:gd name="T19" fmla="*/ 345652 h 236"/>
                <a:gd name="T20" fmla="*/ 613856 w 455"/>
                <a:gd name="T21" fmla="*/ 363336 h 236"/>
                <a:gd name="T22" fmla="*/ 567009 w 455"/>
                <a:gd name="T23" fmla="*/ 379413 h 236"/>
                <a:gd name="T24" fmla="*/ 470085 w 455"/>
                <a:gd name="T25" fmla="*/ 323144 h 236"/>
                <a:gd name="T26" fmla="*/ 395776 w 455"/>
                <a:gd name="T27" fmla="*/ 274914 h 236"/>
                <a:gd name="T28" fmla="*/ 340852 w 455"/>
                <a:gd name="T29" fmla="*/ 295814 h 236"/>
                <a:gd name="T30" fmla="*/ 226158 w 455"/>
                <a:gd name="T31" fmla="*/ 289383 h 236"/>
                <a:gd name="T32" fmla="*/ 145387 w 455"/>
                <a:gd name="T33" fmla="*/ 295814 h 236"/>
                <a:gd name="T34" fmla="*/ 92078 w 455"/>
                <a:gd name="T35" fmla="*/ 295814 h 236"/>
                <a:gd name="T36" fmla="*/ 64616 w 455"/>
                <a:gd name="T37" fmla="*/ 323144 h 236"/>
                <a:gd name="T38" fmla="*/ 33924 w 455"/>
                <a:gd name="T39" fmla="*/ 345652 h 236"/>
                <a:gd name="T40" fmla="*/ 14539 w 455"/>
                <a:gd name="T41" fmla="*/ 345652 h 236"/>
                <a:gd name="T42" fmla="*/ 14539 w 455"/>
                <a:gd name="T43" fmla="*/ 339221 h 236"/>
                <a:gd name="T44" fmla="*/ 0 w 455"/>
                <a:gd name="T45" fmla="*/ 286167 h 236"/>
                <a:gd name="T46" fmla="*/ 9692 w 455"/>
                <a:gd name="T47" fmla="*/ 225076 h 236"/>
                <a:gd name="T48" fmla="*/ 33924 w 455"/>
                <a:gd name="T49" fmla="*/ 191314 h 236"/>
                <a:gd name="T50" fmla="*/ 40385 w 455"/>
                <a:gd name="T51" fmla="*/ 135045 h 236"/>
                <a:gd name="T52" fmla="*/ 74309 w 455"/>
                <a:gd name="T53" fmla="*/ 85207 h 236"/>
                <a:gd name="T54" fmla="*/ 87232 w 455"/>
                <a:gd name="T55" fmla="*/ 67523 h 236"/>
                <a:gd name="T56" fmla="*/ 129233 w 455"/>
                <a:gd name="T57" fmla="*/ 51446 h 236"/>
                <a:gd name="T58" fmla="*/ 158310 w 455"/>
                <a:gd name="T59" fmla="*/ 51446 h 236"/>
                <a:gd name="T60" fmla="*/ 155079 w 455"/>
                <a:gd name="T61" fmla="*/ 80384 h 236"/>
                <a:gd name="T62" fmla="*/ 192234 w 455"/>
                <a:gd name="T63" fmla="*/ 114145 h 236"/>
                <a:gd name="T64" fmla="*/ 213234 w 455"/>
                <a:gd name="T65" fmla="*/ 138261 h 236"/>
                <a:gd name="T66" fmla="*/ 229388 w 455"/>
                <a:gd name="T67" fmla="*/ 157553 h 236"/>
                <a:gd name="T68" fmla="*/ 247158 w 455"/>
                <a:gd name="T69" fmla="*/ 175237 h 236"/>
                <a:gd name="T70" fmla="*/ 276235 w 455"/>
                <a:gd name="T71" fmla="*/ 181668 h 236"/>
                <a:gd name="T72" fmla="*/ 290774 w 455"/>
                <a:gd name="T73" fmla="*/ 165591 h 236"/>
                <a:gd name="T74" fmla="*/ 321467 w 455"/>
                <a:gd name="T75" fmla="*/ 154337 h 236"/>
                <a:gd name="T76" fmla="*/ 344083 w 455"/>
                <a:gd name="T77" fmla="*/ 144691 h 236"/>
                <a:gd name="T78" fmla="*/ 337621 w 455"/>
                <a:gd name="T79" fmla="*/ 125399 h 236"/>
                <a:gd name="T80" fmla="*/ 340852 w 455"/>
                <a:gd name="T81" fmla="*/ 91638 h 236"/>
                <a:gd name="T82" fmla="*/ 334390 w 455"/>
                <a:gd name="T83" fmla="*/ 67523 h 236"/>
                <a:gd name="T84" fmla="*/ 327928 w 455"/>
                <a:gd name="T85" fmla="*/ 40192 h 236"/>
                <a:gd name="T86" fmla="*/ 331159 w 455"/>
                <a:gd name="T87" fmla="*/ 30546 h 236"/>
                <a:gd name="T88" fmla="*/ 358621 w 455"/>
                <a:gd name="T89" fmla="*/ 30546 h 236"/>
                <a:gd name="T90" fmla="*/ 392545 w 455"/>
                <a:gd name="T91" fmla="*/ 11254 h 236"/>
                <a:gd name="T92" fmla="*/ 415161 w 455"/>
                <a:gd name="T93" fmla="*/ 0 h 236"/>
                <a:gd name="T94" fmla="*/ 439392 w 455"/>
                <a:gd name="T95" fmla="*/ 6431 h 236"/>
                <a:gd name="T96" fmla="*/ 476546 w 455"/>
                <a:gd name="T97" fmla="*/ 61092 h 236"/>
                <a:gd name="T98" fmla="*/ 505624 w 455"/>
                <a:gd name="T99" fmla="*/ 57877 h 236"/>
                <a:gd name="T100" fmla="*/ 520162 w 455"/>
                <a:gd name="T101" fmla="*/ 80384 h 236"/>
                <a:gd name="T102" fmla="*/ 554086 w 455"/>
                <a:gd name="T103" fmla="*/ 77169 h 236"/>
                <a:gd name="T104" fmla="*/ 600933 w 455"/>
                <a:gd name="T105" fmla="*/ 67523 h 236"/>
                <a:gd name="T106" fmla="*/ 604164 w 455"/>
                <a:gd name="T107" fmla="*/ 61092 h 2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5" h="236">
                  <a:moveTo>
                    <a:pt x="374" y="38"/>
                  </a:moveTo>
                  <a:lnTo>
                    <a:pt x="393" y="52"/>
                  </a:lnTo>
                  <a:lnTo>
                    <a:pt x="412" y="67"/>
                  </a:lnTo>
                  <a:lnTo>
                    <a:pt x="414" y="115"/>
                  </a:lnTo>
                  <a:lnTo>
                    <a:pt x="443" y="136"/>
                  </a:lnTo>
                  <a:lnTo>
                    <a:pt x="455" y="167"/>
                  </a:lnTo>
                  <a:lnTo>
                    <a:pt x="455" y="188"/>
                  </a:lnTo>
                  <a:lnTo>
                    <a:pt x="437" y="197"/>
                  </a:lnTo>
                  <a:lnTo>
                    <a:pt x="426" y="220"/>
                  </a:lnTo>
                  <a:lnTo>
                    <a:pt x="395" y="215"/>
                  </a:lnTo>
                  <a:lnTo>
                    <a:pt x="380" y="226"/>
                  </a:lnTo>
                  <a:lnTo>
                    <a:pt x="351" y="236"/>
                  </a:lnTo>
                  <a:lnTo>
                    <a:pt x="291" y="201"/>
                  </a:lnTo>
                  <a:lnTo>
                    <a:pt x="245" y="171"/>
                  </a:lnTo>
                  <a:lnTo>
                    <a:pt x="211" y="184"/>
                  </a:lnTo>
                  <a:lnTo>
                    <a:pt x="140" y="180"/>
                  </a:lnTo>
                  <a:lnTo>
                    <a:pt x="90" y="184"/>
                  </a:lnTo>
                  <a:lnTo>
                    <a:pt x="57" y="184"/>
                  </a:lnTo>
                  <a:lnTo>
                    <a:pt x="40" y="201"/>
                  </a:lnTo>
                  <a:lnTo>
                    <a:pt x="21" y="215"/>
                  </a:lnTo>
                  <a:lnTo>
                    <a:pt x="9" y="215"/>
                  </a:lnTo>
                  <a:lnTo>
                    <a:pt x="9" y="211"/>
                  </a:lnTo>
                  <a:lnTo>
                    <a:pt x="0" y="178"/>
                  </a:lnTo>
                  <a:lnTo>
                    <a:pt x="6" y="140"/>
                  </a:lnTo>
                  <a:lnTo>
                    <a:pt x="21" y="119"/>
                  </a:lnTo>
                  <a:lnTo>
                    <a:pt x="25" y="84"/>
                  </a:lnTo>
                  <a:lnTo>
                    <a:pt x="46" y="53"/>
                  </a:lnTo>
                  <a:lnTo>
                    <a:pt x="54" y="42"/>
                  </a:lnTo>
                  <a:lnTo>
                    <a:pt x="80" y="32"/>
                  </a:lnTo>
                  <a:lnTo>
                    <a:pt x="98" y="32"/>
                  </a:lnTo>
                  <a:lnTo>
                    <a:pt x="96" y="50"/>
                  </a:lnTo>
                  <a:lnTo>
                    <a:pt x="119" y="71"/>
                  </a:lnTo>
                  <a:lnTo>
                    <a:pt x="132" y="86"/>
                  </a:lnTo>
                  <a:lnTo>
                    <a:pt x="142" y="98"/>
                  </a:lnTo>
                  <a:lnTo>
                    <a:pt x="153" y="109"/>
                  </a:lnTo>
                  <a:lnTo>
                    <a:pt x="171" y="113"/>
                  </a:lnTo>
                  <a:lnTo>
                    <a:pt x="180" y="103"/>
                  </a:lnTo>
                  <a:lnTo>
                    <a:pt x="199" y="96"/>
                  </a:lnTo>
                  <a:lnTo>
                    <a:pt x="213" y="90"/>
                  </a:lnTo>
                  <a:lnTo>
                    <a:pt x="209" y="78"/>
                  </a:lnTo>
                  <a:lnTo>
                    <a:pt x="211" y="57"/>
                  </a:lnTo>
                  <a:lnTo>
                    <a:pt x="207" y="42"/>
                  </a:lnTo>
                  <a:lnTo>
                    <a:pt x="203" y="25"/>
                  </a:lnTo>
                  <a:lnTo>
                    <a:pt x="205" y="19"/>
                  </a:lnTo>
                  <a:lnTo>
                    <a:pt x="222" y="19"/>
                  </a:lnTo>
                  <a:lnTo>
                    <a:pt x="243" y="7"/>
                  </a:lnTo>
                  <a:lnTo>
                    <a:pt x="257" y="0"/>
                  </a:lnTo>
                  <a:lnTo>
                    <a:pt x="272" y="4"/>
                  </a:lnTo>
                  <a:lnTo>
                    <a:pt x="295" y="38"/>
                  </a:lnTo>
                  <a:lnTo>
                    <a:pt x="313" y="36"/>
                  </a:lnTo>
                  <a:lnTo>
                    <a:pt x="322" y="50"/>
                  </a:lnTo>
                  <a:lnTo>
                    <a:pt x="343" y="48"/>
                  </a:lnTo>
                  <a:lnTo>
                    <a:pt x="372" y="42"/>
                  </a:lnTo>
                  <a:lnTo>
                    <a:pt x="374" y="38"/>
                  </a:lnTo>
                  <a:close/>
                </a:path>
              </a:pathLst>
            </a:custGeom>
            <a:solidFill>
              <a:srgbClr val="8000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spcBef>
                  <a:spcPct val="50000"/>
                </a:spcBef>
              </a:pPr>
              <a:endParaRPr lang="en-GB">
                <a:solidFill>
                  <a:srgbClr val="000000"/>
                </a:solidFill>
                <a:latin typeface="Arial Narrow"/>
              </a:endParaRPr>
            </a:p>
          </p:txBody>
        </p:sp>
        <p:sp>
          <p:nvSpPr>
            <p:cNvPr id="27" name="Freeform 25"/>
            <p:cNvSpPr>
              <a:spLocks noChangeAspect="1"/>
            </p:cNvSpPr>
            <p:nvPr/>
          </p:nvSpPr>
          <p:spPr bwMode="gray">
            <a:xfrm>
              <a:off x="5895975" y="3786188"/>
              <a:ext cx="412750" cy="492125"/>
            </a:xfrm>
            <a:custGeom>
              <a:avLst/>
              <a:gdLst>
                <a:gd name="T0" fmla="*/ 0 w 254"/>
                <a:gd name="T1" fmla="*/ 53246 h 305"/>
                <a:gd name="T2" fmla="*/ 9750 w 254"/>
                <a:gd name="T3" fmla="*/ 24203 h 305"/>
                <a:gd name="T4" fmla="*/ 32500 w 254"/>
                <a:gd name="T5" fmla="*/ 9681 h 305"/>
                <a:gd name="T6" fmla="*/ 50375 w 254"/>
                <a:gd name="T7" fmla="*/ 9681 h 305"/>
                <a:gd name="T8" fmla="*/ 63375 w 254"/>
                <a:gd name="T9" fmla="*/ 0 h 305"/>
                <a:gd name="T10" fmla="*/ 84500 w 254"/>
                <a:gd name="T11" fmla="*/ 12908 h 305"/>
                <a:gd name="T12" fmla="*/ 125125 w 254"/>
                <a:gd name="T13" fmla="*/ 37111 h 305"/>
                <a:gd name="T14" fmla="*/ 151125 w 254"/>
                <a:gd name="T15" fmla="*/ 33884 h 305"/>
                <a:gd name="T16" fmla="*/ 188500 w 254"/>
                <a:gd name="T17" fmla="*/ 30657 h 305"/>
                <a:gd name="T18" fmla="*/ 209625 w 254"/>
                <a:gd name="T19" fmla="*/ 37111 h 305"/>
                <a:gd name="T20" fmla="*/ 219375 w 254"/>
                <a:gd name="T21" fmla="*/ 56473 h 305"/>
                <a:gd name="T22" fmla="*/ 230750 w 254"/>
                <a:gd name="T23" fmla="*/ 67768 h 305"/>
                <a:gd name="T24" fmla="*/ 268125 w 254"/>
                <a:gd name="T25" fmla="*/ 58087 h 305"/>
                <a:gd name="T26" fmla="*/ 281125 w 254"/>
                <a:gd name="T27" fmla="*/ 74222 h 305"/>
                <a:gd name="T28" fmla="*/ 281125 w 254"/>
                <a:gd name="T29" fmla="*/ 114560 h 305"/>
                <a:gd name="T30" fmla="*/ 300625 w 254"/>
                <a:gd name="T31" fmla="*/ 145217 h 305"/>
                <a:gd name="T32" fmla="*/ 325000 w 254"/>
                <a:gd name="T33" fmla="*/ 148444 h 305"/>
                <a:gd name="T34" fmla="*/ 344500 w 254"/>
                <a:gd name="T35" fmla="*/ 188782 h 305"/>
                <a:gd name="T36" fmla="*/ 383500 w 254"/>
                <a:gd name="T37" fmla="*/ 222666 h 305"/>
                <a:gd name="T38" fmla="*/ 399750 w 254"/>
                <a:gd name="T39" fmla="*/ 256550 h 305"/>
                <a:gd name="T40" fmla="*/ 399750 w 254"/>
                <a:gd name="T41" fmla="*/ 275913 h 305"/>
                <a:gd name="T42" fmla="*/ 412750 w 254"/>
                <a:gd name="T43" fmla="*/ 290434 h 305"/>
                <a:gd name="T44" fmla="*/ 399750 w 254"/>
                <a:gd name="T45" fmla="*/ 316251 h 305"/>
                <a:gd name="T46" fmla="*/ 372125 w 254"/>
                <a:gd name="T47" fmla="*/ 300116 h 305"/>
                <a:gd name="T48" fmla="*/ 349375 w 254"/>
                <a:gd name="T49" fmla="*/ 313024 h 305"/>
                <a:gd name="T50" fmla="*/ 344500 w 254"/>
                <a:gd name="T51" fmla="*/ 303343 h 305"/>
                <a:gd name="T52" fmla="*/ 312000 w 254"/>
                <a:gd name="T53" fmla="*/ 316251 h 305"/>
                <a:gd name="T54" fmla="*/ 290875 w 254"/>
                <a:gd name="T55" fmla="*/ 306570 h 305"/>
                <a:gd name="T56" fmla="*/ 274625 w 254"/>
                <a:gd name="T57" fmla="*/ 327545 h 305"/>
                <a:gd name="T58" fmla="*/ 303875 w 254"/>
                <a:gd name="T59" fmla="*/ 337227 h 305"/>
                <a:gd name="T60" fmla="*/ 307125 w 254"/>
                <a:gd name="T61" fmla="*/ 367884 h 305"/>
                <a:gd name="T62" fmla="*/ 271375 w 254"/>
                <a:gd name="T63" fmla="*/ 387246 h 305"/>
                <a:gd name="T64" fmla="*/ 263250 w 254"/>
                <a:gd name="T65" fmla="*/ 414676 h 305"/>
                <a:gd name="T66" fmla="*/ 240500 w 254"/>
                <a:gd name="T67" fmla="*/ 427584 h 305"/>
                <a:gd name="T68" fmla="*/ 240500 w 254"/>
                <a:gd name="T69" fmla="*/ 458241 h 305"/>
                <a:gd name="T70" fmla="*/ 209625 w 254"/>
                <a:gd name="T71" fmla="*/ 488898 h 305"/>
                <a:gd name="T72" fmla="*/ 199875 w 254"/>
                <a:gd name="T73" fmla="*/ 492125 h 305"/>
                <a:gd name="T74" fmla="*/ 191750 w 254"/>
                <a:gd name="T75" fmla="*/ 421130 h 305"/>
                <a:gd name="T76" fmla="*/ 178750 w 254"/>
                <a:gd name="T77" fmla="*/ 350135 h 305"/>
                <a:gd name="T78" fmla="*/ 188500 w 254"/>
                <a:gd name="T79" fmla="*/ 296889 h 305"/>
                <a:gd name="T80" fmla="*/ 156000 w 254"/>
                <a:gd name="T81" fmla="*/ 250096 h 305"/>
                <a:gd name="T82" fmla="*/ 125125 w 254"/>
                <a:gd name="T83" fmla="*/ 188782 h 305"/>
                <a:gd name="T84" fmla="*/ 66625 w 254"/>
                <a:gd name="T85" fmla="*/ 148444 h 305"/>
                <a:gd name="T86" fmla="*/ 40625 w 254"/>
                <a:gd name="T87" fmla="*/ 90357 h 305"/>
                <a:gd name="T88" fmla="*/ 9750 w 254"/>
                <a:gd name="T89" fmla="*/ 56473 h 305"/>
                <a:gd name="T90" fmla="*/ 0 w 254"/>
                <a:gd name="T91" fmla="*/ 53246 h 3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4" h="305">
                  <a:moveTo>
                    <a:pt x="0" y="33"/>
                  </a:moveTo>
                  <a:lnTo>
                    <a:pt x="6" y="15"/>
                  </a:lnTo>
                  <a:lnTo>
                    <a:pt x="20" y="6"/>
                  </a:lnTo>
                  <a:lnTo>
                    <a:pt x="31" y="6"/>
                  </a:lnTo>
                  <a:lnTo>
                    <a:pt x="39" y="0"/>
                  </a:lnTo>
                  <a:lnTo>
                    <a:pt x="52" y="8"/>
                  </a:lnTo>
                  <a:lnTo>
                    <a:pt x="77" y="23"/>
                  </a:lnTo>
                  <a:lnTo>
                    <a:pt x="93" y="21"/>
                  </a:lnTo>
                  <a:lnTo>
                    <a:pt x="116" y="19"/>
                  </a:lnTo>
                  <a:lnTo>
                    <a:pt x="129" y="23"/>
                  </a:lnTo>
                  <a:lnTo>
                    <a:pt x="135" y="35"/>
                  </a:lnTo>
                  <a:lnTo>
                    <a:pt x="142" y="42"/>
                  </a:lnTo>
                  <a:lnTo>
                    <a:pt x="165" y="36"/>
                  </a:lnTo>
                  <a:lnTo>
                    <a:pt x="173" y="46"/>
                  </a:lnTo>
                  <a:lnTo>
                    <a:pt x="173" y="71"/>
                  </a:lnTo>
                  <a:lnTo>
                    <a:pt x="185" y="90"/>
                  </a:lnTo>
                  <a:lnTo>
                    <a:pt x="200" y="92"/>
                  </a:lnTo>
                  <a:lnTo>
                    <a:pt x="212" y="117"/>
                  </a:lnTo>
                  <a:lnTo>
                    <a:pt x="236" y="138"/>
                  </a:lnTo>
                  <a:lnTo>
                    <a:pt x="246" y="159"/>
                  </a:lnTo>
                  <a:lnTo>
                    <a:pt x="246" y="171"/>
                  </a:lnTo>
                  <a:lnTo>
                    <a:pt x="254" y="180"/>
                  </a:lnTo>
                  <a:lnTo>
                    <a:pt x="246" y="196"/>
                  </a:lnTo>
                  <a:lnTo>
                    <a:pt x="229" y="186"/>
                  </a:lnTo>
                  <a:lnTo>
                    <a:pt x="215" y="194"/>
                  </a:lnTo>
                  <a:lnTo>
                    <a:pt x="212" y="188"/>
                  </a:lnTo>
                  <a:lnTo>
                    <a:pt x="192" y="196"/>
                  </a:lnTo>
                  <a:lnTo>
                    <a:pt x="179" y="190"/>
                  </a:lnTo>
                  <a:lnTo>
                    <a:pt x="169" y="203"/>
                  </a:lnTo>
                  <a:lnTo>
                    <a:pt x="187" y="209"/>
                  </a:lnTo>
                  <a:lnTo>
                    <a:pt x="189" y="228"/>
                  </a:lnTo>
                  <a:lnTo>
                    <a:pt x="167" y="240"/>
                  </a:lnTo>
                  <a:lnTo>
                    <a:pt x="162" y="257"/>
                  </a:lnTo>
                  <a:lnTo>
                    <a:pt x="148" y="265"/>
                  </a:lnTo>
                  <a:lnTo>
                    <a:pt x="148" y="284"/>
                  </a:lnTo>
                  <a:lnTo>
                    <a:pt x="129" y="303"/>
                  </a:lnTo>
                  <a:lnTo>
                    <a:pt x="123" y="305"/>
                  </a:lnTo>
                  <a:lnTo>
                    <a:pt x="118" y="261"/>
                  </a:lnTo>
                  <a:lnTo>
                    <a:pt x="110" y="217"/>
                  </a:lnTo>
                  <a:lnTo>
                    <a:pt x="116" y="184"/>
                  </a:lnTo>
                  <a:lnTo>
                    <a:pt x="96" y="155"/>
                  </a:lnTo>
                  <a:lnTo>
                    <a:pt x="77" y="117"/>
                  </a:lnTo>
                  <a:lnTo>
                    <a:pt x="41" y="92"/>
                  </a:lnTo>
                  <a:lnTo>
                    <a:pt x="25" y="56"/>
                  </a:lnTo>
                  <a:lnTo>
                    <a:pt x="6" y="35"/>
                  </a:lnTo>
                  <a:lnTo>
                    <a:pt x="0" y="33"/>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8" name="Freeform 26"/>
            <p:cNvSpPr>
              <a:spLocks noChangeAspect="1"/>
            </p:cNvSpPr>
            <p:nvPr/>
          </p:nvSpPr>
          <p:spPr bwMode="gray">
            <a:xfrm>
              <a:off x="8905875" y="3478213"/>
              <a:ext cx="238125" cy="422275"/>
            </a:xfrm>
            <a:custGeom>
              <a:avLst/>
              <a:gdLst>
                <a:gd name="T0" fmla="*/ 238125 w 147"/>
                <a:gd name="T1" fmla="*/ 0 h 263"/>
                <a:gd name="T2" fmla="*/ 238125 w 147"/>
                <a:gd name="T3" fmla="*/ 409430 h 263"/>
                <a:gd name="T4" fmla="*/ 207347 w 147"/>
                <a:gd name="T5" fmla="*/ 422275 h 263"/>
                <a:gd name="T6" fmla="*/ 213827 w 147"/>
                <a:gd name="T7" fmla="*/ 378924 h 263"/>
                <a:gd name="T8" fmla="*/ 170089 w 147"/>
                <a:gd name="T9" fmla="*/ 348417 h 263"/>
                <a:gd name="T10" fmla="*/ 129592 w 147"/>
                <a:gd name="T11" fmla="*/ 311488 h 263"/>
                <a:gd name="T12" fmla="*/ 98814 w 147"/>
                <a:gd name="T13" fmla="*/ 289010 h 263"/>
                <a:gd name="T14" fmla="*/ 68036 w 147"/>
                <a:gd name="T15" fmla="*/ 271348 h 263"/>
                <a:gd name="T16" fmla="*/ 27538 w 147"/>
                <a:gd name="T17" fmla="*/ 280981 h 263"/>
                <a:gd name="T18" fmla="*/ 0 w 147"/>
                <a:gd name="T19" fmla="*/ 240841 h 263"/>
                <a:gd name="T20" fmla="*/ 55077 w 147"/>
                <a:gd name="T21" fmla="*/ 210335 h 263"/>
                <a:gd name="T22" fmla="*/ 129592 w 147"/>
                <a:gd name="T23" fmla="*/ 207123 h 263"/>
                <a:gd name="T24" fmla="*/ 160370 w 147"/>
                <a:gd name="T25" fmla="*/ 175011 h 263"/>
                <a:gd name="T26" fmla="*/ 119872 w 147"/>
                <a:gd name="T27" fmla="*/ 181434 h 263"/>
                <a:gd name="T28" fmla="*/ 98814 w 147"/>
                <a:gd name="T29" fmla="*/ 157350 h 263"/>
                <a:gd name="T30" fmla="*/ 92334 w 147"/>
                <a:gd name="T31" fmla="*/ 138082 h 263"/>
                <a:gd name="T32" fmla="*/ 98814 w 147"/>
                <a:gd name="T33" fmla="*/ 113998 h 263"/>
                <a:gd name="T34" fmla="*/ 89094 w 147"/>
                <a:gd name="T35" fmla="*/ 77069 h 263"/>
                <a:gd name="T36" fmla="*/ 118253 w 147"/>
                <a:gd name="T37" fmla="*/ 43351 h 263"/>
                <a:gd name="T38" fmla="*/ 149031 w 147"/>
                <a:gd name="T39" fmla="*/ 27295 h 263"/>
                <a:gd name="T40" fmla="*/ 179809 w 147"/>
                <a:gd name="T41" fmla="*/ 24084 h 263"/>
                <a:gd name="T42" fmla="*/ 233265 w 147"/>
                <a:gd name="T43" fmla="*/ 3211 h 263"/>
                <a:gd name="T44" fmla="*/ 238125 w 147"/>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263">
                  <a:moveTo>
                    <a:pt x="147" y="0"/>
                  </a:moveTo>
                  <a:lnTo>
                    <a:pt x="147" y="255"/>
                  </a:lnTo>
                  <a:lnTo>
                    <a:pt x="128" y="263"/>
                  </a:lnTo>
                  <a:lnTo>
                    <a:pt x="132" y="236"/>
                  </a:lnTo>
                  <a:lnTo>
                    <a:pt x="105" y="217"/>
                  </a:lnTo>
                  <a:lnTo>
                    <a:pt x="80" y="194"/>
                  </a:lnTo>
                  <a:lnTo>
                    <a:pt x="61" y="180"/>
                  </a:lnTo>
                  <a:lnTo>
                    <a:pt x="42" y="169"/>
                  </a:lnTo>
                  <a:lnTo>
                    <a:pt x="17" y="175"/>
                  </a:lnTo>
                  <a:lnTo>
                    <a:pt x="0" y="150"/>
                  </a:lnTo>
                  <a:lnTo>
                    <a:pt x="34" y="131"/>
                  </a:lnTo>
                  <a:lnTo>
                    <a:pt x="80" y="129"/>
                  </a:lnTo>
                  <a:lnTo>
                    <a:pt x="99" y="109"/>
                  </a:lnTo>
                  <a:lnTo>
                    <a:pt x="74" y="113"/>
                  </a:lnTo>
                  <a:lnTo>
                    <a:pt x="61" y="98"/>
                  </a:lnTo>
                  <a:lnTo>
                    <a:pt x="57" y="86"/>
                  </a:lnTo>
                  <a:lnTo>
                    <a:pt x="61" y="71"/>
                  </a:lnTo>
                  <a:lnTo>
                    <a:pt x="55" y="48"/>
                  </a:lnTo>
                  <a:lnTo>
                    <a:pt x="73" y="27"/>
                  </a:lnTo>
                  <a:lnTo>
                    <a:pt x="92" y="17"/>
                  </a:lnTo>
                  <a:lnTo>
                    <a:pt x="111" y="15"/>
                  </a:lnTo>
                  <a:lnTo>
                    <a:pt x="144" y="2"/>
                  </a:lnTo>
                  <a:lnTo>
                    <a:pt x="147" y="0"/>
                  </a:lnTo>
                  <a:close/>
                </a:path>
              </a:pathLst>
            </a:custGeom>
            <a:solidFill>
              <a:srgbClr val="800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29" name="Freeform 27"/>
            <p:cNvSpPr>
              <a:spLocks noChangeAspect="1"/>
            </p:cNvSpPr>
            <p:nvPr/>
          </p:nvSpPr>
          <p:spPr bwMode="gray">
            <a:xfrm>
              <a:off x="7648575" y="4235450"/>
              <a:ext cx="1001713" cy="336550"/>
            </a:xfrm>
            <a:custGeom>
              <a:avLst/>
              <a:gdLst>
                <a:gd name="T0" fmla="*/ 322037 w 619"/>
                <a:gd name="T1" fmla="*/ 336550 h 209"/>
                <a:gd name="T2" fmla="*/ 365730 w 619"/>
                <a:gd name="T3" fmla="*/ 336550 h 209"/>
                <a:gd name="T4" fmla="*/ 378677 w 619"/>
                <a:gd name="T5" fmla="*/ 315616 h 209"/>
                <a:gd name="T6" fmla="*/ 446644 w 619"/>
                <a:gd name="T7" fmla="*/ 309175 h 209"/>
                <a:gd name="T8" fmla="*/ 449881 w 619"/>
                <a:gd name="T9" fmla="*/ 275359 h 209"/>
                <a:gd name="T10" fmla="*/ 483865 w 619"/>
                <a:gd name="T11" fmla="*/ 285021 h 209"/>
                <a:gd name="T12" fmla="*/ 521085 w 619"/>
                <a:gd name="T13" fmla="*/ 309175 h 209"/>
                <a:gd name="T14" fmla="*/ 605235 w 619"/>
                <a:gd name="T15" fmla="*/ 309175 h 209"/>
                <a:gd name="T16" fmla="*/ 645692 w 619"/>
                <a:gd name="T17" fmla="*/ 293072 h 209"/>
                <a:gd name="T18" fmla="*/ 700714 w 619"/>
                <a:gd name="T19" fmla="*/ 285021 h 209"/>
                <a:gd name="T20" fmla="*/ 754117 w 619"/>
                <a:gd name="T21" fmla="*/ 268918 h 209"/>
                <a:gd name="T22" fmla="*/ 763826 w 619"/>
                <a:gd name="T23" fmla="*/ 238322 h 209"/>
                <a:gd name="T24" fmla="*/ 791337 w 619"/>
                <a:gd name="T25" fmla="*/ 214168 h 209"/>
                <a:gd name="T26" fmla="*/ 841504 w 619"/>
                <a:gd name="T27" fmla="*/ 167470 h 209"/>
                <a:gd name="T28" fmla="*/ 875487 w 619"/>
                <a:gd name="T29" fmla="*/ 173911 h 209"/>
                <a:gd name="T30" fmla="*/ 886815 w 619"/>
                <a:gd name="T31" fmla="*/ 207727 h 209"/>
                <a:gd name="T32" fmla="*/ 953165 w 619"/>
                <a:gd name="T33" fmla="*/ 188404 h 209"/>
                <a:gd name="T34" fmla="*/ 980675 w 619"/>
                <a:gd name="T35" fmla="*/ 201286 h 209"/>
                <a:gd name="T36" fmla="*/ 1001713 w 619"/>
                <a:gd name="T37" fmla="*/ 167470 h 209"/>
                <a:gd name="T38" fmla="*/ 974202 w 619"/>
                <a:gd name="T39" fmla="*/ 133654 h 209"/>
                <a:gd name="T40" fmla="*/ 927272 w 619"/>
                <a:gd name="T41" fmla="*/ 123992 h 209"/>
                <a:gd name="T42" fmla="*/ 920799 w 619"/>
                <a:gd name="T43" fmla="*/ 96617 h 209"/>
                <a:gd name="T44" fmla="*/ 949928 w 619"/>
                <a:gd name="T45" fmla="*/ 74073 h 209"/>
                <a:gd name="T46" fmla="*/ 927272 w 619"/>
                <a:gd name="T47" fmla="*/ 70853 h 209"/>
                <a:gd name="T48" fmla="*/ 881961 w 619"/>
                <a:gd name="T49" fmla="*/ 70853 h 209"/>
                <a:gd name="T50" fmla="*/ 852832 w 619"/>
                <a:gd name="T51" fmla="*/ 67632 h 209"/>
                <a:gd name="T52" fmla="*/ 812375 w 619"/>
                <a:gd name="T53" fmla="*/ 59581 h 209"/>
                <a:gd name="T54" fmla="*/ 809138 w 619"/>
                <a:gd name="T55" fmla="*/ 33816 h 209"/>
                <a:gd name="T56" fmla="*/ 763826 w 619"/>
                <a:gd name="T57" fmla="*/ 12882 h 209"/>
                <a:gd name="T58" fmla="*/ 747644 w 619"/>
                <a:gd name="T59" fmla="*/ 12882 h 209"/>
                <a:gd name="T60" fmla="*/ 707187 w 619"/>
                <a:gd name="T61" fmla="*/ 6441 h 209"/>
                <a:gd name="T62" fmla="*/ 663493 w 619"/>
                <a:gd name="T63" fmla="*/ 9662 h 209"/>
                <a:gd name="T64" fmla="*/ 639219 w 619"/>
                <a:gd name="T65" fmla="*/ 0 h 209"/>
                <a:gd name="T66" fmla="*/ 598762 w 619"/>
                <a:gd name="T67" fmla="*/ 33816 h 209"/>
                <a:gd name="T68" fmla="*/ 582579 w 619"/>
                <a:gd name="T69" fmla="*/ 62801 h 209"/>
                <a:gd name="T70" fmla="*/ 545359 w 619"/>
                <a:gd name="T71" fmla="*/ 56360 h 209"/>
                <a:gd name="T72" fmla="*/ 542123 w 619"/>
                <a:gd name="T73" fmla="*/ 43478 h 209"/>
                <a:gd name="T74" fmla="*/ 501666 w 619"/>
                <a:gd name="T75" fmla="*/ 33816 h 209"/>
                <a:gd name="T76" fmla="*/ 446644 w 619"/>
                <a:gd name="T77" fmla="*/ 27375 h 209"/>
                <a:gd name="T78" fmla="*/ 399714 w 619"/>
                <a:gd name="T79" fmla="*/ 27375 h 209"/>
                <a:gd name="T80" fmla="*/ 385150 w 619"/>
                <a:gd name="T81" fmla="*/ 12882 h 209"/>
                <a:gd name="T82" fmla="*/ 349548 w 619"/>
                <a:gd name="T83" fmla="*/ 9662 h 209"/>
                <a:gd name="T84" fmla="*/ 341456 w 619"/>
                <a:gd name="T85" fmla="*/ 16103 h 209"/>
                <a:gd name="T86" fmla="*/ 300999 w 619"/>
                <a:gd name="T87" fmla="*/ 16103 h 209"/>
                <a:gd name="T88" fmla="*/ 244360 w 619"/>
                <a:gd name="T89" fmla="*/ 19323 h 209"/>
                <a:gd name="T90" fmla="*/ 229795 w 619"/>
                <a:gd name="T91" fmla="*/ 33816 h 209"/>
                <a:gd name="T92" fmla="*/ 192575 w 619"/>
                <a:gd name="T93" fmla="*/ 43478 h 209"/>
                <a:gd name="T94" fmla="*/ 163446 w 619"/>
                <a:gd name="T95" fmla="*/ 53139 h 209"/>
                <a:gd name="T96" fmla="*/ 101951 w 619"/>
                <a:gd name="T97" fmla="*/ 49919 h 209"/>
                <a:gd name="T98" fmla="*/ 30747 w 619"/>
                <a:gd name="T99" fmla="*/ 64411 h 209"/>
                <a:gd name="T100" fmla="*/ 0 w 619"/>
                <a:gd name="T101" fmla="*/ 96617 h 209"/>
                <a:gd name="T102" fmla="*/ 33984 w 619"/>
                <a:gd name="T103" fmla="*/ 114330 h 209"/>
                <a:gd name="T104" fmla="*/ 64731 w 619"/>
                <a:gd name="T105" fmla="*/ 133654 h 209"/>
                <a:gd name="T106" fmla="*/ 194193 w 619"/>
                <a:gd name="T107" fmla="*/ 130433 h 209"/>
                <a:gd name="T108" fmla="*/ 207139 w 619"/>
                <a:gd name="T109" fmla="*/ 164249 h 209"/>
                <a:gd name="T110" fmla="*/ 247596 w 619"/>
                <a:gd name="T111" fmla="*/ 164249 h 209"/>
                <a:gd name="T112" fmla="*/ 315564 w 619"/>
                <a:gd name="T113" fmla="*/ 256036 h 209"/>
                <a:gd name="T114" fmla="*/ 341456 w 619"/>
                <a:gd name="T115" fmla="*/ 305955 h 209"/>
                <a:gd name="T116" fmla="*/ 322037 w 619"/>
                <a:gd name="T117" fmla="*/ 336550 h 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9" h="209">
                  <a:moveTo>
                    <a:pt x="199" y="209"/>
                  </a:moveTo>
                  <a:lnTo>
                    <a:pt x="226" y="209"/>
                  </a:lnTo>
                  <a:lnTo>
                    <a:pt x="234" y="196"/>
                  </a:lnTo>
                  <a:lnTo>
                    <a:pt x="276" y="192"/>
                  </a:lnTo>
                  <a:lnTo>
                    <a:pt x="278" y="171"/>
                  </a:lnTo>
                  <a:lnTo>
                    <a:pt x="299" y="177"/>
                  </a:lnTo>
                  <a:lnTo>
                    <a:pt x="322" y="192"/>
                  </a:lnTo>
                  <a:lnTo>
                    <a:pt x="374" y="192"/>
                  </a:lnTo>
                  <a:lnTo>
                    <a:pt x="399" y="182"/>
                  </a:lnTo>
                  <a:lnTo>
                    <a:pt x="433" y="177"/>
                  </a:lnTo>
                  <a:lnTo>
                    <a:pt x="466" y="167"/>
                  </a:lnTo>
                  <a:lnTo>
                    <a:pt x="472" y="148"/>
                  </a:lnTo>
                  <a:lnTo>
                    <a:pt x="489" y="133"/>
                  </a:lnTo>
                  <a:lnTo>
                    <a:pt x="520" y="104"/>
                  </a:lnTo>
                  <a:lnTo>
                    <a:pt x="541" y="108"/>
                  </a:lnTo>
                  <a:lnTo>
                    <a:pt x="548" y="129"/>
                  </a:lnTo>
                  <a:lnTo>
                    <a:pt x="589" y="117"/>
                  </a:lnTo>
                  <a:lnTo>
                    <a:pt x="606" y="125"/>
                  </a:lnTo>
                  <a:lnTo>
                    <a:pt x="619" y="104"/>
                  </a:lnTo>
                  <a:lnTo>
                    <a:pt x="602" y="83"/>
                  </a:lnTo>
                  <a:lnTo>
                    <a:pt x="573" y="77"/>
                  </a:lnTo>
                  <a:lnTo>
                    <a:pt x="569" y="60"/>
                  </a:lnTo>
                  <a:lnTo>
                    <a:pt x="587" y="46"/>
                  </a:lnTo>
                  <a:lnTo>
                    <a:pt x="573" y="44"/>
                  </a:lnTo>
                  <a:lnTo>
                    <a:pt x="545" y="44"/>
                  </a:lnTo>
                  <a:lnTo>
                    <a:pt x="527" y="42"/>
                  </a:lnTo>
                  <a:lnTo>
                    <a:pt x="502" y="37"/>
                  </a:lnTo>
                  <a:lnTo>
                    <a:pt x="500" y="21"/>
                  </a:lnTo>
                  <a:lnTo>
                    <a:pt x="472" y="8"/>
                  </a:lnTo>
                  <a:lnTo>
                    <a:pt x="462" y="8"/>
                  </a:lnTo>
                  <a:lnTo>
                    <a:pt x="437" y="4"/>
                  </a:lnTo>
                  <a:lnTo>
                    <a:pt x="410" y="6"/>
                  </a:lnTo>
                  <a:lnTo>
                    <a:pt x="395" y="0"/>
                  </a:lnTo>
                  <a:lnTo>
                    <a:pt x="370" y="21"/>
                  </a:lnTo>
                  <a:lnTo>
                    <a:pt x="360" y="39"/>
                  </a:lnTo>
                  <a:lnTo>
                    <a:pt x="337" y="35"/>
                  </a:lnTo>
                  <a:lnTo>
                    <a:pt x="335" y="27"/>
                  </a:lnTo>
                  <a:lnTo>
                    <a:pt x="310" y="21"/>
                  </a:lnTo>
                  <a:lnTo>
                    <a:pt x="276" y="17"/>
                  </a:lnTo>
                  <a:lnTo>
                    <a:pt x="247" y="17"/>
                  </a:lnTo>
                  <a:lnTo>
                    <a:pt x="238" y="8"/>
                  </a:lnTo>
                  <a:lnTo>
                    <a:pt x="216" y="6"/>
                  </a:lnTo>
                  <a:lnTo>
                    <a:pt x="211" y="10"/>
                  </a:lnTo>
                  <a:lnTo>
                    <a:pt x="186" y="10"/>
                  </a:lnTo>
                  <a:lnTo>
                    <a:pt x="151" y="12"/>
                  </a:lnTo>
                  <a:lnTo>
                    <a:pt x="142" y="21"/>
                  </a:lnTo>
                  <a:lnTo>
                    <a:pt x="119" y="27"/>
                  </a:lnTo>
                  <a:lnTo>
                    <a:pt x="101" y="33"/>
                  </a:lnTo>
                  <a:lnTo>
                    <a:pt x="63" y="31"/>
                  </a:lnTo>
                  <a:lnTo>
                    <a:pt x="19" y="40"/>
                  </a:lnTo>
                  <a:lnTo>
                    <a:pt x="0" y="60"/>
                  </a:lnTo>
                  <a:lnTo>
                    <a:pt x="21" y="71"/>
                  </a:lnTo>
                  <a:lnTo>
                    <a:pt x="40" y="83"/>
                  </a:lnTo>
                  <a:lnTo>
                    <a:pt x="120" y="81"/>
                  </a:lnTo>
                  <a:lnTo>
                    <a:pt x="128" y="102"/>
                  </a:lnTo>
                  <a:lnTo>
                    <a:pt x="153" y="102"/>
                  </a:lnTo>
                  <a:lnTo>
                    <a:pt x="195" y="159"/>
                  </a:lnTo>
                  <a:lnTo>
                    <a:pt x="211" y="190"/>
                  </a:lnTo>
                  <a:lnTo>
                    <a:pt x="199" y="209"/>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0" name="Freeform 28"/>
            <p:cNvSpPr>
              <a:spLocks noChangeAspect="1"/>
            </p:cNvSpPr>
            <p:nvPr/>
          </p:nvSpPr>
          <p:spPr bwMode="gray">
            <a:xfrm>
              <a:off x="8431213" y="4225925"/>
              <a:ext cx="712787" cy="571500"/>
            </a:xfrm>
            <a:custGeom>
              <a:avLst/>
              <a:gdLst>
                <a:gd name="T0" fmla="*/ 9698 w 441"/>
                <a:gd name="T1" fmla="*/ 257577 h 355"/>
                <a:gd name="T2" fmla="*/ 53338 w 441"/>
                <a:gd name="T3" fmla="*/ 264017 h 355"/>
                <a:gd name="T4" fmla="*/ 100210 w 441"/>
                <a:gd name="T5" fmla="*/ 288165 h 355"/>
                <a:gd name="T6" fmla="*/ 105059 w 441"/>
                <a:gd name="T7" fmla="*/ 334851 h 355"/>
                <a:gd name="T8" fmla="*/ 130920 w 441"/>
                <a:gd name="T9" fmla="*/ 378317 h 355"/>
                <a:gd name="T10" fmla="*/ 192339 w 441"/>
                <a:gd name="T11" fmla="*/ 389586 h 355"/>
                <a:gd name="T12" fmla="*/ 168095 w 441"/>
                <a:gd name="T13" fmla="*/ 426613 h 355"/>
                <a:gd name="T14" fmla="*/ 208502 w 441"/>
                <a:gd name="T15" fmla="*/ 460420 h 355"/>
                <a:gd name="T16" fmla="*/ 279619 w 441"/>
                <a:gd name="T17" fmla="*/ 452370 h 355"/>
                <a:gd name="T18" fmla="*/ 297399 w 441"/>
                <a:gd name="T19" fmla="*/ 479738 h 355"/>
                <a:gd name="T20" fmla="*/ 297399 w 441"/>
                <a:gd name="T21" fmla="*/ 500666 h 355"/>
                <a:gd name="T22" fmla="*/ 326492 w 441"/>
                <a:gd name="T23" fmla="*/ 529644 h 355"/>
                <a:gd name="T24" fmla="*/ 378214 w 441"/>
                <a:gd name="T25" fmla="*/ 537693 h 355"/>
                <a:gd name="T26" fmla="*/ 438017 w 441"/>
                <a:gd name="T27" fmla="*/ 452370 h 355"/>
                <a:gd name="T28" fmla="*/ 468726 w 441"/>
                <a:gd name="T29" fmla="*/ 396025 h 355"/>
                <a:gd name="T30" fmla="*/ 520448 w 441"/>
                <a:gd name="T31" fmla="*/ 392806 h 355"/>
                <a:gd name="T32" fmla="*/ 543076 w 441"/>
                <a:gd name="T33" fmla="*/ 423393 h 355"/>
                <a:gd name="T34" fmla="*/ 536611 w 441"/>
                <a:gd name="T35" fmla="*/ 452370 h 355"/>
                <a:gd name="T36" fmla="*/ 564088 w 441"/>
                <a:gd name="T37" fmla="*/ 482958 h 355"/>
                <a:gd name="T38" fmla="*/ 552774 w 441"/>
                <a:gd name="T39" fmla="*/ 519985 h 355"/>
                <a:gd name="T40" fmla="*/ 593181 w 441"/>
                <a:gd name="T41" fmla="*/ 537693 h 355"/>
                <a:gd name="T42" fmla="*/ 627123 w 441"/>
                <a:gd name="T43" fmla="*/ 550572 h 355"/>
                <a:gd name="T44" fmla="*/ 670763 w 441"/>
                <a:gd name="T45" fmla="*/ 557011 h 355"/>
                <a:gd name="T46" fmla="*/ 670763 w 441"/>
                <a:gd name="T47" fmla="*/ 513545 h 355"/>
                <a:gd name="T48" fmla="*/ 651368 w 441"/>
                <a:gd name="T49" fmla="*/ 463639 h 355"/>
                <a:gd name="T50" fmla="*/ 630356 w 441"/>
                <a:gd name="T51" fmla="*/ 423393 h 355"/>
                <a:gd name="T52" fmla="*/ 651368 w 441"/>
                <a:gd name="T53" fmla="*/ 392806 h 355"/>
                <a:gd name="T54" fmla="*/ 685310 w 441"/>
                <a:gd name="T55" fmla="*/ 445931 h 355"/>
                <a:gd name="T56" fmla="*/ 707938 w 441"/>
                <a:gd name="T57" fmla="*/ 399245 h 355"/>
                <a:gd name="T58" fmla="*/ 707938 w 441"/>
                <a:gd name="T59" fmla="*/ 368658 h 355"/>
                <a:gd name="T60" fmla="*/ 670763 w 441"/>
                <a:gd name="T61" fmla="*/ 339680 h 355"/>
                <a:gd name="T62" fmla="*/ 651368 w 441"/>
                <a:gd name="T63" fmla="*/ 260797 h 355"/>
                <a:gd name="T64" fmla="*/ 701473 w 441"/>
                <a:gd name="T65" fmla="*/ 188354 h 355"/>
                <a:gd name="T66" fmla="*/ 712787 w 441"/>
                <a:gd name="T67" fmla="*/ 140058 h 355"/>
                <a:gd name="T68" fmla="*/ 641670 w 441"/>
                <a:gd name="T69" fmla="*/ 140058 h 355"/>
                <a:gd name="T70" fmla="*/ 573785 w 441"/>
                <a:gd name="T71" fmla="*/ 130399 h 355"/>
                <a:gd name="T72" fmla="*/ 486505 w 441"/>
                <a:gd name="T73" fmla="*/ 25758 h 355"/>
                <a:gd name="T74" fmla="*/ 418621 w 441"/>
                <a:gd name="T75" fmla="*/ 19318 h 355"/>
                <a:gd name="T76" fmla="*/ 384679 w 441"/>
                <a:gd name="T77" fmla="*/ 74054 h 355"/>
                <a:gd name="T78" fmla="*/ 303864 w 441"/>
                <a:gd name="T79" fmla="*/ 136838 h 355"/>
                <a:gd name="T80" fmla="*/ 235979 w 441"/>
                <a:gd name="T81" fmla="*/ 86932 h 355"/>
                <a:gd name="T82" fmla="*/ 168095 w 441"/>
                <a:gd name="T83" fmla="*/ 77273 h 355"/>
                <a:gd name="T84" fmla="*/ 145467 w 441"/>
                <a:gd name="T85" fmla="*/ 130399 h 355"/>
                <a:gd name="T86" fmla="*/ 219816 w 441"/>
                <a:gd name="T87" fmla="*/ 177085 h 355"/>
                <a:gd name="T88" fmla="*/ 171327 w 441"/>
                <a:gd name="T89" fmla="*/ 194793 h 355"/>
                <a:gd name="T90" fmla="*/ 93745 w 441"/>
                <a:gd name="T91" fmla="*/ 180304 h 355"/>
                <a:gd name="T92" fmla="*/ 9698 w 441"/>
                <a:gd name="T93" fmla="*/ 220551 h 3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1" h="355">
                  <a:moveTo>
                    <a:pt x="0" y="141"/>
                  </a:moveTo>
                  <a:lnTo>
                    <a:pt x="6" y="160"/>
                  </a:lnTo>
                  <a:lnTo>
                    <a:pt x="19" y="162"/>
                  </a:lnTo>
                  <a:lnTo>
                    <a:pt x="33" y="164"/>
                  </a:lnTo>
                  <a:lnTo>
                    <a:pt x="37" y="177"/>
                  </a:lnTo>
                  <a:lnTo>
                    <a:pt x="62" y="179"/>
                  </a:lnTo>
                  <a:lnTo>
                    <a:pt x="81" y="190"/>
                  </a:lnTo>
                  <a:lnTo>
                    <a:pt x="65" y="208"/>
                  </a:lnTo>
                  <a:lnTo>
                    <a:pt x="73" y="225"/>
                  </a:lnTo>
                  <a:lnTo>
                    <a:pt x="81" y="235"/>
                  </a:lnTo>
                  <a:lnTo>
                    <a:pt x="104" y="238"/>
                  </a:lnTo>
                  <a:lnTo>
                    <a:pt x="119" y="242"/>
                  </a:lnTo>
                  <a:lnTo>
                    <a:pt x="119" y="261"/>
                  </a:lnTo>
                  <a:lnTo>
                    <a:pt x="104" y="265"/>
                  </a:lnTo>
                  <a:lnTo>
                    <a:pt x="104" y="279"/>
                  </a:lnTo>
                  <a:lnTo>
                    <a:pt x="129" y="286"/>
                  </a:lnTo>
                  <a:lnTo>
                    <a:pt x="154" y="279"/>
                  </a:lnTo>
                  <a:lnTo>
                    <a:pt x="173" y="281"/>
                  </a:lnTo>
                  <a:lnTo>
                    <a:pt x="182" y="286"/>
                  </a:lnTo>
                  <a:lnTo>
                    <a:pt x="184" y="298"/>
                  </a:lnTo>
                  <a:lnTo>
                    <a:pt x="177" y="300"/>
                  </a:lnTo>
                  <a:lnTo>
                    <a:pt x="184" y="311"/>
                  </a:lnTo>
                  <a:lnTo>
                    <a:pt x="200" y="315"/>
                  </a:lnTo>
                  <a:lnTo>
                    <a:pt x="202" y="329"/>
                  </a:lnTo>
                  <a:lnTo>
                    <a:pt x="213" y="342"/>
                  </a:lnTo>
                  <a:lnTo>
                    <a:pt x="234" y="334"/>
                  </a:lnTo>
                  <a:lnTo>
                    <a:pt x="250" y="304"/>
                  </a:lnTo>
                  <a:lnTo>
                    <a:pt x="271" y="281"/>
                  </a:lnTo>
                  <a:lnTo>
                    <a:pt x="290" y="263"/>
                  </a:lnTo>
                  <a:lnTo>
                    <a:pt x="290" y="246"/>
                  </a:lnTo>
                  <a:lnTo>
                    <a:pt x="305" y="235"/>
                  </a:lnTo>
                  <a:lnTo>
                    <a:pt x="322" y="244"/>
                  </a:lnTo>
                  <a:lnTo>
                    <a:pt x="336" y="252"/>
                  </a:lnTo>
                  <a:lnTo>
                    <a:pt x="336" y="263"/>
                  </a:lnTo>
                  <a:lnTo>
                    <a:pt x="324" y="267"/>
                  </a:lnTo>
                  <a:lnTo>
                    <a:pt x="332" y="281"/>
                  </a:lnTo>
                  <a:lnTo>
                    <a:pt x="347" y="286"/>
                  </a:lnTo>
                  <a:lnTo>
                    <a:pt x="349" y="300"/>
                  </a:lnTo>
                  <a:lnTo>
                    <a:pt x="342" y="307"/>
                  </a:lnTo>
                  <a:lnTo>
                    <a:pt x="342" y="323"/>
                  </a:lnTo>
                  <a:lnTo>
                    <a:pt x="353" y="329"/>
                  </a:lnTo>
                  <a:lnTo>
                    <a:pt x="367" y="334"/>
                  </a:lnTo>
                  <a:lnTo>
                    <a:pt x="382" y="336"/>
                  </a:lnTo>
                  <a:lnTo>
                    <a:pt x="388" y="342"/>
                  </a:lnTo>
                  <a:lnTo>
                    <a:pt x="395" y="355"/>
                  </a:lnTo>
                  <a:lnTo>
                    <a:pt x="415" y="346"/>
                  </a:lnTo>
                  <a:lnTo>
                    <a:pt x="416" y="344"/>
                  </a:lnTo>
                  <a:lnTo>
                    <a:pt x="415" y="319"/>
                  </a:lnTo>
                  <a:lnTo>
                    <a:pt x="395" y="298"/>
                  </a:lnTo>
                  <a:lnTo>
                    <a:pt x="403" y="288"/>
                  </a:lnTo>
                  <a:lnTo>
                    <a:pt x="397" y="277"/>
                  </a:lnTo>
                  <a:lnTo>
                    <a:pt x="390" y="263"/>
                  </a:lnTo>
                  <a:lnTo>
                    <a:pt x="392" y="250"/>
                  </a:lnTo>
                  <a:lnTo>
                    <a:pt x="403" y="244"/>
                  </a:lnTo>
                  <a:lnTo>
                    <a:pt x="426" y="254"/>
                  </a:lnTo>
                  <a:lnTo>
                    <a:pt x="424" y="277"/>
                  </a:lnTo>
                  <a:lnTo>
                    <a:pt x="432" y="277"/>
                  </a:lnTo>
                  <a:lnTo>
                    <a:pt x="438" y="248"/>
                  </a:lnTo>
                  <a:lnTo>
                    <a:pt x="432" y="238"/>
                  </a:lnTo>
                  <a:lnTo>
                    <a:pt x="438" y="229"/>
                  </a:lnTo>
                  <a:lnTo>
                    <a:pt x="438" y="221"/>
                  </a:lnTo>
                  <a:lnTo>
                    <a:pt x="415" y="211"/>
                  </a:lnTo>
                  <a:lnTo>
                    <a:pt x="413" y="179"/>
                  </a:lnTo>
                  <a:lnTo>
                    <a:pt x="403" y="162"/>
                  </a:lnTo>
                  <a:lnTo>
                    <a:pt x="405" y="135"/>
                  </a:lnTo>
                  <a:lnTo>
                    <a:pt x="434" y="117"/>
                  </a:lnTo>
                  <a:lnTo>
                    <a:pt x="441" y="116"/>
                  </a:lnTo>
                  <a:lnTo>
                    <a:pt x="441" y="87"/>
                  </a:lnTo>
                  <a:lnTo>
                    <a:pt x="424" y="85"/>
                  </a:lnTo>
                  <a:lnTo>
                    <a:pt x="397" y="87"/>
                  </a:lnTo>
                  <a:lnTo>
                    <a:pt x="382" y="79"/>
                  </a:lnTo>
                  <a:lnTo>
                    <a:pt x="355" y="81"/>
                  </a:lnTo>
                  <a:lnTo>
                    <a:pt x="344" y="54"/>
                  </a:lnTo>
                  <a:lnTo>
                    <a:pt x="301" y="16"/>
                  </a:lnTo>
                  <a:lnTo>
                    <a:pt x="267" y="0"/>
                  </a:lnTo>
                  <a:lnTo>
                    <a:pt x="259" y="12"/>
                  </a:lnTo>
                  <a:lnTo>
                    <a:pt x="265" y="31"/>
                  </a:lnTo>
                  <a:lnTo>
                    <a:pt x="238" y="46"/>
                  </a:lnTo>
                  <a:lnTo>
                    <a:pt x="227" y="73"/>
                  </a:lnTo>
                  <a:lnTo>
                    <a:pt x="188" y="85"/>
                  </a:lnTo>
                  <a:lnTo>
                    <a:pt x="167" y="60"/>
                  </a:lnTo>
                  <a:lnTo>
                    <a:pt x="146" y="54"/>
                  </a:lnTo>
                  <a:lnTo>
                    <a:pt x="106" y="48"/>
                  </a:lnTo>
                  <a:lnTo>
                    <a:pt x="104" y="48"/>
                  </a:lnTo>
                  <a:lnTo>
                    <a:pt x="85" y="64"/>
                  </a:lnTo>
                  <a:lnTo>
                    <a:pt x="90" y="81"/>
                  </a:lnTo>
                  <a:lnTo>
                    <a:pt x="119" y="87"/>
                  </a:lnTo>
                  <a:lnTo>
                    <a:pt x="136" y="110"/>
                  </a:lnTo>
                  <a:lnTo>
                    <a:pt x="123" y="131"/>
                  </a:lnTo>
                  <a:lnTo>
                    <a:pt x="106" y="121"/>
                  </a:lnTo>
                  <a:lnTo>
                    <a:pt x="65" y="135"/>
                  </a:lnTo>
                  <a:lnTo>
                    <a:pt x="58" y="112"/>
                  </a:lnTo>
                  <a:lnTo>
                    <a:pt x="37" y="110"/>
                  </a:lnTo>
                  <a:lnTo>
                    <a:pt x="6" y="137"/>
                  </a:lnTo>
                  <a:lnTo>
                    <a:pt x="0" y="141"/>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1" name="Freeform 29"/>
            <p:cNvSpPr>
              <a:spLocks noChangeAspect="1"/>
            </p:cNvSpPr>
            <p:nvPr/>
          </p:nvSpPr>
          <p:spPr bwMode="gray">
            <a:xfrm>
              <a:off x="5137150" y="2476500"/>
              <a:ext cx="574675" cy="406400"/>
            </a:xfrm>
            <a:custGeom>
              <a:avLst/>
              <a:gdLst>
                <a:gd name="T0" fmla="*/ 556868 w 355"/>
                <a:gd name="T1" fmla="*/ 103213 h 252"/>
                <a:gd name="T2" fmla="*/ 550393 w 355"/>
                <a:gd name="T3" fmla="*/ 137079 h 252"/>
                <a:gd name="T4" fmla="*/ 574675 w 355"/>
                <a:gd name="T5" fmla="*/ 170946 h 252"/>
                <a:gd name="T6" fmla="*/ 553631 w 355"/>
                <a:gd name="T7" fmla="*/ 195137 h 252"/>
                <a:gd name="T8" fmla="*/ 553631 w 355"/>
                <a:gd name="T9" fmla="*/ 225778 h 252"/>
                <a:gd name="T10" fmla="*/ 532586 w 355"/>
                <a:gd name="T11" fmla="*/ 232229 h 252"/>
                <a:gd name="T12" fmla="*/ 500210 w 355"/>
                <a:gd name="T13" fmla="*/ 258032 h 252"/>
                <a:gd name="T14" fmla="*/ 503448 w 355"/>
                <a:gd name="T15" fmla="*/ 309638 h 252"/>
                <a:gd name="T16" fmla="*/ 500210 w 355"/>
                <a:gd name="T17" fmla="*/ 349956 h 252"/>
                <a:gd name="T18" fmla="*/ 516398 w 355"/>
                <a:gd name="T19" fmla="*/ 375759 h 252"/>
                <a:gd name="T20" fmla="*/ 492116 w 355"/>
                <a:gd name="T21" fmla="*/ 390273 h 252"/>
                <a:gd name="T22" fmla="*/ 469453 w 355"/>
                <a:gd name="T23" fmla="*/ 359632 h 252"/>
                <a:gd name="T24" fmla="*/ 445171 w 355"/>
                <a:gd name="T25" fmla="*/ 359632 h 252"/>
                <a:gd name="T26" fmla="*/ 401463 w 355"/>
                <a:gd name="T27" fmla="*/ 359632 h 252"/>
                <a:gd name="T28" fmla="*/ 411176 w 355"/>
                <a:gd name="T29" fmla="*/ 390273 h 252"/>
                <a:gd name="T30" fmla="*/ 378800 w 355"/>
                <a:gd name="T31" fmla="*/ 387048 h 252"/>
                <a:gd name="T32" fmla="*/ 341567 w 355"/>
                <a:gd name="T33" fmla="*/ 406400 h 252"/>
                <a:gd name="T34" fmla="*/ 302716 w 355"/>
                <a:gd name="T35" fmla="*/ 399949 h 252"/>
                <a:gd name="T36" fmla="*/ 273578 w 355"/>
                <a:gd name="T37" fmla="*/ 406400 h 252"/>
                <a:gd name="T38" fmla="*/ 267102 w 355"/>
                <a:gd name="T39" fmla="*/ 372533 h 252"/>
                <a:gd name="T40" fmla="*/ 212063 w 355"/>
                <a:gd name="T41" fmla="*/ 366083 h 252"/>
                <a:gd name="T42" fmla="*/ 178068 w 355"/>
                <a:gd name="T43" fmla="*/ 366083 h 252"/>
                <a:gd name="T44" fmla="*/ 168355 w 355"/>
                <a:gd name="T45" fmla="*/ 335441 h 252"/>
                <a:gd name="T46" fmla="*/ 189400 w 355"/>
                <a:gd name="T47" fmla="*/ 288673 h 252"/>
                <a:gd name="T48" fmla="*/ 168355 w 355"/>
                <a:gd name="T49" fmla="*/ 248356 h 252"/>
                <a:gd name="T50" fmla="*/ 121410 w 355"/>
                <a:gd name="T51" fmla="*/ 254806 h 252"/>
                <a:gd name="T52" fmla="*/ 56658 w 355"/>
                <a:gd name="T53" fmla="*/ 232229 h 252"/>
                <a:gd name="T54" fmla="*/ 25901 w 355"/>
                <a:gd name="T55" fmla="*/ 211263 h 252"/>
                <a:gd name="T56" fmla="*/ 25901 w 355"/>
                <a:gd name="T57" fmla="*/ 201587 h 252"/>
                <a:gd name="T58" fmla="*/ 16188 w 355"/>
                <a:gd name="T59" fmla="*/ 161270 h 252"/>
                <a:gd name="T60" fmla="*/ 6475 w 355"/>
                <a:gd name="T61" fmla="*/ 111276 h 252"/>
                <a:gd name="T62" fmla="*/ 0 w 355"/>
                <a:gd name="T63" fmla="*/ 69346 h 252"/>
                <a:gd name="T64" fmla="*/ 19426 w 355"/>
                <a:gd name="T65" fmla="*/ 69346 h 252"/>
                <a:gd name="T66" fmla="*/ 50183 w 355"/>
                <a:gd name="T67" fmla="*/ 46768 h 252"/>
                <a:gd name="T68" fmla="*/ 77703 w 355"/>
                <a:gd name="T69" fmla="*/ 19352 h 252"/>
                <a:gd name="T70" fmla="*/ 131123 w 355"/>
                <a:gd name="T71" fmla="*/ 19352 h 252"/>
                <a:gd name="T72" fmla="*/ 212063 w 355"/>
                <a:gd name="T73" fmla="*/ 12902 h 252"/>
                <a:gd name="T74" fmla="*/ 326998 w 355"/>
                <a:gd name="T75" fmla="*/ 19352 h 252"/>
                <a:gd name="T76" fmla="*/ 382037 w 355"/>
                <a:gd name="T77" fmla="*/ 0 h 252"/>
                <a:gd name="T78" fmla="*/ 459740 w 355"/>
                <a:gd name="T79" fmla="*/ 46768 h 252"/>
                <a:gd name="T80" fmla="*/ 556868 w 355"/>
                <a:gd name="T81" fmla="*/ 103213 h 2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5" h="252">
                  <a:moveTo>
                    <a:pt x="344" y="64"/>
                  </a:moveTo>
                  <a:lnTo>
                    <a:pt x="340" y="85"/>
                  </a:lnTo>
                  <a:lnTo>
                    <a:pt x="355" y="106"/>
                  </a:lnTo>
                  <a:lnTo>
                    <a:pt x="342" y="121"/>
                  </a:lnTo>
                  <a:lnTo>
                    <a:pt x="342" y="140"/>
                  </a:lnTo>
                  <a:lnTo>
                    <a:pt x="329" y="144"/>
                  </a:lnTo>
                  <a:lnTo>
                    <a:pt x="309" y="160"/>
                  </a:lnTo>
                  <a:lnTo>
                    <a:pt x="311" y="192"/>
                  </a:lnTo>
                  <a:lnTo>
                    <a:pt x="309" y="217"/>
                  </a:lnTo>
                  <a:lnTo>
                    <a:pt x="319" y="233"/>
                  </a:lnTo>
                  <a:lnTo>
                    <a:pt x="304" y="242"/>
                  </a:lnTo>
                  <a:lnTo>
                    <a:pt x="290" y="223"/>
                  </a:lnTo>
                  <a:lnTo>
                    <a:pt x="275" y="223"/>
                  </a:lnTo>
                  <a:lnTo>
                    <a:pt x="248" y="223"/>
                  </a:lnTo>
                  <a:lnTo>
                    <a:pt x="254" y="242"/>
                  </a:lnTo>
                  <a:lnTo>
                    <a:pt x="234" y="240"/>
                  </a:lnTo>
                  <a:lnTo>
                    <a:pt x="211" y="252"/>
                  </a:lnTo>
                  <a:lnTo>
                    <a:pt x="187" y="248"/>
                  </a:lnTo>
                  <a:lnTo>
                    <a:pt x="169" y="252"/>
                  </a:lnTo>
                  <a:lnTo>
                    <a:pt x="165" y="231"/>
                  </a:lnTo>
                  <a:lnTo>
                    <a:pt x="131" y="227"/>
                  </a:lnTo>
                  <a:lnTo>
                    <a:pt x="110" y="227"/>
                  </a:lnTo>
                  <a:lnTo>
                    <a:pt x="104" y="208"/>
                  </a:lnTo>
                  <a:lnTo>
                    <a:pt x="117" y="179"/>
                  </a:lnTo>
                  <a:lnTo>
                    <a:pt x="104" y="154"/>
                  </a:lnTo>
                  <a:lnTo>
                    <a:pt x="75" y="158"/>
                  </a:lnTo>
                  <a:lnTo>
                    <a:pt x="35" y="144"/>
                  </a:lnTo>
                  <a:lnTo>
                    <a:pt x="16" y="131"/>
                  </a:lnTo>
                  <a:lnTo>
                    <a:pt x="16" y="125"/>
                  </a:lnTo>
                  <a:lnTo>
                    <a:pt x="10" y="100"/>
                  </a:lnTo>
                  <a:lnTo>
                    <a:pt x="4" y="69"/>
                  </a:lnTo>
                  <a:lnTo>
                    <a:pt x="0" y="43"/>
                  </a:lnTo>
                  <a:lnTo>
                    <a:pt x="12" y="43"/>
                  </a:lnTo>
                  <a:lnTo>
                    <a:pt x="31" y="29"/>
                  </a:lnTo>
                  <a:lnTo>
                    <a:pt x="48" y="12"/>
                  </a:lnTo>
                  <a:lnTo>
                    <a:pt x="81" y="12"/>
                  </a:lnTo>
                  <a:lnTo>
                    <a:pt x="131" y="8"/>
                  </a:lnTo>
                  <a:lnTo>
                    <a:pt x="202" y="12"/>
                  </a:lnTo>
                  <a:lnTo>
                    <a:pt x="236" y="0"/>
                  </a:lnTo>
                  <a:lnTo>
                    <a:pt x="284" y="29"/>
                  </a:lnTo>
                  <a:lnTo>
                    <a:pt x="344" y="64"/>
                  </a:lnTo>
                  <a:close/>
                </a:path>
              </a:pathLst>
            </a:custGeom>
            <a:solidFill>
              <a:srgbClr val="800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2" name="Freeform 30"/>
            <p:cNvSpPr>
              <a:spLocks noChangeAspect="1" noEditPoints="1"/>
            </p:cNvSpPr>
            <p:nvPr/>
          </p:nvSpPr>
          <p:spPr bwMode="gray">
            <a:xfrm>
              <a:off x="5203825" y="1936750"/>
              <a:ext cx="588963" cy="346075"/>
            </a:xfrm>
            <a:custGeom>
              <a:avLst/>
              <a:gdLst>
                <a:gd name="T0" fmla="*/ 588963 w 364"/>
                <a:gd name="T1" fmla="*/ 11268 h 215"/>
                <a:gd name="T2" fmla="*/ 574401 w 364"/>
                <a:gd name="T3" fmla="*/ 43461 h 215"/>
                <a:gd name="T4" fmla="*/ 545276 w 364"/>
                <a:gd name="T5" fmla="*/ 67605 h 215"/>
                <a:gd name="T6" fmla="*/ 540422 w 364"/>
                <a:gd name="T7" fmla="*/ 98189 h 215"/>
                <a:gd name="T8" fmla="*/ 533950 w 364"/>
                <a:gd name="T9" fmla="*/ 138430 h 215"/>
                <a:gd name="T10" fmla="*/ 542040 w 364"/>
                <a:gd name="T11" fmla="*/ 206035 h 215"/>
                <a:gd name="T12" fmla="*/ 564693 w 364"/>
                <a:gd name="T13" fmla="*/ 280079 h 215"/>
                <a:gd name="T14" fmla="*/ 521006 w 364"/>
                <a:gd name="T15" fmla="*/ 333198 h 215"/>
                <a:gd name="T16" fmla="*/ 440104 w 364"/>
                <a:gd name="T17" fmla="*/ 346075 h 215"/>
                <a:gd name="T18" fmla="*/ 396417 w 364"/>
                <a:gd name="T19" fmla="*/ 326759 h 215"/>
                <a:gd name="T20" fmla="*/ 334932 w 364"/>
                <a:gd name="T21" fmla="*/ 265592 h 215"/>
                <a:gd name="T22" fmla="*/ 281537 w 364"/>
                <a:gd name="T23" fmla="*/ 296176 h 215"/>
                <a:gd name="T24" fmla="*/ 257267 w 364"/>
                <a:gd name="T25" fmla="*/ 276860 h 215"/>
                <a:gd name="T26" fmla="*/ 266975 w 364"/>
                <a:gd name="T27" fmla="*/ 222132 h 215"/>
                <a:gd name="T28" fmla="*/ 236232 w 364"/>
                <a:gd name="T29" fmla="*/ 218913 h 215"/>
                <a:gd name="T30" fmla="*/ 192546 w 364"/>
                <a:gd name="T31" fmla="*/ 222132 h 215"/>
                <a:gd name="T32" fmla="*/ 148859 w 364"/>
                <a:gd name="T33" fmla="*/ 191548 h 215"/>
                <a:gd name="T34" fmla="*/ 132678 w 364"/>
                <a:gd name="T35" fmla="*/ 185110 h 215"/>
                <a:gd name="T36" fmla="*/ 132678 w 364"/>
                <a:gd name="T37" fmla="*/ 169013 h 215"/>
                <a:gd name="T38" fmla="*/ 148859 w 364"/>
                <a:gd name="T39" fmla="*/ 162575 h 215"/>
                <a:gd name="T40" fmla="*/ 148859 w 364"/>
                <a:gd name="T41" fmla="*/ 138430 h 215"/>
                <a:gd name="T42" fmla="*/ 148859 w 364"/>
                <a:gd name="T43" fmla="*/ 74044 h 215"/>
                <a:gd name="T44" fmla="*/ 236232 w 364"/>
                <a:gd name="T45" fmla="*/ 37022 h 215"/>
                <a:gd name="T46" fmla="*/ 273447 w 364"/>
                <a:gd name="T47" fmla="*/ 20925 h 215"/>
                <a:gd name="T48" fmla="*/ 352731 w 364"/>
                <a:gd name="T49" fmla="*/ 3219 h 215"/>
                <a:gd name="T50" fmla="*/ 422306 w 364"/>
                <a:gd name="T51" fmla="*/ 11268 h 215"/>
                <a:gd name="T52" fmla="*/ 499971 w 364"/>
                <a:gd name="T53" fmla="*/ 20925 h 215"/>
                <a:gd name="T54" fmla="*/ 548512 w 364"/>
                <a:gd name="T55" fmla="*/ 17706 h 215"/>
                <a:gd name="T56" fmla="*/ 192546 w 364"/>
                <a:gd name="T57" fmla="*/ 255935 h 215"/>
                <a:gd name="T58" fmla="*/ 213580 w 364"/>
                <a:gd name="T59" fmla="*/ 280079 h 215"/>
                <a:gd name="T60" fmla="*/ 192546 w 364"/>
                <a:gd name="T61" fmla="*/ 255935 h 215"/>
                <a:gd name="T62" fmla="*/ 118116 w 364"/>
                <a:gd name="T63" fmla="*/ 191548 h 215"/>
                <a:gd name="T64" fmla="*/ 142387 w 364"/>
                <a:gd name="T65" fmla="*/ 206035 h 215"/>
                <a:gd name="T66" fmla="*/ 108408 w 364"/>
                <a:gd name="T67" fmla="*/ 222132 h 215"/>
                <a:gd name="T68" fmla="*/ 80902 w 364"/>
                <a:gd name="T69" fmla="*/ 249496 h 215"/>
                <a:gd name="T70" fmla="*/ 40451 w 364"/>
                <a:gd name="T71" fmla="*/ 280079 h 215"/>
                <a:gd name="T72" fmla="*/ 8090 w 364"/>
                <a:gd name="T73" fmla="*/ 296176 h 215"/>
                <a:gd name="T74" fmla="*/ 30743 w 364"/>
                <a:gd name="T75" fmla="*/ 255935 h 215"/>
                <a:gd name="T76" fmla="*/ 3236 w 364"/>
                <a:gd name="T77" fmla="*/ 243057 h 215"/>
                <a:gd name="T78" fmla="*/ 0 w 364"/>
                <a:gd name="T79" fmla="*/ 218913 h 215"/>
                <a:gd name="T80" fmla="*/ 24270 w 364"/>
                <a:gd name="T81" fmla="*/ 215693 h 215"/>
                <a:gd name="T82" fmla="*/ 64721 w 364"/>
                <a:gd name="T83" fmla="*/ 181891 h 215"/>
                <a:gd name="T84" fmla="*/ 92228 w 364"/>
                <a:gd name="T85" fmla="*/ 181891 h 215"/>
                <a:gd name="T86" fmla="*/ 98700 w 364"/>
                <a:gd name="T87" fmla="*/ 122333 h 215"/>
                <a:gd name="T88" fmla="*/ 139151 w 364"/>
                <a:gd name="T89" fmla="*/ 128772 h 215"/>
                <a:gd name="T90" fmla="*/ 118116 w 364"/>
                <a:gd name="T91" fmla="*/ 122333 h 215"/>
                <a:gd name="T92" fmla="*/ 58249 w 364"/>
                <a:gd name="T93" fmla="*/ 101408 h 215"/>
                <a:gd name="T94" fmla="*/ 40451 w 364"/>
                <a:gd name="T95" fmla="*/ 135211 h 215"/>
                <a:gd name="T96" fmla="*/ 27507 w 364"/>
                <a:gd name="T97" fmla="*/ 151307 h 215"/>
                <a:gd name="T98" fmla="*/ 55013 w 364"/>
                <a:gd name="T99" fmla="*/ 169013 h 215"/>
                <a:gd name="T100" fmla="*/ 88992 w 364"/>
                <a:gd name="T101" fmla="*/ 119114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4" h="215">
                  <a:moveTo>
                    <a:pt x="355" y="0"/>
                  </a:moveTo>
                  <a:lnTo>
                    <a:pt x="364" y="7"/>
                  </a:lnTo>
                  <a:lnTo>
                    <a:pt x="364" y="17"/>
                  </a:lnTo>
                  <a:lnTo>
                    <a:pt x="355" y="27"/>
                  </a:lnTo>
                  <a:lnTo>
                    <a:pt x="337" y="27"/>
                  </a:lnTo>
                  <a:lnTo>
                    <a:pt x="337" y="42"/>
                  </a:lnTo>
                  <a:lnTo>
                    <a:pt x="341" y="55"/>
                  </a:lnTo>
                  <a:lnTo>
                    <a:pt x="334" y="61"/>
                  </a:lnTo>
                  <a:lnTo>
                    <a:pt x="326" y="71"/>
                  </a:lnTo>
                  <a:lnTo>
                    <a:pt x="330" y="86"/>
                  </a:lnTo>
                  <a:lnTo>
                    <a:pt x="337" y="103"/>
                  </a:lnTo>
                  <a:lnTo>
                    <a:pt x="335" y="128"/>
                  </a:lnTo>
                  <a:lnTo>
                    <a:pt x="337" y="151"/>
                  </a:lnTo>
                  <a:lnTo>
                    <a:pt x="349" y="174"/>
                  </a:lnTo>
                  <a:lnTo>
                    <a:pt x="326" y="192"/>
                  </a:lnTo>
                  <a:lnTo>
                    <a:pt x="322" y="207"/>
                  </a:lnTo>
                  <a:lnTo>
                    <a:pt x="295" y="213"/>
                  </a:lnTo>
                  <a:lnTo>
                    <a:pt x="272" y="215"/>
                  </a:lnTo>
                  <a:lnTo>
                    <a:pt x="263" y="201"/>
                  </a:lnTo>
                  <a:lnTo>
                    <a:pt x="245" y="203"/>
                  </a:lnTo>
                  <a:lnTo>
                    <a:pt x="224" y="168"/>
                  </a:lnTo>
                  <a:lnTo>
                    <a:pt x="207" y="165"/>
                  </a:lnTo>
                  <a:lnTo>
                    <a:pt x="193" y="172"/>
                  </a:lnTo>
                  <a:lnTo>
                    <a:pt x="174" y="184"/>
                  </a:lnTo>
                  <a:lnTo>
                    <a:pt x="155" y="184"/>
                  </a:lnTo>
                  <a:lnTo>
                    <a:pt x="159" y="172"/>
                  </a:lnTo>
                  <a:lnTo>
                    <a:pt x="163" y="159"/>
                  </a:lnTo>
                  <a:lnTo>
                    <a:pt x="165" y="138"/>
                  </a:lnTo>
                  <a:lnTo>
                    <a:pt x="155" y="134"/>
                  </a:lnTo>
                  <a:lnTo>
                    <a:pt x="146" y="136"/>
                  </a:lnTo>
                  <a:lnTo>
                    <a:pt x="142" y="147"/>
                  </a:lnTo>
                  <a:lnTo>
                    <a:pt x="119" y="138"/>
                  </a:lnTo>
                  <a:lnTo>
                    <a:pt x="107" y="132"/>
                  </a:lnTo>
                  <a:lnTo>
                    <a:pt x="92" y="119"/>
                  </a:lnTo>
                  <a:lnTo>
                    <a:pt x="92" y="121"/>
                  </a:lnTo>
                  <a:lnTo>
                    <a:pt x="82" y="115"/>
                  </a:lnTo>
                  <a:lnTo>
                    <a:pt x="75" y="111"/>
                  </a:lnTo>
                  <a:lnTo>
                    <a:pt x="82" y="105"/>
                  </a:lnTo>
                  <a:lnTo>
                    <a:pt x="92" y="109"/>
                  </a:lnTo>
                  <a:lnTo>
                    <a:pt x="92" y="101"/>
                  </a:lnTo>
                  <a:lnTo>
                    <a:pt x="115" y="92"/>
                  </a:lnTo>
                  <a:lnTo>
                    <a:pt x="92" y="86"/>
                  </a:lnTo>
                  <a:lnTo>
                    <a:pt x="90" y="71"/>
                  </a:lnTo>
                  <a:lnTo>
                    <a:pt x="92" y="46"/>
                  </a:lnTo>
                  <a:lnTo>
                    <a:pt x="124" y="38"/>
                  </a:lnTo>
                  <a:lnTo>
                    <a:pt x="146" y="23"/>
                  </a:lnTo>
                  <a:lnTo>
                    <a:pt x="165" y="27"/>
                  </a:lnTo>
                  <a:lnTo>
                    <a:pt x="169" y="13"/>
                  </a:lnTo>
                  <a:lnTo>
                    <a:pt x="195" y="11"/>
                  </a:lnTo>
                  <a:lnTo>
                    <a:pt x="218" y="2"/>
                  </a:lnTo>
                  <a:lnTo>
                    <a:pt x="238" y="2"/>
                  </a:lnTo>
                  <a:lnTo>
                    <a:pt x="261" y="7"/>
                  </a:lnTo>
                  <a:lnTo>
                    <a:pt x="289" y="7"/>
                  </a:lnTo>
                  <a:lnTo>
                    <a:pt x="309" y="13"/>
                  </a:lnTo>
                  <a:lnTo>
                    <a:pt x="316" y="7"/>
                  </a:lnTo>
                  <a:lnTo>
                    <a:pt x="339" y="11"/>
                  </a:lnTo>
                  <a:lnTo>
                    <a:pt x="355" y="0"/>
                  </a:lnTo>
                  <a:close/>
                  <a:moveTo>
                    <a:pt x="119" y="159"/>
                  </a:moveTo>
                  <a:lnTo>
                    <a:pt x="119" y="174"/>
                  </a:lnTo>
                  <a:lnTo>
                    <a:pt x="132" y="174"/>
                  </a:lnTo>
                  <a:lnTo>
                    <a:pt x="138" y="161"/>
                  </a:lnTo>
                  <a:lnTo>
                    <a:pt x="119" y="159"/>
                  </a:lnTo>
                  <a:close/>
                  <a:moveTo>
                    <a:pt x="57" y="113"/>
                  </a:moveTo>
                  <a:lnTo>
                    <a:pt x="73" y="119"/>
                  </a:lnTo>
                  <a:lnTo>
                    <a:pt x="86" y="122"/>
                  </a:lnTo>
                  <a:lnTo>
                    <a:pt x="88" y="128"/>
                  </a:lnTo>
                  <a:lnTo>
                    <a:pt x="73" y="128"/>
                  </a:lnTo>
                  <a:lnTo>
                    <a:pt x="67" y="138"/>
                  </a:lnTo>
                  <a:lnTo>
                    <a:pt x="59" y="144"/>
                  </a:lnTo>
                  <a:lnTo>
                    <a:pt x="50" y="155"/>
                  </a:lnTo>
                  <a:lnTo>
                    <a:pt x="34" y="161"/>
                  </a:lnTo>
                  <a:lnTo>
                    <a:pt x="25" y="174"/>
                  </a:lnTo>
                  <a:lnTo>
                    <a:pt x="15" y="186"/>
                  </a:lnTo>
                  <a:lnTo>
                    <a:pt x="5" y="184"/>
                  </a:lnTo>
                  <a:lnTo>
                    <a:pt x="15" y="168"/>
                  </a:lnTo>
                  <a:lnTo>
                    <a:pt x="19" y="159"/>
                  </a:lnTo>
                  <a:lnTo>
                    <a:pt x="5" y="159"/>
                  </a:lnTo>
                  <a:lnTo>
                    <a:pt x="2" y="151"/>
                  </a:lnTo>
                  <a:lnTo>
                    <a:pt x="5" y="145"/>
                  </a:lnTo>
                  <a:lnTo>
                    <a:pt x="0" y="136"/>
                  </a:lnTo>
                  <a:lnTo>
                    <a:pt x="5" y="126"/>
                  </a:lnTo>
                  <a:lnTo>
                    <a:pt x="15" y="134"/>
                  </a:lnTo>
                  <a:lnTo>
                    <a:pt x="27" y="113"/>
                  </a:lnTo>
                  <a:lnTo>
                    <a:pt x="40" y="113"/>
                  </a:lnTo>
                  <a:lnTo>
                    <a:pt x="48" y="115"/>
                  </a:lnTo>
                  <a:lnTo>
                    <a:pt x="57" y="113"/>
                  </a:lnTo>
                  <a:close/>
                  <a:moveTo>
                    <a:pt x="69" y="73"/>
                  </a:moveTo>
                  <a:lnTo>
                    <a:pt x="61" y="76"/>
                  </a:lnTo>
                  <a:lnTo>
                    <a:pt x="69" y="90"/>
                  </a:lnTo>
                  <a:lnTo>
                    <a:pt x="86" y="80"/>
                  </a:lnTo>
                  <a:lnTo>
                    <a:pt x="84" y="76"/>
                  </a:lnTo>
                  <a:lnTo>
                    <a:pt x="73" y="76"/>
                  </a:lnTo>
                  <a:lnTo>
                    <a:pt x="69" y="73"/>
                  </a:lnTo>
                  <a:close/>
                  <a:moveTo>
                    <a:pt x="36" y="63"/>
                  </a:moveTo>
                  <a:lnTo>
                    <a:pt x="23" y="78"/>
                  </a:lnTo>
                  <a:lnTo>
                    <a:pt x="25" y="84"/>
                  </a:lnTo>
                  <a:lnTo>
                    <a:pt x="15" y="86"/>
                  </a:lnTo>
                  <a:lnTo>
                    <a:pt x="17" y="94"/>
                  </a:lnTo>
                  <a:lnTo>
                    <a:pt x="32" y="96"/>
                  </a:lnTo>
                  <a:lnTo>
                    <a:pt x="34" y="105"/>
                  </a:lnTo>
                  <a:lnTo>
                    <a:pt x="59" y="90"/>
                  </a:lnTo>
                  <a:lnTo>
                    <a:pt x="55" y="74"/>
                  </a:lnTo>
                  <a:lnTo>
                    <a:pt x="36" y="63"/>
                  </a:lnTo>
                  <a:close/>
                </a:path>
              </a:pathLst>
            </a:custGeom>
            <a:solidFill>
              <a:srgbClr val="800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3" name="Freeform 31"/>
            <p:cNvSpPr>
              <a:spLocks noChangeAspect="1" noEditPoints="1"/>
            </p:cNvSpPr>
            <p:nvPr/>
          </p:nvSpPr>
          <p:spPr bwMode="gray">
            <a:xfrm>
              <a:off x="3776663" y="2220913"/>
              <a:ext cx="741362" cy="552450"/>
            </a:xfrm>
            <a:custGeom>
              <a:avLst/>
              <a:gdLst>
                <a:gd name="T0" fmla="*/ 139512 w 457"/>
                <a:gd name="T1" fmla="*/ 489451 h 342"/>
                <a:gd name="T2" fmla="*/ 165468 w 457"/>
                <a:gd name="T3" fmla="*/ 461990 h 342"/>
                <a:gd name="T4" fmla="*/ 176824 w 457"/>
                <a:gd name="T5" fmla="*/ 397376 h 342"/>
                <a:gd name="T6" fmla="*/ 193046 w 457"/>
                <a:gd name="T7" fmla="*/ 344070 h 342"/>
                <a:gd name="T8" fmla="*/ 251447 w 457"/>
                <a:gd name="T9" fmla="*/ 310147 h 342"/>
                <a:gd name="T10" fmla="*/ 274158 w 457"/>
                <a:gd name="T11" fmla="*/ 285917 h 342"/>
                <a:gd name="T12" fmla="*/ 332558 w 457"/>
                <a:gd name="T13" fmla="*/ 211611 h 342"/>
                <a:gd name="T14" fmla="*/ 283891 w 457"/>
                <a:gd name="T15" fmla="*/ 137305 h 342"/>
                <a:gd name="T16" fmla="*/ 162224 w 457"/>
                <a:gd name="T17" fmla="*/ 171227 h 342"/>
                <a:gd name="T18" fmla="*/ 115179 w 457"/>
                <a:gd name="T19" fmla="*/ 192227 h 342"/>
                <a:gd name="T20" fmla="*/ 37311 w 457"/>
                <a:gd name="T21" fmla="*/ 208380 h 342"/>
                <a:gd name="T22" fmla="*/ 27578 w 457"/>
                <a:gd name="T23" fmla="*/ 319839 h 342"/>
                <a:gd name="T24" fmla="*/ 58401 w 457"/>
                <a:gd name="T25" fmla="*/ 374761 h 342"/>
                <a:gd name="T26" fmla="*/ 27578 w 457"/>
                <a:gd name="T27" fmla="*/ 437760 h 342"/>
                <a:gd name="T28" fmla="*/ 708917 w 457"/>
                <a:gd name="T29" fmla="*/ 461990 h 342"/>
                <a:gd name="T30" fmla="*/ 741362 w 457"/>
                <a:gd name="T31" fmla="*/ 495913 h 342"/>
                <a:gd name="T32" fmla="*/ 108690 w 457"/>
                <a:gd name="T33" fmla="*/ 158304 h 342"/>
                <a:gd name="T34" fmla="*/ 134646 w 457"/>
                <a:gd name="T35" fmla="*/ 130843 h 342"/>
                <a:gd name="T36" fmla="*/ 261180 w 457"/>
                <a:gd name="T37" fmla="*/ 9692 h 342"/>
                <a:gd name="T38" fmla="*/ 90845 w 457"/>
                <a:gd name="T39" fmla="*/ 108229 h 342"/>
                <a:gd name="T40" fmla="*/ 102201 w 457"/>
                <a:gd name="T41" fmla="*/ 134074 h 342"/>
                <a:gd name="T42" fmla="*/ 249824 w 457"/>
                <a:gd name="T43" fmla="*/ 108229 h 342"/>
                <a:gd name="T44" fmla="*/ 311469 w 457"/>
                <a:gd name="T45" fmla="*/ 67845 h 342"/>
                <a:gd name="T46" fmla="*/ 332558 w 457"/>
                <a:gd name="T47" fmla="*/ 3231 h 342"/>
                <a:gd name="T48" fmla="*/ 352025 w 457"/>
                <a:gd name="T49" fmla="*/ 111459 h 342"/>
                <a:gd name="T50" fmla="*/ 183313 w 457"/>
                <a:gd name="T51" fmla="*/ 440991 h 342"/>
                <a:gd name="T52" fmla="*/ 214135 w 457"/>
                <a:gd name="T53" fmla="*/ 481375 h 342"/>
                <a:gd name="T54" fmla="*/ 264425 w 457"/>
                <a:gd name="T55" fmla="*/ 495913 h 342"/>
                <a:gd name="T56" fmla="*/ 249824 w 457"/>
                <a:gd name="T57" fmla="*/ 478144 h 342"/>
                <a:gd name="T58" fmla="*/ 257936 w 457"/>
                <a:gd name="T59" fmla="*/ 471682 h 342"/>
                <a:gd name="T60" fmla="*/ 301736 w 457"/>
                <a:gd name="T61" fmla="*/ 449068 h 342"/>
                <a:gd name="T62" fmla="*/ 288758 w 457"/>
                <a:gd name="T63" fmla="*/ 495913 h 342"/>
                <a:gd name="T64" fmla="*/ 206024 w 457"/>
                <a:gd name="T65" fmla="*/ 381223 h 342"/>
                <a:gd name="T66" fmla="*/ 280647 w 457"/>
                <a:gd name="T67" fmla="*/ 449068 h 342"/>
                <a:gd name="T68" fmla="*/ 267669 w 457"/>
                <a:gd name="T69" fmla="*/ 397376 h 342"/>
                <a:gd name="T70" fmla="*/ 257936 w 457"/>
                <a:gd name="T71" fmla="*/ 374761 h 342"/>
                <a:gd name="T72" fmla="*/ 249824 w 457"/>
                <a:gd name="T73" fmla="*/ 371531 h 342"/>
                <a:gd name="T74" fmla="*/ 240091 w 457"/>
                <a:gd name="T75" fmla="*/ 366685 h 342"/>
                <a:gd name="T76" fmla="*/ 287136 w 457"/>
                <a:gd name="T77" fmla="*/ 310147 h 342"/>
                <a:gd name="T78" fmla="*/ 287136 w 457"/>
                <a:gd name="T79" fmla="*/ 310147 h 342"/>
                <a:gd name="T80" fmla="*/ 420159 w 457"/>
                <a:gd name="T81" fmla="*/ 353762 h 342"/>
                <a:gd name="T82" fmla="*/ 395826 w 457"/>
                <a:gd name="T83" fmla="*/ 319839 h 342"/>
                <a:gd name="T84" fmla="*/ 355270 w 457"/>
                <a:gd name="T85" fmla="*/ 337608 h 342"/>
                <a:gd name="T86" fmla="*/ 321203 w 457"/>
                <a:gd name="T87" fmla="*/ 387684 h 342"/>
                <a:gd name="T88" fmla="*/ 382848 w 457"/>
                <a:gd name="T89" fmla="*/ 468452 h 342"/>
                <a:gd name="T90" fmla="*/ 426648 w 457"/>
                <a:gd name="T91" fmla="*/ 440991 h 342"/>
                <a:gd name="T92" fmla="*/ 444493 w 457"/>
                <a:gd name="T93" fmla="*/ 394146 h 342"/>
                <a:gd name="T94" fmla="*/ 416915 w 457"/>
                <a:gd name="T95" fmla="*/ 310147 h 342"/>
                <a:gd name="T96" fmla="*/ 473693 w 457"/>
                <a:gd name="T97" fmla="*/ 505605 h 342"/>
                <a:gd name="T98" fmla="*/ 389337 w 457"/>
                <a:gd name="T99" fmla="*/ 499143 h 342"/>
                <a:gd name="T100" fmla="*/ 426648 w 457"/>
                <a:gd name="T101" fmla="*/ 515297 h 342"/>
                <a:gd name="T102" fmla="*/ 308225 w 457"/>
                <a:gd name="T103" fmla="*/ 499143 h 342"/>
                <a:gd name="T104" fmla="*/ 335803 w 457"/>
                <a:gd name="T105" fmla="*/ 518528 h 342"/>
                <a:gd name="T106" fmla="*/ 376359 w 457"/>
                <a:gd name="T107" fmla="*/ 499143 h 3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7" h="342">
                  <a:moveTo>
                    <a:pt x="36" y="284"/>
                  </a:moveTo>
                  <a:lnTo>
                    <a:pt x="50" y="284"/>
                  </a:lnTo>
                  <a:lnTo>
                    <a:pt x="69" y="296"/>
                  </a:lnTo>
                  <a:lnTo>
                    <a:pt x="86" y="303"/>
                  </a:lnTo>
                  <a:lnTo>
                    <a:pt x="104" y="299"/>
                  </a:lnTo>
                  <a:lnTo>
                    <a:pt x="109" y="301"/>
                  </a:lnTo>
                  <a:lnTo>
                    <a:pt x="109" y="299"/>
                  </a:lnTo>
                  <a:lnTo>
                    <a:pt x="102" y="286"/>
                  </a:lnTo>
                  <a:lnTo>
                    <a:pt x="86" y="271"/>
                  </a:lnTo>
                  <a:lnTo>
                    <a:pt x="96" y="259"/>
                  </a:lnTo>
                  <a:lnTo>
                    <a:pt x="106" y="257"/>
                  </a:lnTo>
                  <a:lnTo>
                    <a:pt x="109" y="246"/>
                  </a:lnTo>
                  <a:lnTo>
                    <a:pt x="106" y="236"/>
                  </a:lnTo>
                  <a:lnTo>
                    <a:pt x="96" y="227"/>
                  </a:lnTo>
                  <a:lnTo>
                    <a:pt x="115" y="225"/>
                  </a:lnTo>
                  <a:lnTo>
                    <a:pt x="119" y="213"/>
                  </a:lnTo>
                  <a:lnTo>
                    <a:pt x="109" y="205"/>
                  </a:lnTo>
                  <a:lnTo>
                    <a:pt x="129" y="205"/>
                  </a:lnTo>
                  <a:lnTo>
                    <a:pt x="144" y="194"/>
                  </a:lnTo>
                  <a:lnTo>
                    <a:pt x="155" y="192"/>
                  </a:lnTo>
                  <a:lnTo>
                    <a:pt x="159" y="159"/>
                  </a:lnTo>
                  <a:lnTo>
                    <a:pt x="180" y="159"/>
                  </a:lnTo>
                  <a:lnTo>
                    <a:pt x="169" y="169"/>
                  </a:lnTo>
                  <a:lnTo>
                    <a:pt x="169" y="177"/>
                  </a:lnTo>
                  <a:lnTo>
                    <a:pt x="196" y="177"/>
                  </a:lnTo>
                  <a:lnTo>
                    <a:pt x="205" y="161"/>
                  </a:lnTo>
                  <a:lnTo>
                    <a:pt x="217" y="148"/>
                  </a:lnTo>
                  <a:lnTo>
                    <a:pt x="205" y="131"/>
                  </a:lnTo>
                  <a:lnTo>
                    <a:pt x="173" y="129"/>
                  </a:lnTo>
                  <a:lnTo>
                    <a:pt x="163" y="121"/>
                  </a:lnTo>
                  <a:lnTo>
                    <a:pt x="167" y="110"/>
                  </a:lnTo>
                  <a:lnTo>
                    <a:pt x="175" y="85"/>
                  </a:lnTo>
                  <a:lnTo>
                    <a:pt x="163" y="79"/>
                  </a:lnTo>
                  <a:lnTo>
                    <a:pt x="127" y="77"/>
                  </a:lnTo>
                  <a:lnTo>
                    <a:pt x="104" y="85"/>
                  </a:lnTo>
                  <a:lnTo>
                    <a:pt x="100" y="106"/>
                  </a:lnTo>
                  <a:lnTo>
                    <a:pt x="88" y="125"/>
                  </a:lnTo>
                  <a:lnTo>
                    <a:pt x="96" y="108"/>
                  </a:lnTo>
                  <a:lnTo>
                    <a:pt x="92" y="104"/>
                  </a:lnTo>
                  <a:lnTo>
                    <a:pt x="71" y="119"/>
                  </a:lnTo>
                  <a:lnTo>
                    <a:pt x="67" y="138"/>
                  </a:lnTo>
                  <a:lnTo>
                    <a:pt x="60" y="121"/>
                  </a:lnTo>
                  <a:lnTo>
                    <a:pt x="42" y="111"/>
                  </a:lnTo>
                  <a:lnTo>
                    <a:pt x="23" y="129"/>
                  </a:lnTo>
                  <a:lnTo>
                    <a:pt x="38" y="140"/>
                  </a:lnTo>
                  <a:lnTo>
                    <a:pt x="25" y="140"/>
                  </a:lnTo>
                  <a:lnTo>
                    <a:pt x="13" y="163"/>
                  </a:lnTo>
                  <a:lnTo>
                    <a:pt x="17" y="198"/>
                  </a:lnTo>
                  <a:lnTo>
                    <a:pt x="0" y="215"/>
                  </a:lnTo>
                  <a:lnTo>
                    <a:pt x="15" y="230"/>
                  </a:lnTo>
                  <a:lnTo>
                    <a:pt x="23" y="217"/>
                  </a:lnTo>
                  <a:lnTo>
                    <a:pt x="36" y="232"/>
                  </a:lnTo>
                  <a:lnTo>
                    <a:pt x="33" y="259"/>
                  </a:lnTo>
                  <a:lnTo>
                    <a:pt x="33" y="261"/>
                  </a:lnTo>
                  <a:lnTo>
                    <a:pt x="23" y="255"/>
                  </a:lnTo>
                  <a:lnTo>
                    <a:pt x="17" y="271"/>
                  </a:lnTo>
                  <a:lnTo>
                    <a:pt x="27" y="276"/>
                  </a:lnTo>
                  <a:lnTo>
                    <a:pt x="33" y="263"/>
                  </a:lnTo>
                  <a:lnTo>
                    <a:pt x="36" y="284"/>
                  </a:lnTo>
                  <a:close/>
                  <a:moveTo>
                    <a:pt x="437" y="286"/>
                  </a:moveTo>
                  <a:lnTo>
                    <a:pt x="430" y="296"/>
                  </a:lnTo>
                  <a:lnTo>
                    <a:pt x="432" y="305"/>
                  </a:lnTo>
                  <a:lnTo>
                    <a:pt x="449" y="313"/>
                  </a:lnTo>
                  <a:lnTo>
                    <a:pt x="457" y="307"/>
                  </a:lnTo>
                  <a:lnTo>
                    <a:pt x="437" y="286"/>
                  </a:lnTo>
                  <a:close/>
                  <a:moveTo>
                    <a:pt x="83" y="81"/>
                  </a:moveTo>
                  <a:lnTo>
                    <a:pt x="69" y="87"/>
                  </a:lnTo>
                  <a:lnTo>
                    <a:pt x="67" y="98"/>
                  </a:lnTo>
                  <a:lnTo>
                    <a:pt x="71" y="102"/>
                  </a:lnTo>
                  <a:lnTo>
                    <a:pt x="75" y="92"/>
                  </a:lnTo>
                  <a:lnTo>
                    <a:pt x="84" y="87"/>
                  </a:lnTo>
                  <a:lnTo>
                    <a:pt x="83" y="81"/>
                  </a:lnTo>
                  <a:close/>
                  <a:moveTo>
                    <a:pt x="205" y="2"/>
                  </a:moveTo>
                  <a:lnTo>
                    <a:pt x="188" y="0"/>
                  </a:lnTo>
                  <a:lnTo>
                    <a:pt x="175" y="8"/>
                  </a:lnTo>
                  <a:lnTo>
                    <a:pt x="161" y="6"/>
                  </a:lnTo>
                  <a:lnTo>
                    <a:pt x="129" y="48"/>
                  </a:lnTo>
                  <a:lnTo>
                    <a:pt x="100" y="60"/>
                  </a:lnTo>
                  <a:lnTo>
                    <a:pt x="79" y="58"/>
                  </a:lnTo>
                  <a:lnTo>
                    <a:pt x="56" y="67"/>
                  </a:lnTo>
                  <a:lnTo>
                    <a:pt x="44" y="90"/>
                  </a:lnTo>
                  <a:lnTo>
                    <a:pt x="44" y="98"/>
                  </a:lnTo>
                  <a:lnTo>
                    <a:pt x="56" y="104"/>
                  </a:lnTo>
                  <a:lnTo>
                    <a:pt x="63" y="83"/>
                  </a:lnTo>
                  <a:lnTo>
                    <a:pt x="77" y="77"/>
                  </a:lnTo>
                  <a:lnTo>
                    <a:pt x="107" y="73"/>
                  </a:lnTo>
                  <a:lnTo>
                    <a:pt x="134" y="67"/>
                  </a:lnTo>
                  <a:lnTo>
                    <a:pt x="154" y="67"/>
                  </a:lnTo>
                  <a:lnTo>
                    <a:pt x="171" y="73"/>
                  </a:lnTo>
                  <a:lnTo>
                    <a:pt x="178" y="75"/>
                  </a:lnTo>
                  <a:lnTo>
                    <a:pt x="196" y="60"/>
                  </a:lnTo>
                  <a:lnTo>
                    <a:pt x="192" y="42"/>
                  </a:lnTo>
                  <a:lnTo>
                    <a:pt x="198" y="37"/>
                  </a:lnTo>
                  <a:lnTo>
                    <a:pt x="198" y="27"/>
                  </a:lnTo>
                  <a:lnTo>
                    <a:pt x="186" y="21"/>
                  </a:lnTo>
                  <a:lnTo>
                    <a:pt x="205" y="2"/>
                  </a:lnTo>
                  <a:close/>
                  <a:moveTo>
                    <a:pt x="232" y="46"/>
                  </a:moveTo>
                  <a:lnTo>
                    <a:pt x="217" y="46"/>
                  </a:lnTo>
                  <a:lnTo>
                    <a:pt x="207" y="58"/>
                  </a:lnTo>
                  <a:lnTo>
                    <a:pt x="217" y="69"/>
                  </a:lnTo>
                  <a:lnTo>
                    <a:pt x="226" y="54"/>
                  </a:lnTo>
                  <a:lnTo>
                    <a:pt x="236" y="52"/>
                  </a:lnTo>
                  <a:lnTo>
                    <a:pt x="232" y="46"/>
                  </a:lnTo>
                  <a:close/>
                  <a:moveTo>
                    <a:pt x="113" y="273"/>
                  </a:moveTo>
                  <a:lnTo>
                    <a:pt x="107" y="276"/>
                  </a:lnTo>
                  <a:lnTo>
                    <a:pt x="115" y="292"/>
                  </a:lnTo>
                  <a:lnTo>
                    <a:pt x="125" y="303"/>
                  </a:lnTo>
                  <a:lnTo>
                    <a:pt x="132" y="298"/>
                  </a:lnTo>
                  <a:lnTo>
                    <a:pt x="127" y="286"/>
                  </a:lnTo>
                  <a:lnTo>
                    <a:pt x="113" y="273"/>
                  </a:lnTo>
                  <a:close/>
                  <a:moveTo>
                    <a:pt x="167" y="290"/>
                  </a:moveTo>
                  <a:lnTo>
                    <a:pt x="163" y="307"/>
                  </a:lnTo>
                  <a:lnTo>
                    <a:pt x="150" y="299"/>
                  </a:lnTo>
                  <a:lnTo>
                    <a:pt x="152" y="299"/>
                  </a:lnTo>
                  <a:lnTo>
                    <a:pt x="152" y="296"/>
                  </a:lnTo>
                  <a:lnTo>
                    <a:pt x="154" y="296"/>
                  </a:lnTo>
                  <a:lnTo>
                    <a:pt x="157" y="296"/>
                  </a:lnTo>
                  <a:lnTo>
                    <a:pt x="157" y="292"/>
                  </a:lnTo>
                  <a:lnTo>
                    <a:pt x="159" y="292"/>
                  </a:lnTo>
                  <a:lnTo>
                    <a:pt x="163" y="292"/>
                  </a:lnTo>
                  <a:lnTo>
                    <a:pt x="165" y="290"/>
                  </a:lnTo>
                  <a:lnTo>
                    <a:pt x="167" y="290"/>
                  </a:lnTo>
                  <a:close/>
                  <a:moveTo>
                    <a:pt x="186" y="278"/>
                  </a:moveTo>
                  <a:lnTo>
                    <a:pt x="173" y="292"/>
                  </a:lnTo>
                  <a:lnTo>
                    <a:pt x="165" y="309"/>
                  </a:lnTo>
                  <a:lnTo>
                    <a:pt x="167" y="313"/>
                  </a:lnTo>
                  <a:lnTo>
                    <a:pt x="178" y="307"/>
                  </a:lnTo>
                  <a:lnTo>
                    <a:pt x="188" y="284"/>
                  </a:lnTo>
                  <a:lnTo>
                    <a:pt x="186" y="278"/>
                  </a:lnTo>
                  <a:close/>
                  <a:moveTo>
                    <a:pt x="146" y="223"/>
                  </a:moveTo>
                  <a:lnTo>
                    <a:pt x="127" y="236"/>
                  </a:lnTo>
                  <a:lnTo>
                    <a:pt x="123" y="252"/>
                  </a:lnTo>
                  <a:lnTo>
                    <a:pt x="123" y="265"/>
                  </a:lnTo>
                  <a:lnTo>
                    <a:pt x="144" y="280"/>
                  </a:lnTo>
                  <a:lnTo>
                    <a:pt x="173" y="278"/>
                  </a:lnTo>
                  <a:lnTo>
                    <a:pt x="175" y="253"/>
                  </a:lnTo>
                  <a:lnTo>
                    <a:pt x="178" y="234"/>
                  </a:lnTo>
                  <a:lnTo>
                    <a:pt x="173" y="232"/>
                  </a:lnTo>
                  <a:lnTo>
                    <a:pt x="165" y="246"/>
                  </a:lnTo>
                  <a:lnTo>
                    <a:pt x="152" y="242"/>
                  </a:lnTo>
                  <a:lnTo>
                    <a:pt x="163" y="234"/>
                  </a:lnTo>
                  <a:lnTo>
                    <a:pt x="161" y="232"/>
                  </a:lnTo>
                  <a:lnTo>
                    <a:pt x="159" y="232"/>
                  </a:lnTo>
                  <a:lnTo>
                    <a:pt x="159" y="230"/>
                  </a:lnTo>
                  <a:lnTo>
                    <a:pt x="157" y="230"/>
                  </a:lnTo>
                  <a:lnTo>
                    <a:pt x="155" y="230"/>
                  </a:lnTo>
                  <a:lnTo>
                    <a:pt x="154" y="230"/>
                  </a:lnTo>
                  <a:lnTo>
                    <a:pt x="154" y="228"/>
                  </a:lnTo>
                  <a:lnTo>
                    <a:pt x="152" y="228"/>
                  </a:lnTo>
                  <a:lnTo>
                    <a:pt x="150" y="227"/>
                  </a:lnTo>
                  <a:lnTo>
                    <a:pt x="148" y="227"/>
                  </a:lnTo>
                  <a:lnTo>
                    <a:pt x="148" y="225"/>
                  </a:lnTo>
                  <a:lnTo>
                    <a:pt x="146" y="225"/>
                  </a:lnTo>
                  <a:lnTo>
                    <a:pt x="146" y="223"/>
                  </a:lnTo>
                  <a:close/>
                  <a:moveTo>
                    <a:pt x="177" y="192"/>
                  </a:moveTo>
                  <a:lnTo>
                    <a:pt x="169" y="204"/>
                  </a:lnTo>
                  <a:lnTo>
                    <a:pt x="177" y="209"/>
                  </a:lnTo>
                  <a:lnTo>
                    <a:pt x="188" y="200"/>
                  </a:lnTo>
                  <a:lnTo>
                    <a:pt x="177" y="192"/>
                  </a:lnTo>
                  <a:close/>
                  <a:moveTo>
                    <a:pt x="257" y="192"/>
                  </a:moveTo>
                  <a:lnTo>
                    <a:pt x="263" y="198"/>
                  </a:lnTo>
                  <a:lnTo>
                    <a:pt x="263" y="207"/>
                  </a:lnTo>
                  <a:lnTo>
                    <a:pt x="259" y="219"/>
                  </a:lnTo>
                  <a:lnTo>
                    <a:pt x="255" y="213"/>
                  </a:lnTo>
                  <a:lnTo>
                    <a:pt x="244" y="225"/>
                  </a:lnTo>
                  <a:lnTo>
                    <a:pt x="232" y="215"/>
                  </a:lnTo>
                  <a:lnTo>
                    <a:pt x="244" y="198"/>
                  </a:lnTo>
                  <a:lnTo>
                    <a:pt x="217" y="194"/>
                  </a:lnTo>
                  <a:lnTo>
                    <a:pt x="217" y="198"/>
                  </a:lnTo>
                  <a:lnTo>
                    <a:pt x="228" y="202"/>
                  </a:lnTo>
                  <a:lnTo>
                    <a:pt x="219" y="209"/>
                  </a:lnTo>
                  <a:lnTo>
                    <a:pt x="196" y="211"/>
                  </a:lnTo>
                  <a:lnTo>
                    <a:pt x="192" y="223"/>
                  </a:lnTo>
                  <a:lnTo>
                    <a:pt x="201" y="232"/>
                  </a:lnTo>
                  <a:lnTo>
                    <a:pt x="198" y="240"/>
                  </a:lnTo>
                  <a:lnTo>
                    <a:pt x="205" y="271"/>
                  </a:lnTo>
                  <a:lnTo>
                    <a:pt x="232" y="271"/>
                  </a:lnTo>
                  <a:lnTo>
                    <a:pt x="244" y="284"/>
                  </a:lnTo>
                  <a:lnTo>
                    <a:pt x="236" y="290"/>
                  </a:lnTo>
                  <a:lnTo>
                    <a:pt x="249" y="303"/>
                  </a:lnTo>
                  <a:lnTo>
                    <a:pt x="261" y="301"/>
                  </a:lnTo>
                  <a:lnTo>
                    <a:pt x="269" y="282"/>
                  </a:lnTo>
                  <a:lnTo>
                    <a:pt x="263" y="273"/>
                  </a:lnTo>
                  <a:lnTo>
                    <a:pt x="294" y="271"/>
                  </a:lnTo>
                  <a:lnTo>
                    <a:pt x="290" y="263"/>
                  </a:lnTo>
                  <a:lnTo>
                    <a:pt x="276" y="255"/>
                  </a:lnTo>
                  <a:lnTo>
                    <a:pt x="274" y="244"/>
                  </a:lnTo>
                  <a:lnTo>
                    <a:pt x="290" y="230"/>
                  </a:lnTo>
                  <a:lnTo>
                    <a:pt x="294" y="188"/>
                  </a:lnTo>
                  <a:lnTo>
                    <a:pt x="278" y="181"/>
                  </a:lnTo>
                  <a:lnTo>
                    <a:pt x="257" y="192"/>
                  </a:lnTo>
                  <a:close/>
                  <a:moveTo>
                    <a:pt x="265" y="309"/>
                  </a:moveTo>
                  <a:lnTo>
                    <a:pt x="269" y="317"/>
                  </a:lnTo>
                  <a:lnTo>
                    <a:pt x="284" y="309"/>
                  </a:lnTo>
                  <a:lnTo>
                    <a:pt x="292" y="313"/>
                  </a:lnTo>
                  <a:lnTo>
                    <a:pt x="299" y="307"/>
                  </a:lnTo>
                  <a:lnTo>
                    <a:pt x="286" y="299"/>
                  </a:lnTo>
                  <a:lnTo>
                    <a:pt x="265" y="309"/>
                  </a:lnTo>
                  <a:close/>
                  <a:moveTo>
                    <a:pt x="240" y="309"/>
                  </a:moveTo>
                  <a:lnTo>
                    <a:pt x="246" y="319"/>
                  </a:lnTo>
                  <a:lnTo>
                    <a:pt x="244" y="330"/>
                  </a:lnTo>
                  <a:lnTo>
                    <a:pt x="248" y="342"/>
                  </a:lnTo>
                  <a:lnTo>
                    <a:pt x="263" y="319"/>
                  </a:lnTo>
                  <a:lnTo>
                    <a:pt x="259" y="309"/>
                  </a:lnTo>
                  <a:lnTo>
                    <a:pt x="240" y="309"/>
                  </a:lnTo>
                  <a:close/>
                  <a:moveTo>
                    <a:pt x="196" y="301"/>
                  </a:moveTo>
                  <a:lnTo>
                    <a:pt x="190" y="309"/>
                  </a:lnTo>
                  <a:lnTo>
                    <a:pt x="192" y="313"/>
                  </a:lnTo>
                  <a:lnTo>
                    <a:pt x="184" y="319"/>
                  </a:lnTo>
                  <a:lnTo>
                    <a:pt x="196" y="323"/>
                  </a:lnTo>
                  <a:lnTo>
                    <a:pt x="207" y="321"/>
                  </a:lnTo>
                  <a:lnTo>
                    <a:pt x="217" y="334"/>
                  </a:lnTo>
                  <a:lnTo>
                    <a:pt x="238" y="332"/>
                  </a:lnTo>
                  <a:lnTo>
                    <a:pt x="238" y="319"/>
                  </a:lnTo>
                  <a:lnTo>
                    <a:pt x="232" y="309"/>
                  </a:lnTo>
                  <a:lnTo>
                    <a:pt x="219" y="315"/>
                  </a:lnTo>
                  <a:lnTo>
                    <a:pt x="205" y="301"/>
                  </a:lnTo>
                  <a:lnTo>
                    <a:pt x="196" y="301"/>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4" name="Freeform 32"/>
            <p:cNvSpPr>
              <a:spLocks noChangeAspect="1"/>
            </p:cNvSpPr>
            <p:nvPr/>
          </p:nvSpPr>
          <p:spPr bwMode="gray">
            <a:xfrm>
              <a:off x="3743325" y="3722688"/>
              <a:ext cx="942975" cy="449262"/>
            </a:xfrm>
            <a:custGeom>
              <a:avLst/>
              <a:gdLst>
                <a:gd name="T0" fmla="*/ 564491 w 583"/>
                <a:gd name="T1" fmla="*/ 439635 h 280"/>
                <a:gd name="T2" fmla="*/ 676095 w 583"/>
                <a:gd name="T3" fmla="*/ 405940 h 280"/>
                <a:gd name="T4" fmla="*/ 776377 w 583"/>
                <a:gd name="T5" fmla="*/ 399522 h 280"/>
                <a:gd name="T6" fmla="*/ 855633 w 583"/>
                <a:gd name="T7" fmla="*/ 325715 h 280"/>
                <a:gd name="T8" fmla="*/ 878277 w 583"/>
                <a:gd name="T9" fmla="*/ 279184 h 280"/>
                <a:gd name="T10" fmla="*/ 896069 w 583"/>
                <a:gd name="T11" fmla="*/ 234258 h 280"/>
                <a:gd name="T12" fmla="*/ 942975 w 583"/>
                <a:gd name="T13" fmla="*/ 190936 h 280"/>
                <a:gd name="T14" fmla="*/ 899304 w 583"/>
                <a:gd name="T15" fmla="*/ 121943 h 280"/>
                <a:gd name="T16" fmla="*/ 918713 w 583"/>
                <a:gd name="T17" fmla="*/ 60971 h 280"/>
                <a:gd name="T18" fmla="*/ 868572 w 583"/>
                <a:gd name="T19" fmla="*/ 44926 h 280"/>
                <a:gd name="T20" fmla="*/ 719767 w 583"/>
                <a:gd name="T21" fmla="*/ 0 h 280"/>
                <a:gd name="T22" fmla="*/ 685800 w 583"/>
                <a:gd name="T23" fmla="*/ 33695 h 280"/>
                <a:gd name="T24" fmla="*/ 601692 w 583"/>
                <a:gd name="T25" fmla="*/ 77016 h 280"/>
                <a:gd name="T26" fmla="*/ 543464 w 583"/>
                <a:gd name="T27" fmla="*/ 33695 h 280"/>
                <a:gd name="T28" fmla="*/ 540229 w 583"/>
                <a:gd name="T29" fmla="*/ 80225 h 280"/>
                <a:gd name="T30" fmla="*/ 499793 w 583"/>
                <a:gd name="T31" fmla="*/ 94666 h 280"/>
                <a:gd name="T32" fmla="*/ 431860 w 583"/>
                <a:gd name="T33" fmla="*/ 125152 h 280"/>
                <a:gd name="T34" fmla="*/ 402746 w 583"/>
                <a:gd name="T35" fmla="*/ 147615 h 280"/>
                <a:gd name="T36" fmla="*/ 436712 w 583"/>
                <a:gd name="T37" fmla="*/ 231049 h 280"/>
                <a:gd name="T38" fmla="*/ 384954 w 583"/>
                <a:gd name="T39" fmla="*/ 221422 h 280"/>
                <a:gd name="T40" fmla="*/ 325108 w 583"/>
                <a:gd name="T41" fmla="*/ 205377 h 280"/>
                <a:gd name="T42" fmla="*/ 257175 w 583"/>
                <a:gd name="T43" fmla="*/ 231049 h 280"/>
                <a:gd name="T44" fmla="*/ 205417 w 583"/>
                <a:gd name="T45" fmla="*/ 234258 h 280"/>
                <a:gd name="T46" fmla="*/ 145571 w 583"/>
                <a:gd name="T47" fmla="*/ 211795 h 280"/>
                <a:gd name="T48" fmla="*/ 114839 w 583"/>
                <a:gd name="T49" fmla="*/ 234258 h 280"/>
                <a:gd name="T50" fmla="*/ 74403 w 583"/>
                <a:gd name="T51" fmla="*/ 234258 h 280"/>
                <a:gd name="T52" fmla="*/ 46906 w 583"/>
                <a:gd name="T53" fmla="*/ 208586 h 280"/>
                <a:gd name="T54" fmla="*/ 12940 w 583"/>
                <a:gd name="T55" fmla="*/ 227840 h 280"/>
                <a:gd name="T56" fmla="*/ 12940 w 583"/>
                <a:gd name="T57" fmla="*/ 255117 h 280"/>
                <a:gd name="T58" fmla="*/ 6470 w 583"/>
                <a:gd name="T59" fmla="*/ 298438 h 280"/>
                <a:gd name="T60" fmla="*/ 30732 w 583"/>
                <a:gd name="T61" fmla="*/ 308065 h 280"/>
                <a:gd name="T62" fmla="*/ 71168 w 583"/>
                <a:gd name="T63" fmla="*/ 322506 h 280"/>
                <a:gd name="T64" fmla="*/ 90577 w 583"/>
                <a:gd name="T65" fmla="*/ 325715 h 280"/>
                <a:gd name="T66" fmla="*/ 132631 w 583"/>
                <a:gd name="T67" fmla="*/ 309670 h 280"/>
                <a:gd name="T68" fmla="*/ 186007 w 583"/>
                <a:gd name="T69" fmla="*/ 309670 h 280"/>
                <a:gd name="T70" fmla="*/ 279819 w 583"/>
                <a:gd name="T71" fmla="*/ 308065 h 280"/>
                <a:gd name="T72" fmla="*/ 328343 w 583"/>
                <a:gd name="T73" fmla="*/ 359410 h 280"/>
                <a:gd name="T74" fmla="*/ 418920 w 583"/>
                <a:gd name="T75" fmla="*/ 386686 h 280"/>
                <a:gd name="T76" fmla="*/ 503028 w 583"/>
                <a:gd name="T77" fmla="*/ 436426 h 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3" h="280">
                  <a:moveTo>
                    <a:pt x="311" y="276"/>
                  </a:moveTo>
                  <a:lnTo>
                    <a:pt x="349" y="274"/>
                  </a:lnTo>
                  <a:lnTo>
                    <a:pt x="376" y="280"/>
                  </a:lnTo>
                  <a:lnTo>
                    <a:pt x="418" y="253"/>
                  </a:lnTo>
                  <a:lnTo>
                    <a:pt x="462" y="251"/>
                  </a:lnTo>
                  <a:lnTo>
                    <a:pt x="480" y="249"/>
                  </a:lnTo>
                  <a:lnTo>
                    <a:pt x="514" y="236"/>
                  </a:lnTo>
                  <a:lnTo>
                    <a:pt x="529" y="203"/>
                  </a:lnTo>
                  <a:lnTo>
                    <a:pt x="535" y="178"/>
                  </a:lnTo>
                  <a:lnTo>
                    <a:pt x="543" y="174"/>
                  </a:lnTo>
                  <a:lnTo>
                    <a:pt x="543" y="151"/>
                  </a:lnTo>
                  <a:lnTo>
                    <a:pt x="554" y="146"/>
                  </a:lnTo>
                  <a:lnTo>
                    <a:pt x="581" y="144"/>
                  </a:lnTo>
                  <a:lnTo>
                    <a:pt x="583" y="119"/>
                  </a:lnTo>
                  <a:lnTo>
                    <a:pt x="572" y="99"/>
                  </a:lnTo>
                  <a:lnTo>
                    <a:pt x="556" y="76"/>
                  </a:lnTo>
                  <a:lnTo>
                    <a:pt x="570" y="59"/>
                  </a:lnTo>
                  <a:lnTo>
                    <a:pt x="568" y="38"/>
                  </a:lnTo>
                  <a:lnTo>
                    <a:pt x="560" y="40"/>
                  </a:lnTo>
                  <a:lnTo>
                    <a:pt x="537" y="28"/>
                  </a:lnTo>
                  <a:lnTo>
                    <a:pt x="505" y="30"/>
                  </a:lnTo>
                  <a:lnTo>
                    <a:pt x="445" y="0"/>
                  </a:lnTo>
                  <a:lnTo>
                    <a:pt x="420" y="4"/>
                  </a:lnTo>
                  <a:lnTo>
                    <a:pt x="424" y="21"/>
                  </a:lnTo>
                  <a:lnTo>
                    <a:pt x="382" y="30"/>
                  </a:lnTo>
                  <a:lnTo>
                    <a:pt x="372" y="48"/>
                  </a:lnTo>
                  <a:lnTo>
                    <a:pt x="347" y="25"/>
                  </a:lnTo>
                  <a:lnTo>
                    <a:pt x="336" y="21"/>
                  </a:lnTo>
                  <a:lnTo>
                    <a:pt x="336" y="32"/>
                  </a:lnTo>
                  <a:lnTo>
                    <a:pt x="334" y="50"/>
                  </a:lnTo>
                  <a:lnTo>
                    <a:pt x="318" y="57"/>
                  </a:lnTo>
                  <a:lnTo>
                    <a:pt x="309" y="59"/>
                  </a:lnTo>
                  <a:lnTo>
                    <a:pt x="295" y="76"/>
                  </a:lnTo>
                  <a:lnTo>
                    <a:pt x="267" y="78"/>
                  </a:lnTo>
                  <a:lnTo>
                    <a:pt x="247" y="78"/>
                  </a:lnTo>
                  <a:lnTo>
                    <a:pt x="249" y="92"/>
                  </a:lnTo>
                  <a:lnTo>
                    <a:pt x="263" y="126"/>
                  </a:lnTo>
                  <a:lnTo>
                    <a:pt x="270" y="144"/>
                  </a:lnTo>
                  <a:lnTo>
                    <a:pt x="255" y="155"/>
                  </a:lnTo>
                  <a:lnTo>
                    <a:pt x="238" y="138"/>
                  </a:lnTo>
                  <a:lnTo>
                    <a:pt x="213" y="128"/>
                  </a:lnTo>
                  <a:lnTo>
                    <a:pt x="201" y="128"/>
                  </a:lnTo>
                  <a:lnTo>
                    <a:pt x="194" y="140"/>
                  </a:lnTo>
                  <a:lnTo>
                    <a:pt x="159" y="144"/>
                  </a:lnTo>
                  <a:lnTo>
                    <a:pt x="140" y="142"/>
                  </a:lnTo>
                  <a:lnTo>
                    <a:pt x="127" y="146"/>
                  </a:lnTo>
                  <a:lnTo>
                    <a:pt x="96" y="146"/>
                  </a:lnTo>
                  <a:lnTo>
                    <a:pt x="90" y="132"/>
                  </a:lnTo>
                  <a:lnTo>
                    <a:pt x="63" y="132"/>
                  </a:lnTo>
                  <a:lnTo>
                    <a:pt x="71" y="146"/>
                  </a:lnTo>
                  <a:lnTo>
                    <a:pt x="57" y="153"/>
                  </a:lnTo>
                  <a:lnTo>
                    <a:pt x="46" y="146"/>
                  </a:lnTo>
                  <a:lnTo>
                    <a:pt x="33" y="138"/>
                  </a:lnTo>
                  <a:lnTo>
                    <a:pt x="29" y="130"/>
                  </a:lnTo>
                  <a:lnTo>
                    <a:pt x="10" y="130"/>
                  </a:lnTo>
                  <a:lnTo>
                    <a:pt x="8" y="142"/>
                  </a:lnTo>
                  <a:lnTo>
                    <a:pt x="0" y="149"/>
                  </a:lnTo>
                  <a:lnTo>
                    <a:pt x="8" y="159"/>
                  </a:lnTo>
                  <a:lnTo>
                    <a:pt x="10" y="174"/>
                  </a:lnTo>
                  <a:lnTo>
                    <a:pt x="4" y="186"/>
                  </a:lnTo>
                  <a:lnTo>
                    <a:pt x="6" y="186"/>
                  </a:lnTo>
                  <a:lnTo>
                    <a:pt x="19" y="192"/>
                  </a:lnTo>
                  <a:lnTo>
                    <a:pt x="29" y="203"/>
                  </a:lnTo>
                  <a:lnTo>
                    <a:pt x="44" y="201"/>
                  </a:lnTo>
                  <a:lnTo>
                    <a:pt x="54" y="207"/>
                  </a:lnTo>
                  <a:lnTo>
                    <a:pt x="56" y="203"/>
                  </a:lnTo>
                  <a:lnTo>
                    <a:pt x="69" y="197"/>
                  </a:lnTo>
                  <a:lnTo>
                    <a:pt x="82" y="193"/>
                  </a:lnTo>
                  <a:lnTo>
                    <a:pt x="94" y="199"/>
                  </a:lnTo>
                  <a:lnTo>
                    <a:pt x="115" y="193"/>
                  </a:lnTo>
                  <a:lnTo>
                    <a:pt x="142" y="180"/>
                  </a:lnTo>
                  <a:lnTo>
                    <a:pt x="173" y="192"/>
                  </a:lnTo>
                  <a:lnTo>
                    <a:pt x="203" y="193"/>
                  </a:lnTo>
                  <a:lnTo>
                    <a:pt x="203" y="224"/>
                  </a:lnTo>
                  <a:lnTo>
                    <a:pt x="226" y="240"/>
                  </a:lnTo>
                  <a:lnTo>
                    <a:pt x="259" y="241"/>
                  </a:lnTo>
                  <a:lnTo>
                    <a:pt x="274" y="259"/>
                  </a:lnTo>
                  <a:lnTo>
                    <a:pt x="311" y="272"/>
                  </a:lnTo>
                  <a:lnTo>
                    <a:pt x="311" y="276"/>
                  </a:lnTo>
                  <a:close/>
                </a:path>
              </a:pathLst>
            </a:custGeom>
            <a:solidFill>
              <a:srgbClr val="ECBE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5" name="Freeform 33"/>
            <p:cNvSpPr>
              <a:spLocks noChangeAspect="1"/>
            </p:cNvSpPr>
            <p:nvPr/>
          </p:nvSpPr>
          <p:spPr bwMode="gray">
            <a:xfrm>
              <a:off x="4386263" y="2776538"/>
              <a:ext cx="1141412" cy="952500"/>
            </a:xfrm>
            <a:custGeom>
              <a:avLst/>
              <a:gdLst>
                <a:gd name="T0" fmla="*/ 1023391 w 706"/>
                <a:gd name="T1" fmla="*/ 135381 h 591"/>
                <a:gd name="T2" fmla="*/ 1089677 w 706"/>
                <a:gd name="T3" fmla="*/ 265926 h 591"/>
                <a:gd name="T4" fmla="*/ 1063809 w 706"/>
                <a:gd name="T5" fmla="*/ 351345 h 591"/>
                <a:gd name="T6" fmla="*/ 1060575 w 706"/>
                <a:gd name="T7" fmla="*/ 441599 h 591"/>
                <a:gd name="T8" fmla="*/ 1067042 w 706"/>
                <a:gd name="T9" fmla="*/ 535076 h 591"/>
                <a:gd name="T10" fmla="*/ 1091293 w 706"/>
                <a:gd name="T11" fmla="*/ 599543 h 591"/>
                <a:gd name="T12" fmla="*/ 1117161 w 706"/>
                <a:gd name="T13" fmla="*/ 636612 h 591"/>
                <a:gd name="T14" fmla="*/ 1141412 w 706"/>
                <a:gd name="T15" fmla="*/ 680127 h 591"/>
                <a:gd name="T16" fmla="*/ 1089677 w 706"/>
                <a:gd name="T17" fmla="*/ 738147 h 591"/>
                <a:gd name="T18" fmla="*/ 1023391 w 706"/>
                <a:gd name="T19" fmla="*/ 812284 h 591"/>
                <a:gd name="T20" fmla="*/ 995906 w 706"/>
                <a:gd name="T21" fmla="*/ 908985 h 591"/>
                <a:gd name="T22" fmla="*/ 949021 w 706"/>
                <a:gd name="T23" fmla="*/ 949277 h 591"/>
                <a:gd name="T24" fmla="*/ 831000 w 706"/>
                <a:gd name="T25" fmla="*/ 905761 h 591"/>
                <a:gd name="T26" fmla="*/ 750163 w 706"/>
                <a:gd name="T27" fmla="*/ 920266 h 591"/>
                <a:gd name="T28" fmla="*/ 712978 w 706"/>
                <a:gd name="T29" fmla="*/ 902538 h 591"/>
                <a:gd name="T30" fmla="*/ 638609 w 706"/>
                <a:gd name="T31" fmla="*/ 926713 h 591"/>
                <a:gd name="T32" fmla="*/ 604657 w 706"/>
                <a:gd name="T33" fmla="*/ 871916 h 591"/>
                <a:gd name="T34" fmla="*/ 556155 w 706"/>
                <a:gd name="T35" fmla="*/ 886421 h 591"/>
                <a:gd name="T36" fmla="*/ 512504 w 706"/>
                <a:gd name="T37" fmla="*/ 859023 h 591"/>
                <a:gd name="T38" fmla="*/ 462385 w 706"/>
                <a:gd name="T39" fmla="*/ 802614 h 591"/>
                <a:gd name="T40" fmla="*/ 405799 w 706"/>
                <a:gd name="T41" fmla="*/ 794556 h 591"/>
                <a:gd name="T42" fmla="*/ 394482 w 706"/>
                <a:gd name="T43" fmla="*/ 751041 h 591"/>
                <a:gd name="T44" fmla="*/ 337897 w 706"/>
                <a:gd name="T45" fmla="*/ 731701 h 591"/>
                <a:gd name="T46" fmla="*/ 286161 w 706"/>
                <a:gd name="T47" fmla="*/ 765546 h 591"/>
                <a:gd name="T48" fmla="*/ 252210 w 706"/>
                <a:gd name="T49" fmla="*/ 757487 h 591"/>
                <a:gd name="T50" fmla="*/ 242510 w 706"/>
                <a:gd name="T51" fmla="*/ 710749 h 591"/>
                <a:gd name="T52" fmla="*/ 168140 w 706"/>
                <a:gd name="T53" fmla="*/ 688185 h 591"/>
                <a:gd name="T54" fmla="*/ 118021 w 706"/>
                <a:gd name="T55" fmla="*/ 639835 h 591"/>
                <a:gd name="T56" fmla="*/ 53352 w 706"/>
                <a:gd name="T57" fmla="*/ 646282 h 591"/>
                <a:gd name="T58" fmla="*/ 53352 w 706"/>
                <a:gd name="T59" fmla="*/ 626942 h 591"/>
                <a:gd name="T60" fmla="*/ 84070 w 706"/>
                <a:gd name="T61" fmla="*/ 576980 h 591"/>
                <a:gd name="T62" fmla="*/ 64669 w 706"/>
                <a:gd name="T63" fmla="*/ 502843 h 591"/>
                <a:gd name="T64" fmla="*/ 64669 w 706"/>
                <a:gd name="T65" fmla="*/ 431929 h 591"/>
                <a:gd name="T66" fmla="*/ 53352 w 706"/>
                <a:gd name="T67" fmla="*/ 340063 h 591"/>
                <a:gd name="T68" fmla="*/ 0 w 706"/>
                <a:gd name="T69" fmla="*/ 299772 h 591"/>
                <a:gd name="T70" fmla="*/ 24251 w 706"/>
                <a:gd name="T71" fmla="*/ 243363 h 591"/>
                <a:gd name="T72" fmla="*/ 22634 w 706"/>
                <a:gd name="T73" fmla="*/ 188566 h 591"/>
                <a:gd name="T74" fmla="*/ 24251 w 706"/>
                <a:gd name="T75" fmla="*/ 166003 h 591"/>
                <a:gd name="T76" fmla="*/ 56586 w 706"/>
                <a:gd name="T77" fmla="*/ 233693 h 591"/>
                <a:gd name="T78" fmla="*/ 64669 w 706"/>
                <a:gd name="T79" fmla="*/ 185343 h 591"/>
                <a:gd name="T80" fmla="*/ 87303 w 706"/>
                <a:gd name="T81" fmla="*/ 141827 h 591"/>
                <a:gd name="T82" fmla="*/ 53352 w 706"/>
                <a:gd name="T83" fmla="*/ 141827 h 591"/>
                <a:gd name="T84" fmla="*/ 71136 w 706"/>
                <a:gd name="T85" fmla="*/ 117652 h 591"/>
                <a:gd name="T86" fmla="*/ 127722 w 706"/>
                <a:gd name="T87" fmla="*/ 104759 h 591"/>
                <a:gd name="T88" fmla="*/ 219875 w 706"/>
                <a:gd name="T89" fmla="*/ 88642 h 591"/>
                <a:gd name="T90" fmla="*/ 282928 w 706"/>
                <a:gd name="T91" fmla="*/ 37069 h 591"/>
                <a:gd name="T92" fmla="*/ 334663 w 706"/>
                <a:gd name="T93" fmla="*/ 14505 h 591"/>
                <a:gd name="T94" fmla="*/ 388015 w 706"/>
                <a:gd name="T95" fmla="*/ 8058 h 591"/>
                <a:gd name="T96" fmla="*/ 449451 w 706"/>
                <a:gd name="T97" fmla="*/ 0 h 591"/>
                <a:gd name="T98" fmla="*/ 499570 w 706"/>
                <a:gd name="T99" fmla="*/ 11282 h 591"/>
                <a:gd name="T100" fmla="*/ 509270 w 706"/>
                <a:gd name="T101" fmla="*/ 20952 h 591"/>
                <a:gd name="T102" fmla="*/ 465618 w 706"/>
                <a:gd name="T103" fmla="*/ 3223 h 591"/>
                <a:gd name="T104" fmla="*/ 493103 w 706"/>
                <a:gd name="T105" fmla="*/ 58020 h 591"/>
                <a:gd name="T106" fmla="*/ 552922 w 706"/>
                <a:gd name="T107" fmla="*/ 70914 h 591"/>
                <a:gd name="T108" fmla="*/ 607891 w 706"/>
                <a:gd name="T109" fmla="*/ 37069 h 591"/>
                <a:gd name="T110" fmla="*/ 834233 w 706"/>
                <a:gd name="T111" fmla="*/ 78972 h 591"/>
                <a:gd name="T112" fmla="*/ 928004 w 706"/>
                <a:gd name="T113" fmla="*/ 64467 h 591"/>
                <a:gd name="T114" fmla="*/ 961955 w 706"/>
                <a:gd name="T115" fmla="*/ 70914 h 591"/>
                <a:gd name="T116" fmla="*/ 1023391 w 706"/>
                <a:gd name="T117" fmla="*/ 114429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6" h="591">
                  <a:moveTo>
                    <a:pt x="639" y="71"/>
                  </a:moveTo>
                  <a:lnTo>
                    <a:pt x="633" y="84"/>
                  </a:lnTo>
                  <a:lnTo>
                    <a:pt x="647" y="128"/>
                  </a:lnTo>
                  <a:lnTo>
                    <a:pt x="674" y="165"/>
                  </a:lnTo>
                  <a:lnTo>
                    <a:pt x="674" y="203"/>
                  </a:lnTo>
                  <a:lnTo>
                    <a:pt x="658" y="218"/>
                  </a:lnTo>
                  <a:lnTo>
                    <a:pt x="633" y="259"/>
                  </a:lnTo>
                  <a:lnTo>
                    <a:pt x="656" y="274"/>
                  </a:lnTo>
                  <a:lnTo>
                    <a:pt x="658" y="305"/>
                  </a:lnTo>
                  <a:lnTo>
                    <a:pt x="660" y="332"/>
                  </a:lnTo>
                  <a:lnTo>
                    <a:pt x="675" y="347"/>
                  </a:lnTo>
                  <a:lnTo>
                    <a:pt x="675" y="372"/>
                  </a:lnTo>
                  <a:lnTo>
                    <a:pt x="685" y="372"/>
                  </a:lnTo>
                  <a:lnTo>
                    <a:pt x="691" y="395"/>
                  </a:lnTo>
                  <a:lnTo>
                    <a:pt x="698" y="412"/>
                  </a:lnTo>
                  <a:lnTo>
                    <a:pt x="706" y="422"/>
                  </a:lnTo>
                  <a:lnTo>
                    <a:pt x="697" y="445"/>
                  </a:lnTo>
                  <a:lnTo>
                    <a:pt x="674" y="458"/>
                  </a:lnTo>
                  <a:lnTo>
                    <a:pt x="654" y="477"/>
                  </a:lnTo>
                  <a:lnTo>
                    <a:pt x="633" y="504"/>
                  </a:lnTo>
                  <a:lnTo>
                    <a:pt x="606" y="533"/>
                  </a:lnTo>
                  <a:lnTo>
                    <a:pt x="616" y="564"/>
                  </a:lnTo>
                  <a:lnTo>
                    <a:pt x="620" y="591"/>
                  </a:lnTo>
                  <a:lnTo>
                    <a:pt x="587" y="589"/>
                  </a:lnTo>
                  <a:lnTo>
                    <a:pt x="533" y="562"/>
                  </a:lnTo>
                  <a:lnTo>
                    <a:pt x="514" y="562"/>
                  </a:lnTo>
                  <a:lnTo>
                    <a:pt x="482" y="568"/>
                  </a:lnTo>
                  <a:lnTo>
                    <a:pt x="464" y="571"/>
                  </a:lnTo>
                  <a:lnTo>
                    <a:pt x="459" y="562"/>
                  </a:lnTo>
                  <a:lnTo>
                    <a:pt x="441" y="560"/>
                  </a:lnTo>
                  <a:lnTo>
                    <a:pt x="426" y="573"/>
                  </a:lnTo>
                  <a:lnTo>
                    <a:pt x="395" y="575"/>
                  </a:lnTo>
                  <a:lnTo>
                    <a:pt x="386" y="564"/>
                  </a:lnTo>
                  <a:lnTo>
                    <a:pt x="374" y="541"/>
                  </a:lnTo>
                  <a:lnTo>
                    <a:pt x="357" y="535"/>
                  </a:lnTo>
                  <a:lnTo>
                    <a:pt x="344" y="550"/>
                  </a:lnTo>
                  <a:lnTo>
                    <a:pt x="332" y="546"/>
                  </a:lnTo>
                  <a:lnTo>
                    <a:pt x="317" y="533"/>
                  </a:lnTo>
                  <a:lnTo>
                    <a:pt x="299" y="498"/>
                  </a:lnTo>
                  <a:lnTo>
                    <a:pt x="286" y="498"/>
                  </a:lnTo>
                  <a:lnTo>
                    <a:pt x="271" y="489"/>
                  </a:lnTo>
                  <a:lnTo>
                    <a:pt x="251" y="493"/>
                  </a:lnTo>
                  <a:lnTo>
                    <a:pt x="238" y="483"/>
                  </a:lnTo>
                  <a:lnTo>
                    <a:pt x="244" y="466"/>
                  </a:lnTo>
                  <a:lnTo>
                    <a:pt x="228" y="466"/>
                  </a:lnTo>
                  <a:lnTo>
                    <a:pt x="209" y="454"/>
                  </a:lnTo>
                  <a:lnTo>
                    <a:pt x="186" y="456"/>
                  </a:lnTo>
                  <a:lnTo>
                    <a:pt x="177" y="475"/>
                  </a:lnTo>
                  <a:lnTo>
                    <a:pt x="165" y="483"/>
                  </a:lnTo>
                  <a:lnTo>
                    <a:pt x="156" y="470"/>
                  </a:lnTo>
                  <a:lnTo>
                    <a:pt x="131" y="460"/>
                  </a:lnTo>
                  <a:lnTo>
                    <a:pt x="150" y="441"/>
                  </a:lnTo>
                  <a:lnTo>
                    <a:pt x="132" y="431"/>
                  </a:lnTo>
                  <a:lnTo>
                    <a:pt x="104" y="427"/>
                  </a:lnTo>
                  <a:lnTo>
                    <a:pt x="81" y="412"/>
                  </a:lnTo>
                  <a:lnTo>
                    <a:pt x="73" y="397"/>
                  </a:lnTo>
                  <a:lnTo>
                    <a:pt x="54" y="397"/>
                  </a:lnTo>
                  <a:lnTo>
                    <a:pt x="33" y="401"/>
                  </a:lnTo>
                  <a:lnTo>
                    <a:pt x="31" y="389"/>
                  </a:lnTo>
                  <a:lnTo>
                    <a:pt x="33" y="389"/>
                  </a:lnTo>
                  <a:lnTo>
                    <a:pt x="46" y="374"/>
                  </a:lnTo>
                  <a:lnTo>
                    <a:pt x="52" y="358"/>
                  </a:lnTo>
                  <a:lnTo>
                    <a:pt x="48" y="337"/>
                  </a:lnTo>
                  <a:lnTo>
                    <a:pt x="40" y="312"/>
                  </a:lnTo>
                  <a:lnTo>
                    <a:pt x="33" y="291"/>
                  </a:lnTo>
                  <a:lnTo>
                    <a:pt x="40" y="268"/>
                  </a:lnTo>
                  <a:lnTo>
                    <a:pt x="31" y="234"/>
                  </a:lnTo>
                  <a:lnTo>
                    <a:pt x="33" y="211"/>
                  </a:lnTo>
                  <a:lnTo>
                    <a:pt x="17" y="193"/>
                  </a:lnTo>
                  <a:lnTo>
                    <a:pt x="0" y="186"/>
                  </a:lnTo>
                  <a:lnTo>
                    <a:pt x="19" y="168"/>
                  </a:lnTo>
                  <a:lnTo>
                    <a:pt x="15" y="151"/>
                  </a:lnTo>
                  <a:lnTo>
                    <a:pt x="21" y="136"/>
                  </a:lnTo>
                  <a:lnTo>
                    <a:pt x="14" y="117"/>
                  </a:lnTo>
                  <a:lnTo>
                    <a:pt x="12" y="103"/>
                  </a:lnTo>
                  <a:lnTo>
                    <a:pt x="15" y="103"/>
                  </a:lnTo>
                  <a:lnTo>
                    <a:pt x="33" y="111"/>
                  </a:lnTo>
                  <a:lnTo>
                    <a:pt x="35" y="145"/>
                  </a:lnTo>
                  <a:lnTo>
                    <a:pt x="50" y="144"/>
                  </a:lnTo>
                  <a:lnTo>
                    <a:pt x="40" y="115"/>
                  </a:lnTo>
                  <a:lnTo>
                    <a:pt x="40" y="101"/>
                  </a:lnTo>
                  <a:lnTo>
                    <a:pt x="54" y="88"/>
                  </a:lnTo>
                  <a:lnTo>
                    <a:pt x="52" y="80"/>
                  </a:lnTo>
                  <a:lnTo>
                    <a:pt x="33" y="88"/>
                  </a:lnTo>
                  <a:lnTo>
                    <a:pt x="27" y="74"/>
                  </a:lnTo>
                  <a:lnTo>
                    <a:pt x="44" y="73"/>
                  </a:lnTo>
                  <a:lnTo>
                    <a:pt x="58" y="69"/>
                  </a:lnTo>
                  <a:lnTo>
                    <a:pt x="79" y="65"/>
                  </a:lnTo>
                  <a:lnTo>
                    <a:pt x="113" y="59"/>
                  </a:lnTo>
                  <a:lnTo>
                    <a:pt x="136" y="55"/>
                  </a:lnTo>
                  <a:lnTo>
                    <a:pt x="161" y="36"/>
                  </a:lnTo>
                  <a:lnTo>
                    <a:pt x="175" y="23"/>
                  </a:lnTo>
                  <a:lnTo>
                    <a:pt x="196" y="17"/>
                  </a:lnTo>
                  <a:lnTo>
                    <a:pt x="207" y="9"/>
                  </a:lnTo>
                  <a:lnTo>
                    <a:pt x="219" y="5"/>
                  </a:lnTo>
                  <a:lnTo>
                    <a:pt x="240" y="5"/>
                  </a:lnTo>
                  <a:lnTo>
                    <a:pt x="257" y="2"/>
                  </a:lnTo>
                  <a:lnTo>
                    <a:pt x="278" y="0"/>
                  </a:lnTo>
                  <a:lnTo>
                    <a:pt x="296" y="0"/>
                  </a:lnTo>
                  <a:lnTo>
                    <a:pt x="309" y="7"/>
                  </a:lnTo>
                  <a:lnTo>
                    <a:pt x="317" y="11"/>
                  </a:lnTo>
                  <a:lnTo>
                    <a:pt x="315" y="13"/>
                  </a:lnTo>
                  <a:lnTo>
                    <a:pt x="296" y="2"/>
                  </a:lnTo>
                  <a:lnTo>
                    <a:pt x="288" y="2"/>
                  </a:lnTo>
                  <a:lnTo>
                    <a:pt x="296" y="19"/>
                  </a:lnTo>
                  <a:lnTo>
                    <a:pt x="305" y="36"/>
                  </a:lnTo>
                  <a:lnTo>
                    <a:pt x="322" y="44"/>
                  </a:lnTo>
                  <a:lnTo>
                    <a:pt x="342" y="44"/>
                  </a:lnTo>
                  <a:lnTo>
                    <a:pt x="359" y="36"/>
                  </a:lnTo>
                  <a:lnTo>
                    <a:pt x="376" y="23"/>
                  </a:lnTo>
                  <a:lnTo>
                    <a:pt x="399" y="38"/>
                  </a:lnTo>
                  <a:lnTo>
                    <a:pt x="516" y="49"/>
                  </a:lnTo>
                  <a:lnTo>
                    <a:pt x="560" y="48"/>
                  </a:lnTo>
                  <a:lnTo>
                    <a:pt x="574" y="40"/>
                  </a:lnTo>
                  <a:lnTo>
                    <a:pt x="574" y="44"/>
                  </a:lnTo>
                  <a:lnTo>
                    <a:pt x="595" y="44"/>
                  </a:lnTo>
                  <a:lnTo>
                    <a:pt x="629" y="48"/>
                  </a:lnTo>
                  <a:lnTo>
                    <a:pt x="633" y="71"/>
                  </a:lnTo>
                  <a:lnTo>
                    <a:pt x="639" y="71"/>
                  </a:lnTo>
                  <a:close/>
                </a:path>
              </a:pathLst>
            </a:custGeom>
            <a:solidFill>
              <a:srgbClr val="BC141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6" name="Freeform 34"/>
            <p:cNvSpPr>
              <a:spLocks noChangeAspect="1"/>
            </p:cNvSpPr>
            <p:nvPr/>
          </p:nvSpPr>
          <p:spPr bwMode="gray">
            <a:xfrm>
              <a:off x="3346450" y="3424238"/>
              <a:ext cx="87313" cy="120650"/>
            </a:xfrm>
            <a:custGeom>
              <a:avLst/>
              <a:gdLst>
                <a:gd name="T0" fmla="*/ 43657 w 54"/>
                <a:gd name="T1" fmla="*/ 0 h 74"/>
                <a:gd name="T2" fmla="*/ 46890 w 54"/>
                <a:gd name="T3" fmla="*/ 11413 h 74"/>
                <a:gd name="T4" fmla="*/ 63059 w 54"/>
                <a:gd name="T5" fmla="*/ 24456 h 74"/>
                <a:gd name="T6" fmla="*/ 59826 w 54"/>
                <a:gd name="T7" fmla="*/ 42391 h 74"/>
                <a:gd name="T8" fmla="*/ 77612 w 54"/>
                <a:gd name="T9" fmla="*/ 58695 h 74"/>
                <a:gd name="T10" fmla="*/ 87313 w 54"/>
                <a:gd name="T11" fmla="*/ 76629 h 74"/>
                <a:gd name="T12" fmla="*/ 71144 w 54"/>
                <a:gd name="T13" fmla="*/ 102716 h 74"/>
                <a:gd name="T14" fmla="*/ 66293 w 54"/>
                <a:gd name="T15" fmla="*/ 115759 h 74"/>
                <a:gd name="T16" fmla="*/ 22637 w 54"/>
                <a:gd name="T17" fmla="*/ 120650 h 74"/>
                <a:gd name="T18" fmla="*/ 0 w 54"/>
                <a:gd name="T19" fmla="*/ 105976 h 74"/>
                <a:gd name="T20" fmla="*/ 0 w 54"/>
                <a:gd name="T21" fmla="*/ 86411 h 74"/>
                <a:gd name="T22" fmla="*/ 6468 w 54"/>
                <a:gd name="T23" fmla="*/ 74999 h 74"/>
                <a:gd name="T24" fmla="*/ 0 w 54"/>
                <a:gd name="T25" fmla="*/ 52173 h 74"/>
                <a:gd name="T26" fmla="*/ 0 w 54"/>
                <a:gd name="T27" fmla="*/ 24456 h 74"/>
                <a:gd name="T28" fmla="*/ 22637 w 54"/>
                <a:gd name="T29" fmla="*/ 0 h 74"/>
                <a:gd name="T30" fmla="*/ 43657 w 54"/>
                <a:gd name="T31" fmla="*/ 0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74">
                  <a:moveTo>
                    <a:pt x="27" y="0"/>
                  </a:moveTo>
                  <a:lnTo>
                    <a:pt x="29" y="7"/>
                  </a:lnTo>
                  <a:lnTo>
                    <a:pt x="39" y="15"/>
                  </a:lnTo>
                  <a:lnTo>
                    <a:pt x="37" y="26"/>
                  </a:lnTo>
                  <a:lnTo>
                    <a:pt x="48" y="36"/>
                  </a:lnTo>
                  <a:lnTo>
                    <a:pt x="54" y="47"/>
                  </a:lnTo>
                  <a:lnTo>
                    <a:pt x="44" y="63"/>
                  </a:lnTo>
                  <a:lnTo>
                    <a:pt x="41" y="71"/>
                  </a:lnTo>
                  <a:lnTo>
                    <a:pt x="14" y="74"/>
                  </a:lnTo>
                  <a:lnTo>
                    <a:pt x="0" y="65"/>
                  </a:lnTo>
                  <a:lnTo>
                    <a:pt x="0" y="53"/>
                  </a:lnTo>
                  <a:lnTo>
                    <a:pt x="4" y="46"/>
                  </a:lnTo>
                  <a:lnTo>
                    <a:pt x="0" y="32"/>
                  </a:lnTo>
                  <a:lnTo>
                    <a:pt x="0" y="15"/>
                  </a:lnTo>
                  <a:lnTo>
                    <a:pt x="14" y="0"/>
                  </a:lnTo>
                  <a:lnTo>
                    <a:pt x="27" y="0"/>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7" name="Freeform 35"/>
            <p:cNvSpPr>
              <a:spLocks noChangeAspect="1"/>
            </p:cNvSpPr>
            <p:nvPr/>
          </p:nvSpPr>
          <p:spPr bwMode="gray">
            <a:xfrm>
              <a:off x="3238500" y="3870325"/>
              <a:ext cx="593725" cy="327025"/>
            </a:xfrm>
            <a:custGeom>
              <a:avLst/>
              <a:gdLst>
                <a:gd name="T0" fmla="*/ 522543 w 367"/>
                <a:gd name="T1" fmla="*/ 61217 h 203"/>
                <a:gd name="T2" fmla="*/ 519307 w 367"/>
                <a:gd name="T3" fmla="*/ 77326 h 203"/>
                <a:gd name="T4" fmla="*/ 503129 w 367"/>
                <a:gd name="T5" fmla="*/ 91825 h 203"/>
                <a:gd name="T6" fmla="*/ 490187 w 367"/>
                <a:gd name="T7" fmla="*/ 107934 h 203"/>
                <a:gd name="T8" fmla="*/ 490187 w 367"/>
                <a:gd name="T9" fmla="*/ 128877 h 203"/>
                <a:gd name="T10" fmla="*/ 496658 w 367"/>
                <a:gd name="T11" fmla="*/ 148208 h 203"/>
                <a:gd name="T12" fmla="*/ 516072 w 367"/>
                <a:gd name="T13" fmla="*/ 151430 h 203"/>
                <a:gd name="T14" fmla="*/ 537103 w 367"/>
                <a:gd name="T15" fmla="*/ 157874 h 203"/>
                <a:gd name="T16" fmla="*/ 553281 w 367"/>
                <a:gd name="T17" fmla="*/ 178817 h 203"/>
                <a:gd name="T18" fmla="*/ 577547 w 367"/>
                <a:gd name="T19" fmla="*/ 172373 h 203"/>
                <a:gd name="T20" fmla="*/ 593725 w 367"/>
                <a:gd name="T21" fmla="*/ 185260 h 203"/>
                <a:gd name="T22" fmla="*/ 587254 w 367"/>
                <a:gd name="T23" fmla="*/ 206203 h 203"/>
                <a:gd name="T24" fmla="*/ 587254 w 367"/>
                <a:gd name="T25" fmla="*/ 235200 h 203"/>
                <a:gd name="T26" fmla="*/ 556516 w 367"/>
                <a:gd name="T27" fmla="*/ 222313 h 203"/>
                <a:gd name="T28" fmla="*/ 546809 w 367"/>
                <a:gd name="T29" fmla="*/ 269030 h 203"/>
                <a:gd name="T30" fmla="*/ 478863 w 367"/>
                <a:gd name="T31" fmla="*/ 252921 h 203"/>
                <a:gd name="T32" fmla="*/ 462685 w 367"/>
                <a:gd name="T33" fmla="*/ 222313 h 203"/>
                <a:gd name="T34" fmla="*/ 449743 w 367"/>
                <a:gd name="T35" fmla="*/ 228756 h 203"/>
                <a:gd name="T36" fmla="*/ 449743 w 367"/>
                <a:gd name="T37" fmla="*/ 259365 h 203"/>
                <a:gd name="T38" fmla="*/ 412534 w 367"/>
                <a:gd name="T39" fmla="*/ 299639 h 203"/>
                <a:gd name="T40" fmla="*/ 391503 w 367"/>
                <a:gd name="T41" fmla="*/ 327025 h 203"/>
                <a:gd name="T42" fmla="*/ 378560 w 367"/>
                <a:gd name="T43" fmla="*/ 289973 h 203"/>
                <a:gd name="T44" fmla="*/ 331645 w 367"/>
                <a:gd name="T45" fmla="*/ 252921 h 203"/>
                <a:gd name="T46" fmla="*/ 351058 w 367"/>
                <a:gd name="T47" fmla="*/ 222313 h 203"/>
                <a:gd name="T48" fmla="*/ 320320 w 367"/>
                <a:gd name="T49" fmla="*/ 219091 h 203"/>
                <a:gd name="T50" fmla="*/ 289582 w 367"/>
                <a:gd name="T51" fmla="*/ 246477 h 203"/>
                <a:gd name="T52" fmla="*/ 289582 w 367"/>
                <a:gd name="T53" fmla="*/ 283529 h 203"/>
                <a:gd name="T54" fmla="*/ 257227 w 367"/>
                <a:gd name="T55" fmla="*/ 283529 h 203"/>
                <a:gd name="T56" fmla="*/ 245902 w 367"/>
                <a:gd name="T57" fmla="*/ 299639 h 203"/>
                <a:gd name="T58" fmla="*/ 220018 w 367"/>
                <a:gd name="T59" fmla="*/ 283529 h 203"/>
                <a:gd name="T60" fmla="*/ 174720 w 367"/>
                <a:gd name="T61" fmla="*/ 286751 h 203"/>
                <a:gd name="T62" fmla="*/ 145600 w 367"/>
                <a:gd name="T63" fmla="*/ 283529 h 203"/>
                <a:gd name="T64" fmla="*/ 142365 w 367"/>
                <a:gd name="T65" fmla="*/ 259365 h 203"/>
                <a:gd name="T66" fmla="*/ 131040 w 367"/>
                <a:gd name="T67" fmla="*/ 235200 h 203"/>
                <a:gd name="T68" fmla="*/ 124569 w 367"/>
                <a:gd name="T69" fmla="*/ 212647 h 203"/>
                <a:gd name="T70" fmla="*/ 105156 w 367"/>
                <a:gd name="T71" fmla="*/ 202981 h 203"/>
                <a:gd name="T72" fmla="*/ 59858 w 367"/>
                <a:gd name="T73" fmla="*/ 206203 h 203"/>
                <a:gd name="T74" fmla="*/ 19413 w 367"/>
                <a:gd name="T75" fmla="*/ 228756 h 203"/>
                <a:gd name="T76" fmla="*/ 0 w 367"/>
                <a:gd name="T77" fmla="*/ 215869 h 203"/>
                <a:gd name="T78" fmla="*/ 12942 w 367"/>
                <a:gd name="T79" fmla="*/ 194926 h 203"/>
                <a:gd name="T80" fmla="*/ 43680 w 367"/>
                <a:gd name="T81" fmla="*/ 178817 h 203"/>
                <a:gd name="T82" fmla="*/ 59858 w 367"/>
                <a:gd name="T83" fmla="*/ 151430 h 203"/>
                <a:gd name="T84" fmla="*/ 87360 w 367"/>
                <a:gd name="T85" fmla="*/ 114378 h 203"/>
                <a:gd name="T86" fmla="*/ 121333 w 367"/>
                <a:gd name="T87" fmla="*/ 88603 h 203"/>
                <a:gd name="T88" fmla="*/ 158542 w 367"/>
                <a:gd name="T89" fmla="*/ 70882 h 203"/>
                <a:gd name="T90" fmla="*/ 182809 w 367"/>
                <a:gd name="T91" fmla="*/ 61217 h 203"/>
                <a:gd name="T92" fmla="*/ 171485 w 367"/>
                <a:gd name="T93" fmla="*/ 40274 h 203"/>
                <a:gd name="T94" fmla="*/ 195751 w 367"/>
                <a:gd name="T95" fmla="*/ 11277 h 203"/>
                <a:gd name="T96" fmla="*/ 208694 w 367"/>
                <a:gd name="T97" fmla="*/ 33830 h 203"/>
                <a:gd name="T98" fmla="*/ 252374 w 367"/>
                <a:gd name="T99" fmla="*/ 30608 h 203"/>
                <a:gd name="T100" fmla="*/ 286347 w 367"/>
                <a:gd name="T101" fmla="*/ 24164 h 203"/>
                <a:gd name="T102" fmla="*/ 286347 w 367"/>
                <a:gd name="T103" fmla="*/ 11277 h 203"/>
                <a:gd name="T104" fmla="*/ 320320 w 367"/>
                <a:gd name="T105" fmla="*/ 17721 h 203"/>
                <a:gd name="T106" fmla="*/ 338116 w 367"/>
                <a:gd name="T107" fmla="*/ 6444 h 203"/>
                <a:gd name="T108" fmla="*/ 354294 w 367"/>
                <a:gd name="T109" fmla="*/ 20942 h 203"/>
                <a:gd name="T110" fmla="*/ 381796 w 367"/>
                <a:gd name="T111" fmla="*/ 17721 h 203"/>
                <a:gd name="T112" fmla="*/ 381796 w 367"/>
                <a:gd name="T113" fmla="*/ 0 h 203"/>
                <a:gd name="T114" fmla="*/ 422240 w 367"/>
                <a:gd name="T115" fmla="*/ 3222 h 203"/>
                <a:gd name="T116" fmla="*/ 452978 w 367"/>
                <a:gd name="T117" fmla="*/ 20942 h 203"/>
                <a:gd name="T118" fmla="*/ 493423 w 367"/>
                <a:gd name="T119" fmla="*/ 51551 h 203"/>
                <a:gd name="T120" fmla="*/ 509600 w 367"/>
                <a:gd name="T121" fmla="*/ 61217 h 203"/>
                <a:gd name="T122" fmla="*/ 522543 w 367"/>
                <a:gd name="T123" fmla="*/ 61217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7" h="203">
                  <a:moveTo>
                    <a:pt x="323" y="38"/>
                  </a:moveTo>
                  <a:lnTo>
                    <a:pt x="321" y="48"/>
                  </a:lnTo>
                  <a:lnTo>
                    <a:pt x="311" y="57"/>
                  </a:lnTo>
                  <a:lnTo>
                    <a:pt x="303" y="67"/>
                  </a:lnTo>
                  <a:lnTo>
                    <a:pt x="303" y="80"/>
                  </a:lnTo>
                  <a:lnTo>
                    <a:pt x="307" y="92"/>
                  </a:lnTo>
                  <a:lnTo>
                    <a:pt x="319" y="94"/>
                  </a:lnTo>
                  <a:lnTo>
                    <a:pt x="332" y="98"/>
                  </a:lnTo>
                  <a:lnTo>
                    <a:pt x="342" y="111"/>
                  </a:lnTo>
                  <a:lnTo>
                    <a:pt x="357" y="107"/>
                  </a:lnTo>
                  <a:lnTo>
                    <a:pt x="367" y="115"/>
                  </a:lnTo>
                  <a:lnTo>
                    <a:pt x="363" y="128"/>
                  </a:lnTo>
                  <a:lnTo>
                    <a:pt x="363" y="146"/>
                  </a:lnTo>
                  <a:lnTo>
                    <a:pt x="344" y="138"/>
                  </a:lnTo>
                  <a:lnTo>
                    <a:pt x="338" y="167"/>
                  </a:lnTo>
                  <a:lnTo>
                    <a:pt x="296" y="157"/>
                  </a:lnTo>
                  <a:lnTo>
                    <a:pt x="286" y="138"/>
                  </a:lnTo>
                  <a:lnTo>
                    <a:pt x="278" y="142"/>
                  </a:lnTo>
                  <a:lnTo>
                    <a:pt x="278" y="161"/>
                  </a:lnTo>
                  <a:lnTo>
                    <a:pt x="255" y="186"/>
                  </a:lnTo>
                  <a:lnTo>
                    <a:pt x="242" y="203"/>
                  </a:lnTo>
                  <a:lnTo>
                    <a:pt x="234" y="180"/>
                  </a:lnTo>
                  <a:lnTo>
                    <a:pt x="205" y="157"/>
                  </a:lnTo>
                  <a:lnTo>
                    <a:pt x="217" y="138"/>
                  </a:lnTo>
                  <a:lnTo>
                    <a:pt x="198" y="136"/>
                  </a:lnTo>
                  <a:lnTo>
                    <a:pt x="179" y="153"/>
                  </a:lnTo>
                  <a:lnTo>
                    <a:pt x="179" y="176"/>
                  </a:lnTo>
                  <a:lnTo>
                    <a:pt x="159" y="176"/>
                  </a:lnTo>
                  <a:lnTo>
                    <a:pt x="152" y="186"/>
                  </a:lnTo>
                  <a:lnTo>
                    <a:pt x="136" y="176"/>
                  </a:lnTo>
                  <a:lnTo>
                    <a:pt x="108" y="178"/>
                  </a:lnTo>
                  <a:lnTo>
                    <a:pt x="90" y="176"/>
                  </a:lnTo>
                  <a:lnTo>
                    <a:pt x="88" y="161"/>
                  </a:lnTo>
                  <a:lnTo>
                    <a:pt x="81" y="146"/>
                  </a:lnTo>
                  <a:lnTo>
                    <a:pt x="77" y="132"/>
                  </a:lnTo>
                  <a:lnTo>
                    <a:pt x="65" y="126"/>
                  </a:lnTo>
                  <a:lnTo>
                    <a:pt x="37" y="128"/>
                  </a:lnTo>
                  <a:lnTo>
                    <a:pt x="12" y="142"/>
                  </a:lnTo>
                  <a:lnTo>
                    <a:pt x="0" y="134"/>
                  </a:lnTo>
                  <a:lnTo>
                    <a:pt x="8" y="121"/>
                  </a:lnTo>
                  <a:lnTo>
                    <a:pt x="27" y="111"/>
                  </a:lnTo>
                  <a:lnTo>
                    <a:pt x="37" y="94"/>
                  </a:lnTo>
                  <a:lnTo>
                    <a:pt x="54" y="71"/>
                  </a:lnTo>
                  <a:lnTo>
                    <a:pt x="75" y="55"/>
                  </a:lnTo>
                  <a:lnTo>
                    <a:pt x="98" y="44"/>
                  </a:lnTo>
                  <a:lnTo>
                    <a:pt x="113" y="38"/>
                  </a:lnTo>
                  <a:lnTo>
                    <a:pt x="106" y="25"/>
                  </a:lnTo>
                  <a:lnTo>
                    <a:pt x="121" y="7"/>
                  </a:lnTo>
                  <a:lnTo>
                    <a:pt x="129" y="21"/>
                  </a:lnTo>
                  <a:lnTo>
                    <a:pt x="156" y="19"/>
                  </a:lnTo>
                  <a:lnTo>
                    <a:pt x="177" y="15"/>
                  </a:lnTo>
                  <a:lnTo>
                    <a:pt x="177" y="7"/>
                  </a:lnTo>
                  <a:lnTo>
                    <a:pt x="198" y="11"/>
                  </a:lnTo>
                  <a:lnTo>
                    <a:pt x="209" y="4"/>
                  </a:lnTo>
                  <a:lnTo>
                    <a:pt x="219" y="13"/>
                  </a:lnTo>
                  <a:lnTo>
                    <a:pt x="236" y="11"/>
                  </a:lnTo>
                  <a:lnTo>
                    <a:pt x="236" y="0"/>
                  </a:lnTo>
                  <a:lnTo>
                    <a:pt x="261" y="2"/>
                  </a:lnTo>
                  <a:lnTo>
                    <a:pt x="280" y="13"/>
                  </a:lnTo>
                  <a:lnTo>
                    <a:pt x="305" y="32"/>
                  </a:lnTo>
                  <a:lnTo>
                    <a:pt x="315" y="38"/>
                  </a:lnTo>
                  <a:lnTo>
                    <a:pt x="323" y="38"/>
                  </a:lnTo>
                  <a:close/>
                </a:path>
              </a:pathLst>
            </a:custGeom>
            <a:solidFill>
              <a:srgbClr val="DD898C"/>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8" name="Freeform 36"/>
            <p:cNvSpPr>
              <a:spLocks noChangeAspect="1"/>
            </p:cNvSpPr>
            <p:nvPr/>
          </p:nvSpPr>
          <p:spPr bwMode="gray">
            <a:xfrm>
              <a:off x="8247063" y="4452938"/>
              <a:ext cx="531812" cy="373062"/>
            </a:xfrm>
            <a:custGeom>
              <a:avLst/>
              <a:gdLst>
                <a:gd name="T0" fmla="*/ 0 w 328"/>
                <a:gd name="T1" fmla="*/ 91657 h 232"/>
                <a:gd name="T2" fmla="*/ 9728 w 328"/>
                <a:gd name="T3" fmla="*/ 110954 h 232"/>
                <a:gd name="T4" fmla="*/ 34049 w 328"/>
                <a:gd name="T5" fmla="*/ 128642 h 232"/>
                <a:gd name="T6" fmla="*/ 47020 w 328"/>
                <a:gd name="T7" fmla="*/ 159195 h 232"/>
                <a:gd name="T8" fmla="*/ 47020 w 328"/>
                <a:gd name="T9" fmla="*/ 209043 h 232"/>
                <a:gd name="T10" fmla="*/ 43777 w 328"/>
                <a:gd name="T11" fmla="*/ 233164 h 232"/>
                <a:gd name="T12" fmla="*/ 71341 w 328"/>
                <a:gd name="T13" fmla="*/ 262108 h 232"/>
                <a:gd name="T14" fmla="*/ 95661 w 328"/>
                <a:gd name="T15" fmla="*/ 279797 h 232"/>
                <a:gd name="T16" fmla="*/ 108632 w 328"/>
                <a:gd name="T17" fmla="*/ 289445 h 232"/>
                <a:gd name="T18" fmla="*/ 149167 w 328"/>
                <a:gd name="T19" fmla="*/ 286229 h 232"/>
                <a:gd name="T20" fmla="*/ 179973 w 328"/>
                <a:gd name="T21" fmla="*/ 302309 h 232"/>
                <a:gd name="T22" fmla="*/ 207536 w 328"/>
                <a:gd name="T23" fmla="*/ 310349 h 232"/>
                <a:gd name="T24" fmla="*/ 264285 w 328"/>
                <a:gd name="T25" fmla="*/ 286229 h 232"/>
                <a:gd name="T26" fmla="*/ 291848 w 328"/>
                <a:gd name="T27" fmla="*/ 279797 h 232"/>
                <a:gd name="T28" fmla="*/ 308062 w 328"/>
                <a:gd name="T29" fmla="*/ 295877 h 232"/>
                <a:gd name="T30" fmla="*/ 332383 w 328"/>
                <a:gd name="T31" fmla="*/ 307133 h 232"/>
                <a:gd name="T32" fmla="*/ 348596 w 328"/>
                <a:gd name="T33" fmla="*/ 295877 h 232"/>
                <a:gd name="T34" fmla="*/ 372917 w 328"/>
                <a:gd name="T35" fmla="*/ 270148 h 232"/>
                <a:gd name="T36" fmla="*/ 389131 w 328"/>
                <a:gd name="T37" fmla="*/ 276580 h 232"/>
                <a:gd name="T38" fmla="*/ 400480 w 328"/>
                <a:gd name="T39" fmla="*/ 295877 h 232"/>
                <a:gd name="T40" fmla="*/ 423180 w 328"/>
                <a:gd name="T41" fmla="*/ 316781 h 232"/>
                <a:gd name="T42" fmla="*/ 453986 w 328"/>
                <a:gd name="T43" fmla="*/ 340901 h 232"/>
                <a:gd name="T44" fmla="*/ 478307 w 328"/>
                <a:gd name="T45" fmla="*/ 356982 h 232"/>
                <a:gd name="T46" fmla="*/ 484792 w 328"/>
                <a:gd name="T47" fmla="*/ 373062 h 232"/>
                <a:gd name="T48" fmla="*/ 510734 w 328"/>
                <a:gd name="T49" fmla="*/ 373062 h 232"/>
                <a:gd name="T50" fmla="*/ 528569 w 328"/>
                <a:gd name="T51" fmla="*/ 347334 h 232"/>
                <a:gd name="T52" fmla="*/ 531812 w 328"/>
                <a:gd name="T53" fmla="*/ 323213 h 232"/>
                <a:gd name="T54" fmla="*/ 510734 w 328"/>
                <a:gd name="T55" fmla="*/ 302309 h 232"/>
                <a:gd name="T56" fmla="*/ 507491 w 328"/>
                <a:gd name="T57" fmla="*/ 279797 h 232"/>
                <a:gd name="T58" fmla="*/ 481549 w 328"/>
                <a:gd name="T59" fmla="*/ 273364 h 232"/>
                <a:gd name="T60" fmla="*/ 470200 w 328"/>
                <a:gd name="T61" fmla="*/ 255676 h 232"/>
                <a:gd name="T62" fmla="*/ 481549 w 328"/>
                <a:gd name="T63" fmla="*/ 252460 h 232"/>
                <a:gd name="T64" fmla="*/ 478307 w 328"/>
                <a:gd name="T65" fmla="*/ 233164 h 232"/>
                <a:gd name="T66" fmla="*/ 463714 w 328"/>
                <a:gd name="T67" fmla="*/ 225124 h 232"/>
                <a:gd name="T68" fmla="*/ 432908 w 328"/>
                <a:gd name="T69" fmla="*/ 221908 h 232"/>
                <a:gd name="T70" fmla="*/ 392373 w 328"/>
                <a:gd name="T71" fmla="*/ 233164 h 232"/>
                <a:gd name="T72" fmla="*/ 351839 w 328"/>
                <a:gd name="T73" fmla="*/ 221908 h 232"/>
                <a:gd name="T74" fmla="*/ 351839 w 328"/>
                <a:gd name="T75" fmla="*/ 199395 h 232"/>
                <a:gd name="T76" fmla="*/ 379402 w 328"/>
                <a:gd name="T77" fmla="*/ 192963 h 232"/>
                <a:gd name="T78" fmla="*/ 379402 w 328"/>
                <a:gd name="T79" fmla="*/ 162411 h 232"/>
                <a:gd name="T80" fmla="*/ 351839 w 328"/>
                <a:gd name="T81" fmla="*/ 155979 h 232"/>
                <a:gd name="T82" fmla="*/ 314547 w 328"/>
                <a:gd name="T83" fmla="*/ 151154 h 232"/>
                <a:gd name="T84" fmla="*/ 304819 w 328"/>
                <a:gd name="T85" fmla="*/ 135074 h 232"/>
                <a:gd name="T86" fmla="*/ 291848 w 328"/>
                <a:gd name="T87" fmla="*/ 107738 h 232"/>
                <a:gd name="T88" fmla="*/ 314547 w 328"/>
                <a:gd name="T89" fmla="*/ 78793 h 232"/>
                <a:gd name="T90" fmla="*/ 283741 w 328"/>
                <a:gd name="T91" fmla="*/ 61105 h 232"/>
                <a:gd name="T92" fmla="*/ 243207 w 328"/>
                <a:gd name="T93" fmla="*/ 57889 h 232"/>
                <a:gd name="T94" fmla="*/ 236721 w 328"/>
                <a:gd name="T95" fmla="*/ 36985 h 232"/>
                <a:gd name="T96" fmla="*/ 217265 w 328"/>
                <a:gd name="T97" fmla="*/ 33769 h 232"/>
                <a:gd name="T98" fmla="*/ 192944 w 328"/>
                <a:gd name="T99" fmla="*/ 30552 h 232"/>
                <a:gd name="T100" fmla="*/ 186458 w 328"/>
                <a:gd name="T101" fmla="*/ 0 h 232"/>
                <a:gd name="T102" fmla="*/ 165381 w 328"/>
                <a:gd name="T103" fmla="*/ 17688 h 232"/>
                <a:gd name="T104" fmla="*/ 158895 w 328"/>
                <a:gd name="T105" fmla="*/ 51457 h 232"/>
                <a:gd name="T106" fmla="*/ 105390 w 328"/>
                <a:gd name="T107" fmla="*/ 67537 h 232"/>
                <a:gd name="T108" fmla="*/ 47020 w 328"/>
                <a:gd name="T109" fmla="*/ 73969 h 232"/>
                <a:gd name="T110" fmla="*/ 6486 w 328"/>
                <a:gd name="T111" fmla="*/ 91657 h 232"/>
                <a:gd name="T112" fmla="*/ 0 w 328"/>
                <a:gd name="T113" fmla="*/ 91657 h 2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8" h="232">
                  <a:moveTo>
                    <a:pt x="0" y="57"/>
                  </a:moveTo>
                  <a:lnTo>
                    <a:pt x="6" y="69"/>
                  </a:lnTo>
                  <a:lnTo>
                    <a:pt x="21" y="80"/>
                  </a:lnTo>
                  <a:lnTo>
                    <a:pt x="29" y="99"/>
                  </a:lnTo>
                  <a:lnTo>
                    <a:pt x="29" y="130"/>
                  </a:lnTo>
                  <a:lnTo>
                    <a:pt x="27" y="145"/>
                  </a:lnTo>
                  <a:lnTo>
                    <a:pt x="44" y="163"/>
                  </a:lnTo>
                  <a:lnTo>
                    <a:pt x="59" y="174"/>
                  </a:lnTo>
                  <a:lnTo>
                    <a:pt x="67" y="180"/>
                  </a:lnTo>
                  <a:lnTo>
                    <a:pt x="92" y="178"/>
                  </a:lnTo>
                  <a:lnTo>
                    <a:pt x="111" y="188"/>
                  </a:lnTo>
                  <a:lnTo>
                    <a:pt x="128" y="193"/>
                  </a:lnTo>
                  <a:lnTo>
                    <a:pt x="163" y="178"/>
                  </a:lnTo>
                  <a:lnTo>
                    <a:pt x="180" y="174"/>
                  </a:lnTo>
                  <a:lnTo>
                    <a:pt x="190" y="184"/>
                  </a:lnTo>
                  <a:lnTo>
                    <a:pt x="205" y="191"/>
                  </a:lnTo>
                  <a:lnTo>
                    <a:pt x="215" y="184"/>
                  </a:lnTo>
                  <a:lnTo>
                    <a:pt x="230" y="168"/>
                  </a:lnTo>
                  <a:lnTo>
                    <a:pt x="240" y="172"/>
                  </a:lnTo>
                  <a:lnTo>
                    <a:pt x="247" y="184"/>
                  </a:lnTo>
                  <a:lnTo>
                    <a:pt x="261" y="197"/>
                  </a:lnTo>
                  <a:lnTo>
                    <a:pt x="280" y="212"/>
                  </a:lnTo>
                  <a:lnTo>
                    <a:pt x="295" y="222"/>
                  </a:lnTo>
                  <a:lnTo>
                    <a:pt x="299" y="232"/>
                  </a:lnTo>
                  <a:lnTo>
                    <a:pt x="315" y="232"/>
                  </a:lnTo>
                  <a:lnTo>
                    <a:pt x="326" y="216"/>
                  </a:lnTo>
                  <a:lnTo>
                    <a:pt x="328" y="201"/>
                  </a:lnTo>
                  <a:lnTo>
                    <a:pt x="315" y="188"/>
                  </a:lnTo>
                  <a:lnTo>
                    <a:pt x="313" y="174"/>
                  </a:lnTo>
                  <a:lnTo>
                    <a:pt x="297" y="170"/>
                  </a:lnTo>
                  <a:lnTo>
                    <a:pt x="290" y="159"/>
                  </a:lnTo>
                  <a:lnTo>
                    <a:pt x="297" y="157"/>
                  </a:lnTo>
                  <a:lnTo>
                    <a:pt x="295" y="145"/>
                  </a:lnTo>
                  <a:lnTo>
                    <a:pt x="286" y="140"/>
                  </a:lnTo>
                  <a:lnTo>
                    <a:pt x="267" y="138"/>
                  </a:lnTo>
                  <a:lnTo>
                    <a:pt x="242" y="145"/>
                  </a:lnTo>
                  <a:lnTo>
                    <a:pt x="217" y="138"/>
                  </a:lnTo>
                  <a:lnTo>
                    <a:pt x="217" y="124"/>
                  </a:lnTo>
                  <a:lnTo>
                    <a:pt x="234" y="120"/>
                  </a:lnTo>
                  <a:lnTo>
                    <a:pt x="234" y="101"/>
                  </a:lnTo>
                  <a:lnTo>
                    <a:pt x="217" y="97"/>
                  </a:lnTo>
                  <a:lnTo>
                    <a:pt x="194" y="94"/>
                  </a:lnTo>
                  <a:lnTo>
                    <a:pt x="188" y="84"/>
                  </a:lnTo>
                  <a:lnTo>
                    <a:pt x="180" y="67"/>
                  </a:lnTo>
                  <a:lnTo>
                    <a:pt x="194" y="49"/>
                  </a:lnTo>
                  <a:lnTo>
                    <a:pt x="175" y="38"/>
                  </a:lnTo>
                  <a:lnTo>
                    <a:pt x="150" y="36"/>
                  </a:lnTo>
                  <a:lnTo>
                    <a:pt x="146" y="23"/>
                  </a:lnTo>
                  <a:lnTo>
                    <a:pt x="134" y="21"/>
                  </a:lnTo>
                  <a:lnTo>
                    <a:pt x="119" y="19"/>
                  </a:lnTo>
                  <a:lnTo>
                    <a:pt x="115" y="0"/>
                  </a:lnTo>
                  <a:lnTo>
                    <a:pt x="102" y="11"/>
                  </a:lnTo>
                  <a:lnTo>
                    <a:pt x="98" y="32"/>
                  </a:lnTo>
                  <a:lnTo>
                    <a:pt x="65" y="42"/>
                  </a:lnTo>
                  <a:lnTo>
                    <a:pt x="29" y="46"/>
                  </a:lnTo>
                  <a:lnTo>
                    <a:pt x="4" y="57"/>
                  </a:lnTo>
                  <a:lnTo>
                    <a:pt x="0" y="57"/>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39" name="Freeform 37"/>
            <p:cNvSpPr>
              <a:spLocks noChangeAspect="1"/>
            </p:cNvSpPr>
            <p:nvPr/>
          </p:nvSpPr>
          <p:spPr bwMode="gray">
            <a:xfrm>
              <a:off x="7429500" y="5894388"/>
              <a:ext cx="98425" cy="212725"/>
            </a:xfrm>
            <a:custGeom>
              <a:avLst/>
              <a:gdLst>
                <a:gd name="T0" fmla="*/ 0 w 60"/>
                <a:gd name="T1" fmla="*/ 11281 h 132"/>
                <a:gd name="T2" fmla="*/ 31168 w 60"/>
                <a:gd name="T3" fmla="*/ 0 h 132"/>
                <a:gd name="T4" fmla="*/ 70538 w 60"/>
                <a:gd name="T5" fmla="*/ 4835 h 132"/>
                <a:gd name="T6" fmla="*/ 98425 w 60"/>
                <a:gd name="T7" fmla="*/ 37066 h 132"/>
                <a:gd name="T8" fmla="*/ 88583 w 60"/>
                <a:gd name="T9" fmla="*/ 91859 h 132"/>
                <a:gd name="T10" fmla="*/ 70538 w 60"/>
                <a:gd name="T11" fmla="*/ 111197 h 132"/>
                <a:gd name="T12" fmla="*/ 75459 w 60"/>
                <a:gd name="T13" fmla="*/ 145040 h 132"/>
                <a:gd name="T14" fmla="*/ 67257 w 60"/>
                <a:gd name="T15" fmla="*/ 199833 h 132"/>
                <a:gd name="T16" fmla="*/ 9843 w 60"/>
                <a:gd name="T17" fmla="*/ 212725 h 132"/>
                <a:gd name="T18" fmla="*/ 13123 w 60"/>
                <a:gd name="T19" fmla="*/ 122478 h 132"/>
                <a:gd name="T20" fmla="*/ 3281 w 60"/>
                <a:gd name="T21" fmla="*/ 74131 h 132"/>
                <a:gd name="T22" fmla="*/ 3281 w 60"/>
                <a:gd name="T23" fmla="*/ 17727 h 132"/>
                <a:gd name="T24" fmla="*/ 0 w 60"/>
                <a:gd name="T25" fmla="*/ 11281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132">
                  <a:moveTo>
                    <a:pt x="0" y="7"/>
                  </a:moveTo>
                  <a:lnTo>
                    <a:pt x="19" y="0"/>
                  </a:lnTo>
                  <a:lnTo>
                    <a:pt x="43" y="3"/>
                  </a:lnTo>
                  <a:lnTo>
                    <a:pt x="60" y="23"/>
                  </a:lnTo>
                  <a:lnTo>
                    <a:pt x="54" y="57"/>
                  </a:lnTo>
                  <a:lnTo>
                    <a:pt x="43" y="69"/>
                  </a:lnTo>
                  <a:lnTo>
                    <a:pt x="46" y="90"/>
                  </a:lnTo>
                  <a:lnTo>
                    <a:pt x="41" y="124"/>
                  </a:lnTo>
                  <a:lnTo>
                    <a:pt x="6" y="132"/>
                  </a:lnTo>
                  <a:lnTo>
                    <a:pt x="8" y="76"/>
                  </a:lnTo>
                  <a:lnTo>
                    <a:pt x="2" y="46"/>
                  </a:lnTo>
                  <a:lnTo>
                    <a:pt x="2" y="11"/>
                  </a:lnTo>
                  <a:lnTo>
                    <a:pt x="0" y="7"/>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0" name="Freeform 38"/>
            <p:cNvSpPr>
              <a:spLocks noChangeAspect="1"/>
            </p:cNvSpPr>
            <p:nvPr/>
          </p:nvSpPr>
          <p:spPr bwMode="gray">
            <a:xfrm>
              <a:off x="7785100" y="6010275"/>
              <a:ext cx="219075" cy="117475"/>
            </a:xfrm>
            <a:custGeom>
              <a:avLst/>
              <a:gdLst>
                <a:gd name="T0" fmla="*/ 141754 w 136"/>
                <a:gd name="T1" fmla="*/ 0 h 73"/>
                <a:gd name="T2" fmla="*/ 219075 w 136"/>
                <a:gd name="T3" fmla="*/ 117475 h 73"/>
                <a:gd name="T4" fmla="*/ 0 w 136"/>
                <a:gd name="T5" fmla="*/ 117475 h 73"/>
                <a:gd name="T6" fmla="*/ 141754 w 136"/>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3">
                  <a:moveTo>
                    <a:pt x="88" y="0"/>
                  </a:moveTo>
                  <a:lnTo>
                    <a:pt x="136" y="73"/>
                  </a:lnTo>
                  <a:lnTo>
                    <a:pt x="0" y="73"/>
                  </a:lnTo>
                  <a:lnTo>
                    <a:pt x="88" y="0"/>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1" name="Freeform 39"/>
            <p:cNvSpPr>
              <a:spLocks noChangeAspect="1"/>
            </p:cNvSpPr>
            <p:nvPr/>
          </p:nvSpPr>
          <p:spPr bwMode="gray">
            <a:xfrm>
              <a:off x="4994275" y="2630488"/>
              <a:ext cx="333375" cy="223837"/>
            </a:xfrm>
            <a:custGeom>
              <a:avLst/>
              <a:gdLst>
                <a:gd name="T0" fmla="*/ 0 w 205"/>
                <a:gd name="T1" fmla="*/ 181665 h 138"/>
                <a:gd name="T2" fmla="*/ 37403 w 205"/>
                <a:gd name="T3" fmla="*/ 202751 h 138"/>
                <a:gd name="T4" fmla="*/ 230923 w 205"/>
                <a:gd name="T5" fmla="*/ 223837 h 138"/>
                <a:gd name="T6" fmla="*/ 299224 w 205"/>
                <a:gd name="T7" fmla="*/ 218971 h 138"/>
                <a:gd name="T8" fmla="*/ 321991 w 205"/>
                <a:gd name="T9" fmla="*/ 209239 h 138"/>
                <a:gd name="T10" fmla="*/ 315487 w 205"/>
                <a:gd name="T11" fmla="*/ 184909 h 138"/>
                <a:gd name="T12" fmla="*/ 333375 w 205"/>
                <a:gd name="T13" fmla="*/ 137871 h 138"/>
                <a:gd name="T14" fmla="*/ 315487 w 205"/>
                <a:gd name="T15" fmla="*/ 97320 h 138"/>
                <a:gd name="T16" fmla="*/ 268326 w 205"/>
                <a:gd name="T17" fmla="*/ 100564 h 138"/>
                <a:gd name="T18" fmla="*/ 203277 w 205"/>
                <a:gd name="T19" fmla="*/ 81100 h 138"/>
                <a:gd name="T20" fmla="*/ 169127 w 205"/>
                <a:gd name="T21" fmla="*/ 56770 h 138"/>
                <a:gd name="T22" fmla="*/ 165874 w 205"/>
                <a:gd name="T23" fmla="*/ 66502 h 138"/>
                <a:gd name="T24" fmla="*/ 156117 w 205"/>
                <a:gd name="T25" fmla="*/ 97320 h 138"/>
                <a:gd name="T26" fmla="*/ 146360 w 205"/>
                <a:gd name="T27" fmla="*/ 118407 h 138"/>
                <a:gd name="T28" fmla="*/ 112209 w 205"/>
                <a:gd name="T29" fmla="*/ 107052 h 138"/>
                <a:gd name="T30" fmla="*/ 97573 w 205"/>
                <a:gd name="T31" fmla="*/ 103808 h 138"/>
                <a:gd name="T32" fmla="*/ 105704 w 205"/>
                <a:gd name="T33" fmla="*/ 84344 h 138"/>
                <a:gd name="T34" fmla="*/ 139855 w 205"/>
                <a:gd name="T35" fmla="*/ 29196 h 138"/>
                <a:gd name="T36" fmla="*/ 146360 w 205"/>
                <a:gd name="T37" fmla="*/ 3244 h 138"/>
                <a:gd name="T38" fmla="*/ 139855 w 205"/>
                <a:gd name="T39" fmla="*/ 0 h 138"/>
                <a:gd name="T40" fmla="*/ 131724 w 205"/>
                <a:gd name="T41" fmla="*/ 25952 h 138"/>
                <a:gd name="T42" fmla="*/ 97573 w 205"/>
                <a:gd name="T43" fmla="*/ 87588 h 138"/>
                <a:gd name="T44" fmla="*/ 81311 w 205"/>
                <a:gd name="T45" fmla="*/ 90832 h 138"/>
                <a:gd name="T46" fmla="*/ 81311 w 205"/>
                <a:gd name="T47" fmla="*/ 107052 h 138"/>
                <a:gd name="T48" fmla="*/ 47160 w 205"/>
                <a:gd name="T49" fmla="*/ 110296 h 138"/>
                <a:gd name="T50" fmla="*/ 30898 w 205"/>
                <a:gd name="T51" fmla="*/ 118407 h 138"/>
                <a:gd name="T52" fmla="*/ 26020 w 205"/>
                <a:gd name="T53" fmla="*/ 155713 h 138"/>
                <a:gd name="T54" fmla="*/ 16262 w 205"/>
                <a:gd name="T55" fmla="*/ 158957 h 138"/>
                <a:gd name="T56" fmla="*/ 6505 w 205"/>
                <a:gd name="T57" fmla="*/ 181665 h 138"/>
                <a:gd name="T58" fmla="*/ 0 w 205"/>
                <a:gd name="T59" fmla="*/ 181665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5" h="138">
                  <a:moveTo>
                    <a:pt x="0" y="112"/>
                  </a:moveTo>
                  <a:lnTo>
                    <a:pt x="23" y="125"/>
                  </a:lnTo>
                  <a:lnTo>
                    <a:pt x="142" y="138"/>
                  </a:lnTo>
                  <a:lnTo>
                    <a:pt x="184" y="135"/>
                  </a:lnTo>
                  <a:lnTo>
                    <a:pt x="198" y="129"/>
                  </a:lnTo>
                  <a:lnTo>
                    <a:pt x="194" y="114"/>
                  </a:lnTo>
                  <a:lnTo>
                    <a:pt x="205" y="85"/>
                  </a:lnTo>
                  <a:lnTo>
                    <a:pt x="194" y="60"/>
                  </a:lnTo>
                  <a:lnTo>
                    <a:pt x="165" y="62"/>
                  </a:lnTo>
                  <a:lnTo>
                    <a:pt x="125" y="50"/>
                  </a:lnTo>
                  <a:lnTo>
                    <a:pt x="104" y="35"/>
                  </a:lnTo>
                  <a:lnTo>
                    <a:pt x="102" y="41"/>
                  </a:lnTo>
                  <a:lnTo>
                    <a:pt x="96" y="60"/>
                  </a:lnTo>
                  <a:lnTo>
                    <a:pt x="90" y="73"/>
                  </a:lnTo>
                  <a:lnTo>
                    <a:pt x="69" y="66"/>
                  </a:lnTo>
                  <a:lnTo>
                    <a:pt x="60" y="64"/>
                  </a:lnTo>
                  <a:lnTo>
                    <a:pt x="65" y="52"/>
                  </a:lnTo>
                  <a:lnTo>
                    <a:pt x="86" y="18"/>
                  </a:lnTo>
                  <a:lnTo>
                    <a:pt x="90" y="2"/>
                  </a:lnTo>
                  <a:lnTo>
                    <a:pt x="86" y="0"/>
                  </a:lnTo>
                  <a:lnTo>
                    <a:pt x="81" y="16"/>
                  </a:lnTo>
                  <a:lnTo>
                    <a:pt x="60" y="54"/>
                  </a:lnTo>
                  <a:lnTo>
                    <a:pt x="50" y="56"/>
                  </a:lnTo>
                  <a:lnTo>
                    <a:pt x="50" y="66"/>
                  </a:lnTo>
                  <a:lnTo>
                    <a:pt x="29" y="68"/>
                  </a:lnTo>
                  <a:lnTo>
                    <a:pt x="19" y="73"/>
                  </a:lnTo>
                  <a:lnTo>
                    <a:pt x="16" y="96"/>
                  </a:lnTo>
                  <a:lnTo>
                    <a:pt x="10" y="98"/>
                  </a:lnTo>
                  <a:lnTo>
                    <a:pt x="4" y="112"/>
                  </a:lnTo>
                  <a:lnTo>
                    <a:pt x="0" y="112"/>
                  </a:lnTo>
                  <a:close/>
                </a:path>
              </a:pathLst>
            </a:custGeom>
            <a:solidFill>
              <a:srgbClr val="800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2" name="Freeform 40"/>
            <p:cNvSpPr>
              <a:spLocks noChangeAspect="1" noEditPoints="1"/>
            </p:cNvSpPr>
            <p:nvPr/>
          </p:nvSpPr>
          <p:spPr bwMode="gray">
            <a:xfrm>
              <a:off x="3105150" y="2863850"/>
              <a:ext cx="514350" cy="439738"/>
            </a:xfrm>
            <a:custGeom>
              <a:avLst/>
              <a:gdLst>
                <a:gd name="T0" fmla="*/ 307316 w 318"/>
                <a:gd name="T1" fmla="*/ 393026 h 273"/>
                <a:gd name="T2" fmla="*/ 338048 w 318"/>
                <a:gd name="T3" fmla="*/ 288326 h 273"/>
                <a:gd name="T4" fmla="*/ 433477 w 318"/>
                <a:gd name="T5" fmla="*/ 278662 h 273"/>
                <a:gd name="T6" fmla="*/ 449652 w 318"/>
                <a:gd name="T7" fmla="*/ 241614 h 273"/>
                <a:gd name="T8" fmla="*/ 452887 w 318"/>
                <a:gd name="T9" fmla="*/ 198124 h 273"/>
                <a:gd name="T10" fmla="*/ 507880 w 318"/>
                <a:gd name="T11" fmla="*/ 114364 h 273"/>
                <a:gd name="T12" fmla="*/ 477149 w 318"/>
                <a:gd name="T13" fmla="*/ 40269 h 273"/>
                <a:gd name="T14" fmla="*/ 399511 w 318"/>
                <a:gd name="T15" fmla="*/ 40269 h 273"/>
                <a:gd name="T16" fmla="*/ 318638 w 318"/>
                <a:gd name="T17" fmla="*/ 67652 h 273"/>
                <a:gd name="T18" fmla="*/ 344517 w 318"/>
                <a:gd name="T19" fmla="*/ 104700 h 273"/>
                <a:gd name="T20" fmla="*/ 321873 w 318"/>
                <a:gd name="T21" fmla="*/ 173962 h 273"/>
                <a:gd name="T22" fmla="*/ 274967 w 318"/>
                <a:gd name="T23" fmla="*/ 164298 h 273"/>
                <a:gd name="T24" fmla="*/ 294376 w 318"/>
                <a:gd name="T25" fmla="*/ 107921 h 273"/>
                <a:gd name="T26" fmla="*/ 263645 w 318"/>
                <a:gd name="T27" fmla="*/ 83760 h 273"/>
                <a:gd name="T28" fmla="*/ 223208 w 318"/>
                <a:gd name="T29" fmla="*/ 127250 h 273"/>
                <a:gd name="T30" fmla="*/ 160128 w 318"/>
                <a:gd name="T31" fmla="*/ 201345 h 273"/>
                <a:gd name="T32" fmla="*/ 155275 w 318"/>
                <a:gd name="T33" fmla="*/ 241614 h 273"/>
                <a:gd name="T34" fmla="*/ 135866 w 318"/>
                <a:gd name="T35" fmla="*/ 272219 h 273"/>
                <a:gd name="T36" fmla="*/ 92195 w 318"/>
                <a:gd name="T37" fmla="*/ 254500 h 273"/>
                <a:gd name="T38" fmla="*/ 108369 w 318"/>
                <a:gd name="T39" fmla="*/ 265776 h 273"/>
                <a:gd name="T40" fmla="*/ 108369 w 318"/>
                <a:gd name="T41" fmla="*/ 272219 h 273"/>
                <a:gd name="T42" fmla="*/ 105134 w 318"/>
                <a:gd name="T43" fmla="*/ 294769 h 273"/>
                <a:gd name="T44" fmla="*/ 58228 w 318"/>
                <a:gd name="T45" fmla="*/ 299602 h 273"/>
                <a:gd name="T46" fmla="*/ 121309 w 318"/>
                <a:gd name="T47" fmla="*/ 331817 h 273"/>
                <a:gd name="T48" fmla="*/ 21027 w 318"/>
                <a:gd name="T49" fmla="*/ 315709 h 273"/>
                <a:gd name="T50" fmla="*/ 40436 w 318"/>
                <a:gd name="T51" fmla="*/ 331817 h 273"/>
                <a:gd name="T52" fmla="*/ 163363 w 318"/>
                <a:gd name="T53" fmla="*/ 325374 h 273"/>
                <a:gd name="T54" fmla="*/ 284672 w 318"/>
                <a:gd name="T55" fmla="*/ 386583 h 273"/>
                <a:gd name="T56" fmla="*/ 304081 w 318"/>
                <a:gd name="T57" fmla="*/ 439738 h 273"/>
                <a:gd name="T58" fmla="*/ 129396 w 318"/>
                <a:gd name="T59" fmla="*/ 231950 h 273"/>
                <a:gd name="T60" fmla="*/ 121309 w 318"/>
                <a:gd name="T61" fmla="*/ 244836 h 273"/>
                <a:gd name="T62" fmla="*/ 126161 w 318"/>
                <a:gd name="T63" fmla="*/ 248057 h 273"/>
                <a:gd name="T64" fmla="*/ 132631 w 318"/>
                <a:gd name="T65" fmla="*/ 251279 h 273"/>
                <a:gd name="T66" fmla="*/ 142336 w 318"/>
                <a:gd name="T67" fmla="*/ 254500 h 273"/>
                <a:gd name="T68" fmla="*/ 152041 w 318"/>
                <a:gd name="T69" fmla="*/ 259333 h 273"/>
                <a:gd name="T70" fmla="*/ 480383 w 318"/>
                <a:gd name="T71" fmla="*/ 0 h 273"/>
                <a:gd name="T72" fmla="*/ 480383 w 318"/>
                <a:gd name="T73" fmla="*/ 0 h 273"/>
                <a:gd name="T74" fmla="*/ 439947 w 318"/>
                <a:gd name="T75" fmla="*/ 40269 h 273"/>
                <a:gd name="T76" fmla="*/ 359075 w 318"/>
                <a:gd name="T77" fmla="*/ 33826 h 273"/>
                <a:gd name="T78" fmla="*/ 355840 w 318"/>
                <a:gd name="T79" fmla="*/ 6443 h 273"/>
                <a:gd name="T80" fmla="*/ 344517 w 318"/>
                <a:gd name="T81" fmla="*/ 19329 h 273"/>
                <a:gd name="T82" fmla="*/ 307316 w 318"/>
                <a:gd name="T83" fmla="*/ 28994 h 273"/>
                <a:gd name="T84" fmla="*/ 297611 w 318"/>
                <a:gd name="T85" fmla="*/ 22551 h 273"/>
                <a:gd name="T86" fmla="*/ 300846 w 318"/>
                <a:gd name="T87" fmla="*/ 28994 h 273"/>
                <a:gd name="T88" fmla="*/ 297611 w 318"/>
                <a:gd name="T89" fmla="*/ 25772 h 273"/>
                <a:gd name="T90" fmla="*/ 253940 w 318"/>
                <a:gd name="T91" fmla="*/ 53155 h 273"/>
                <a:gd name="T92" fmla="*/ 281437 w 318"/>
                <a:gd name="T93" fmla="*/ 56377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8" h="273">
                  <a:moveTo>
                    <a:pt x="188" y="273"/>
                  </a:moveTo>
                  <a:lnTo>
                    <a:pt x="192" y="271"/>
                  </a:lnTo>
                  <a:lnTo>
                    <a:pt x="190" y="244"/>
                  </a:lnTo>
                  <a:lnTo>
                    <a:pt x="215" y="221"/>
                  </a:lnTo>
                  <a:lnTo>
                    <a:pt x="199" y="194"/>
                  </a:lnTo>
                  <a:lnTo>
                    <a:pt x="209" y="179"/>
                  </a:lnTo>
                  <a:lnTo>
                    <a:pt x="245" y="183"/>
                  </a:lnTo>
                  <a:lnTo>
                    <a:pt x="251" y="175"/>
                  </a:lnTo>
                  <a:lnTo>
                    <a:pt x="268" y="173"/>
                  </a:lnTo>
                  <a:lnTo>
                    <a:pt x="272" y="163"/>
                  </a:lnTo>
                  <a:lnTo>
                    <a:pt x="266" y="158"/>
                  </a:lnTo>
                  <a:lnTo>
                    <a:pt x="278" y="150"/>
                  </a:lnTo>
                  <a:lnTo>
                    <a:pt x="293" y="138"/>
                  </a:lnTo>
                  <a:lnTo>
                    <a:pt x="293" y="123"/>
                  </a:lnTo>
                  <a:lnTo>
                    <a:pt x="280" y="123"/>
                  </a:lnTo>
                  <a:lnTo>
                    <a:pt x="280" y="104"/>
                  </a:lnTo>
                  <a:lnTo>
                    <a:pt x="295" y="104"/>
                  </a:lnTo>
                  <a:lnTo>
                    <a:pt x="314" y="71"/>
                  </a:lnTo>
                  <a:lnTo>
                    <a:pt x="318" y="52"/>
                  </a:lnTo>
                  <a:lnTo>
                    <a:pt x="312" y="54"/>
                  </a:lnTo>
                  <a:lnTo>
                    <a:pt x="295" y="25"/>
                  </a:lnTo>
                  <a:lnTo>
                    <a:pt x="270" y="29"/>
                  </a:lnTo>
                  <a:lnTo>
                    <a:pt x="251" y="37"/>
                  </a:lnTo>
                  <a:lnTo>
                    <a:pt x="247" y="25"/>
                  </a:lnTo>
                  <a:lnTo>
                    <a:pt x="218" y="21"/>
                  </a:lnTo>
                  <a:lnTo>
                    <a:pt x="201" y="27"/>
                  </a:lnTo>
                  <a:lnTo>
                    <a:pt x="197" y="42"/>
                  </a:lnTo>
                  <a:lnTo>
                    <a:pt x="197" y="52"/>
                  </a:lnTo>
                  <a:lnTo>
                    <a:pt x="201" y="60"/>
                  </a:lnTo>
                  <a:lnTo>
                    <a:pt x="213" y="65"/>
                  </a:lnTo>
                  <a:lnTo>
                    <a:pt x="209" y="77"/>
                  </a:lnTo>
                  <a:lnTo>
                    <a:pt x="199" y="87"/>
                  </a:lnTo>
                  <a:lnTo>
                    <a:pt x="199" y="108"/>
                  </a:lnTo>
                  <a:lnTo>
                    <a:pt x="193" y="115"/>
                  </a:lnTo>
                  <a:lnTo>
                    <a:pt x="182" y="110"/>
                  </a:lnTo>
                  <a:lnTo>
                    <a:pt x="170" y="102"/>
                  </a:lnTo>
                  <a:lnTo>
                    <a:pt x="170" y="92"/>
                  </a:lnTo>
                  <a:lnTo>
                    <a:pt x="176" y="75"/>
                  </a:lnTo>
                  <a:lnTo>
                    <a:pt x="182" y="67"/>
                  </a:lnTo>
                  <a:lnTo>
                    <a:pt x="180" y="54"/>
                  </a:lnTo>
                  <a:lnTo>
                    <a:pt x="176" y="48"/>
                  </a:lnTo>
                  <a:lnTo>
                    <a:pt x="163" y="52"/>
                  </a:lnTo>
                  <a:lnTo>
                    <a:pt x="147" y="52"/>
                  </a:lnTo>
                  <a:lnTo>
                    <a:pt x="136" y="60"/>
                  </a:lnTo>
                  <a:lnTo>
                    <a:pt x="138" y="79"/>
                  </a:lnTo>
                  <a:lnTo>
                    <a:pt x="132" y="96"/>
                  </a:lnTo>
                  <a:lnTo>
                    <a:pt x="113" y="115"/>
                  </a:lnTo>
                  <a:lnTo>
                    <a:pt x="99" y="125"/>
                  </a:lnTo>
                  <a:lnTo>
                    <a:pt x="86" y="131"/>
                  </a:lnTo>
                  <a:lnTo>
                    <a:pt x="80" y="140"/>
                  </a:lnTo>
                  <a:lnTo>
                    <a:pt x="96" y="150"/>
                  </a:lnTo>
                  <a:lnTo>
                    <a:pt x="113" y="156"/>
                  </a:lnTo>
                  <a:lnTo>
                    <a:pt x="96" y="171"/>
                  </a:lnTo>
                  <a:lnTo>
                    <a:pt x="84" y="169"/>
                  </a:lnTo>
                  <a:lnTo>
                    <a:pt x="67" y="154"/>
                  </a:lnTo>
                  <a:lnTo>
                    <a:pt x="61" y="161"/>
                  </a:lnTo>
                  <a:lnTo>
                    <a:pt x="57" y="158"/>
                  </a:lnTo>
                  <a:lnTo>
                    <a:pt x="50" y="165"/>
                  </a:lnTo>
                  <a:lnTo>
                    <a:pt x="61" y="173"/>
                  </a:lnTo>
                  <a:lnTo>
                    <a:pt x="67" y="165"/>
                  </a:lnTo>
                  <a:lnTo>
                    <a:pt x="65" y="163"/>
                  </a:lnTo>
                  <a:lnTo>
                    <a:pt x="75" y="169"/>
                  </a:lnTo>
                  <a:lnTo>
                    <a:pt x="67" y="169"/>
                  </a:lnTo>
                  <a:lnTo>
                    <a:pt x="71" y="177"/>
                  </a:lnTo>
                  <a:lnTo>
                    <a:pt x="84" y="184"/>
                  </a:lnTo>
                  <a:lnTo>
                    <a:pt x="65" y="183"/>
                  </a:lnTo>
                  <a:lnTo>
                    <a:pt x="36" y="167"/>
                  </a:lnTo>
                  <a:lnTo>
                    <a:pt x="13" y="171"/>
                  </a:lnTo>
                  <a:lnTo>
                    <a:pt x="36" y="186"/>
                  </a:lnTo>
                  <a:lnTo>
                    <a:pt x="51" y="190"/>
                  </a:lnTo>
                  <a:lnTo>
                    <a:pt x="71" y="196"/>
                  </a:lnTo>
                  <a:lnTo>
                    <a:pt x="75" y="206"/>
                  </a:lnTo>
                  <a:lnTo>
                    <a:pt x="50" y="204"/>
                  </a:lnTo>
                  <a:lnTo>
                    <a:pt x="34" y="194"/>
                  </a:lnTo>
                  <a:lnTo>
                    <a:pt x="13" y="196"/>
                  </a:lnTo>
                  <a:lnTo>
                    <a:pt x="0" y="196"/>
                  </a:lnTo>
                  <a:lnTo>
                    <a:pt x="4" y="202"/>
                  </a:lnTo>
                  <a:lnTo>
                    <a:pt x="25" y="206"/>
                  </a:lnTo>
                  <a:lnTo>
                    <a:pt x="40" y="221"/>
                  </a:lnTo>
                  <a:lnTo>
                    <a:pt x="92" y="211"/>
                  </a:lnTo>
                  <a:lnTo>
                    <a:pt x="101" y="202"/>
                  </a:lnTo>
                  <a:lnTo>
                    <a:pt x="128" y="204"/>
                  </a:lnTo>
                  <a:lnTo>
                    <a:pt x="163" y="230"/>
                  </a:lnTo>
                  <a:lnTo>
                    <a:pt x="176" y="240"/>
                  </a:lnTo>
                  <a:lnTo>
                    <a:pt x="170" y="265"/>
                  </a:lnTo>
                  <a:lnTo>
                    <a:pt x="188" y="271"/>
                  </a:lnTo>
                  <a:lnTo>
                    <a:pt x="188" y="273"/>
                  </a:lnTo>
                  <a:close/>
                  <a:moveTo>
                    <a:pt x="98" y="161"/>
                  </a:moveTo>
                  <a:lnTo>
                    <a:pt x="99" y="158"/>
                  </a:lnTo>
                  <a:lnTo>
                    <a:pt x="80" y="144"/>
                  </a:lnTo>
                  <a:lnTo>
                    <a:pt x="73" y="150"/>
                  </a:lnTo>
                  <a:lnTo>
                    <a:pt x="73" y="152"/>
                  </a:lnTo>
                  <a:lnTo>
                    <a:pt x="75" y="152"/>
                  </a:lnTo>
                  <a:lnTo>
                    <a:pt x="76" y="152"/>
                  </a:lnTo>
                  <a:lnTo>
                    <a:pt x="76" y="154"/>
                  </a:lnTo>
                  <a:lnTo>
                    <a:pt x="78" y="154"/>
                  </a:lnTo>
                  <a:lnTo>
                    <a:pt x="80" y="154"/>
                  </a:lnTo>
                  <a:lnTo>
                    <a:pt x="80" y="156"/>
                  </a:lnTo>
                  <a:lnTo>
                    <a:pt x="82" y="156"/>
                  </a:lnTo>
                  <a:lnTo>
                    <a:pt x="86" y="158"/>
                  </a:lnTo>
                  <a:lnTo>
                    <a:pt x="88" y="158"/>
                  </a:lnTo>
                  <a:lnTo>
                    <a:pt x="90" y="159"/>
                  </a:lnTo>
                  <a:lnTo>
                    <a:pt x="92" y="159"/>
                  </a:lnTo>
                  <a:lnTo>
                    <a:pt x="94" y="161"/>
                  </a:lnTo>
                  <a:lnTo>
                    <a:pt x="96" y="161"/>
                  </a:lnTo>
                  <a:lnTo>
                    <a:pt x="98" y="161"/>
                  </a:lnTo>
                  <a:close/>
                  <a:moveTo>
                    <a:pt x="297" y="0"/>
                  </a:moveTo>
                  <a:lnTo>
                    <a:pt x="293" y="18"/>
                  </a:lnTo>
                  <a:lnTo>
                    <a:pt x="311" y="4"/>
                  </a:lnTo>
                  <a:lnTo>
                    <a:pt x="297" y="0"/>
                  </a:lnTo>
                  <a:close/>
                  <a:moveTo>
                    <a:pt x="255" y="8"/>
                  </a:moveTo>
                  <a:lnTo>
                    <a:pt x="259" y="25"/>
                  </a:lnTo>
                  <a:lnTo>
                    <a:pt x="272" y="25"/>
                  </a:lnTo>
                  <a:lnTo>
                    <a:pt x="255" y="8"/>
                  </a:lnTo>
                  <a:close/>
                  <a:moveTo>
                    <a:pt x="220" y="4"/>
                  </a:moveTo>
                  <a:lnTo>
                    <a:pt x="222" y="21"/>
                  </a:lnTo>
                  <a:lnTo>
                    <a:pt x="238" y="21"/>
                  </a:lnTo>
                  <a:lnTo>
                    <a:pt x="230" y="4"/>
                  </a:lnTo>
                  <a:lnTo>
                    <a:pt x="220" y="4"/>
                  </a:lnTo>
                  <a:close/>
                  <a:moveTo>
                    <a:pt x="190" y="10"/>
                  </a:moveTo>
                  <a:lnTo>
                    <a:pt x="209" y="6"/>
                  </a:lnTo>
                  <a:lnTo>
                    <a:pt x="213" y="12"/>
                  </a:lnTo>
                  <a:lnTo>
                    <a:pt x="192" y="23"/>
                  </a:lnTo>
                  <a:lnTo>
                    <a:pt x="192" y="18"/>
                  </a:lnTo>
                  <a:lnTo>
                    <a:pt x="190" y="18"/>
                  </a:lnTo>
                  <a:lnTo>
                    <a:pt x="190" y="12"/>
                  </a:lnTo>
                  <a:lnTo>
                    <a:pt x="190" y="10"/>
                  </a:lnTo>
                  <a:close/>
                  <a:moveTo>
                    <a:pt x="184" y="14"/>
                  </a:moveTo>
                  <a:lnTo>
                    <a:pt x="169" y="23"/>
                  </a:lnTo>
                  <a:lnTo>
                    <a:pt x="176" y="29"/>
                  </a:lnTo>
                  <a:lnTo>
                    <a:pt x="186" y="18"/>
                  </a:lnTo>
                  <a:lnTo>
                    <a:pt x="186" y="16"/>
                  </a:lnTo>
                  <a:lnTo>
                    <a:pt x="184" y="16"/>
                  </a:lnTo>
                  <a:lnTo>
                    <a:pt x="184" y="14"/>
                  </a:lnTo>
                  <a:close/>
                  <a:moveTo>
                    <a:pt x="170" y="25"/>
                  </a:moveTo>
                  <a:lnTo>
                    <a:pt x="157" y="33"/>
                  </a:lnTo>
                  <a:lnTo>
                    <a:pt x="157" y="42"/>
                  </a:lnTo>
                  <a:lnTo>
                    <a:pt x="170" y="42"/>
                  </a:lnTo>
                  <a:lnTo>
                    <a:pt x="174" y="35"/>
                  </a:lnTo>
                  <a:lnTo>
                    <a:pt x="170" y="25"/>
                  </a:lnTo>
                  <a:close/>
                </a:path>
              </a:pathLst>
            </a:custGeom>
            <a:solidFill>
              <a:srgbClr val="ECBE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3" name="Freeform 41"/>
            <p:cNvSpPr>
              <a:spLocks noChangeAspect="1"/>
            </p:cNvSpPr>
            <p:nvPr/>
          </p:nvSpPr>
          <p:spPr bwMode="gray">
            <a:xfrm>
              <a:off x="4113213" y="3384550"/>
              <a:ext cx="792162" cy="406400"/>
            </a:xfrm>
            <a:custGeom>
              <a:avLst/>
              <a:gdLst>
                <a:gd name="T0" fmla="*/ 792162 w 490"/>
                <a:gd name="T1" fmla="*/ 258032 h 252"/>
                <a:gd name="T2" fmla="*/ 782462 w 490"/>
                <a:gd name="T3" fmla="*/ 275771 h 252"/>
                <a:gd name="T4" fmla="*/ 732346 w 490"/>
                <a:gd name="T5" fmla="*/ 295124 h 252"/>
                <a:gd name="T6" fmla="*/ 691929 w 490"/>
                <a:gd name="T7" fmla="*/ 359632 h 252"/>
                <a:gd name="T8" fmla="*/ 607863 w 490"/>
                <a:gd name="T9" fmla="*/ 372533 h 252"/>
                <a:gd name="T10" fmla="*/ 570680 w 490"/>
                <a:gd name="T11" fmla="*/ 393498 h 252"/>
                <a:gd name="T12" fmla="*/ 536730 w 490"/>
                <a:gd name="T13" fmla="*/ 396724 h 252"/>
                <a:gd name="T14" fmla="*/ 499547 w 490"/>
                <a:gd name="T15" fmla="*/ 377371 h 252"/>
                <a:gd name="T16" fmla="*/ 447814 w 490"/>
                <a:gd name="T17" fmla="*/ 380597 h 252"/>
                <a:gd name="T18" fmla="*/ 350815 w 490"/>
                <a:gd name="T19" fmla="*/ 332216 h 252"/>
                <a:gd name="T20" fmla="*/ 310398 w 490"/>
                <a:gd name="T21" fmla="*/ 338667 h 252"/>
                <a:gd name="T22" fmla="*/ 316865 w 490"/>
                <a:gd name="T23" fmla="*/ 366083 h 252"/>
                <a:gd name="T24" fmla="*/ 248965 w 490"/>
                <a:gd name="T25" fmla="*/ 380597 h 252"/>
                <a:gd name="T26" fmla="*/ 232799 w 490"/>
                <a:gd name="T27" fmla="*/ 406400 h 252"/>
                <a:gd name="T28" fmla="*/ 192382 w 490"/>
                <a:gd name="T29" fmla="*/ 372533 h 252"/>
                <a:gd name="T30" fmla="*/ 174599 w 490"/>
                <a:gd name="T31" fmla="*/ 366083 h 252"/>
                <a:gd name="T32" fmla="*/ 171366 w 490"/>
                <a:gd name="T33" fmla="*/ 343505 h 252"/>
                <a:gd name="T34" fmla="*/ 148732 w 490"/>
                <a:gd name="T35" fmla="*/ 328990 h 252"/>
                <a:gd name="T36" fmla="*/ 124483 w 490"/>
                <a:gd name="T37" fmla="*/ 295124 h 252"/>
                <a:gd name="T38" fmla="*/ 105083 w 490"/>
                <a:gd name="T39" fmla="*/ 258032 h 252"/>
                <a:gd name="T40" fmla="*/ 56583 w 490"/>
                <a:gd name="T41" fmla="*/ 217714 h 252"/>
                <a:gd name="T42" fmla="*/ 33950 w 490"/>
                <a:gd name="T43" fmla="*/ 180622 h 252"/>
                <a:gd name="T44" fmla="*/ 25867 w 490"/>
                <a:gd name="T45" fmla="*/ 140305 h 252"/>
                <a:gd name="T46" fmla="*/ 0 w 490"/>
                <a:gd name="T47" fmla="*/ 99987 h 252"/>
                <a:gd name="T48" fmla="*/ 50116 w 490"/>
                <a:gd name="T49" fmla="*/ 87086 h 252"/>
                <a:gd name="T50" fmla="*/ 118016 w 490"/>
                <a:gd name="T51" fmla="*/ 62895 h 252"/>
                <a:gd name="T52" fmla="*/ 185916 w 490"/>
                <a:gd name="T53" fmla="*/ 32254 h 252"/>
                <a:gd name="T54" fmla="*/ 219865 w 490"/>
                <a:gd name="T55" fmla="*/ 12902 h 252"/>
                <a:gd name="T56" fmla="*/ 266748 w 490"/>
                <a:gd name="T57" fmla="*/ 12902 h 252"/>
                <a:gd name="T58" fmla="*/ 273215 w 490"/>
                <a:gd name="T59" fmla="*/ 0 h 252"/>
                <a:gd name="T60" fmla="*/ 292615 w 490"/>
                <a:gd name="T61" fmla="*/ 0 h 252"/>
                <a:gd name="T62" fmla="*/ 307165 w 490"/>
                <a:gd name="T63" fmla="*/ 22578 h 252"/>
                <a:gd name="T64" fmla="*/ 320098 w 490"/>
                <a:gd name="T65" fmla="*/ 16127 h 252"/>
                <a:gd name="T66" fmla="*/ 323331 w 490"/>
                <a:gd name="T67" fmla="*/ 32254 h 252"/>
                <a:gd name="T68" fmla="*/ 360515 w 490"/>
                <a:gd name="T69" fmla="*/ 29029 h 252"/>
                <a:gd name="T70" fmla="*/ 387998 w 490"/>
                <a:gd name="T71" fmla="*/ 29029 h 252"/>
                <a:gd name="T72" fmla="*/ 404164 w 490"/>
                <a:gd name="T73" fmla="*/ 53219 h 252"/>
                <a:gd name="T74" fmla="*/ 438114 w 490"/>
                <a:gd name="T75" fmla="*/ 74184 h 252"/>
                <a:gd name="T76" fmla="*/ 486614 w 490"/>
                <a:gd name="T77" fmla="*/ 83860 h 252"/>
                <a:gd name="T78" fmla="*/ 515714 w 490"/>
                <a:gd name="T79" fmla="*/ 99987 h 252"/>
                <a:gd name="T80" fmla="*/ 481764 w 490"/>
                <a:gd name="T81" fmla="*/ 127403 h 252"/>
                <a:gd name="T82" fmla="*/ 522180 w 490"/>
                <a:gd name="T83" fmla="*/ 146756 h 252"/>
                <a:gd name="T84" fmla="*/ 536730 w 490"/>
                <a:gd name="T85" fmla="*/ 167721 h 252"/>
                <a:gd name="T86" fmla="*/ 559363 w 490"/>
                <a:gd name="T87" fmla="*/ 154819 h 252"/>
                <a:gd name="T88" fmla="*/ 570680 w 490"/>
                <a:gd name="T89" fmla="*/ 120952 h 252"/>
                <a:gd name="T90" fmla="*/ 607863 w 490"/>
                <a:gd name="T91" fmla="*/ 120952 h 252"/>
                <a:gd name="T92" fmla="*/ 638580 w 490"/>
                <a:gd name="T93" fmla="*/ 137079 h 252"/>
                <a:gd name="T94" fmla="*/ 664446 w 490"/>
                <a:gd name="T95" fmla="*/ 137079 h 252"/>
                <a:gd name="T96" fmla="*/ 654746 w 490"/>
                <a:gd name="T97" fmla="*/ 164495 h 252"/>
                <a:gd name="T98" fmla="*/ 677379 w 490"/>
                <a:gd name="T99" fmla="*/ 180622 h 252"/>
                <a:gd name="T100" fmla="*/ 708096 w 490"/>
                <a:gd name="T101" fmla="*/ 174171 h 252"/>
                <a:gd name="T102" fmla="*/ 732346 w 490"/>
                <a:gd name="T103" fmla="*/ 188686 h 252"/>
                <a:gd name="T104" fmla="*/ 753362 w 490"/>
                <a:gd name="T105" fmla="*/ 188686 h 252"/>
                <a:gd name="T106" fmla="*/ 782462 w 490"/>
                <a:gd name="T107" fmla="*/ 245130 h 252"/>
                <a:gd name="T108" fmla="*/ 792162 w 490"/>
                <a:gd name="T109" fmla="*/ 258032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90" h="252">
                  <a:moveTo>
                    <a:pt x="490" y="160"/>
                  </a:moveTo>
                  <a:lnTo>
                    <a:pt x="484" y="171"/>
                  </a:lnTo>
                  <a:lnTo>
                    <a:pt x="453" y="183"/>
                  </a:lnTo>
                  <a:lnTo>
                    <a:pt x="428" y="223"/>
                  </a:lnTo>
                  <a:lnTo>
                    <a:pt x="376" y="231"/>
                  </a:lnTo>
                  <a:lnTo>
                    <a:pt x="353" y="244"/>
                  </a:lnTo>
                  <a:lnTo>
                    <a:pt x="332" y="246"/>
                  </a:lnTo>
                  <a:lnTo>
                    <a:pt x="309" y="234"/>
                  </a:lnTo>
                  <a:lnTo>
                    <a:pt x="277" y="236"/>
                  </a:lnTo>
                  <a:lnTo>
                    <a:pt x="217" y="206"/>
                  </a:lnTo>
                  <a:lnTo>
                    <a:pt x="192" y="210"/>
                  </a:lnTo>
                  <a:lnTo>
                    <a:pt x="196" y="227"/>
                  </a:lnTo>
                  <a:lnTo>
                    <a:pt x="154" y="236"/>
                  </a:lnTo>
                  <a:lnTo>
                    <a:pt x="144" y="252"/>
                  </a:lnTo>
                  <a:lnTo>
                    <a:pt x="119" y="231"/>
                  </a:lnTo>
                  <a:lnTo>
                    <a:pt x="108" y="227"/>
                  </a:lnTo>
                  <a:lnTo>
                    <a:pt x="106" y="213"/>
                  </a:lnTo>
                  <a:lnTo>
                    <a:pt x="92" y="204"/>
                  </a:lnTo>
                  <a:lnTo>
                    <a:pt x="77" y="183"/>
                  </a:lnTo>
                  <a:lnTo>
                    <a:pt x="65" y="160"/>
                  </a:lnTo>
                  <a:lnTo>
                    <a:pt x="35" y="135"/>
                  </a:lnTo>
                  <a:lnTo>
                    <a:pt x="21" y="112"/>
                  </a:lnTo>
                  <a:lnTo>
                    <a:pt x="16" y="87"/>
                  </a:lnTo>
                  <a:lnTo>
                    <a:pt x="0" y="62"/>
                  </a:lnTo>
                  <a:lnTo>
                    <a:pt x="31" y="54"/>
                  </a:lnTo>
                  <a:lnTo>
                    <a:pt x="73" y="39"/>
                  </a:lnTo>
                  <a:lnTo>
                    <a:pt x="115" y="20"/>
                  </a:lnTo>
                  <a:lnTo>
                    <a:pt x="136" y="8"/>
                  </a:lnTo>
                  <a:lnTo>
                    <a:pt x="165" y="8"/>
                  </a:lnTo>
                  <a:lnTo>
                    <a:pt x="169" y="0"/>
                  </a:lnTo>
                  <a:lnTo>
                    <a:pt x="181" y="0"/>
                  </a:lnTo>
                  <a:lnTo>
                    <a:pt x="190" y="14"/>
                  </a:lnTo>
                  <a:lnTo>
                    <a:pt x="198" y="10"/>
                  </a:lnTo>
                  <a:lnTo>
                    <a:pt x="200" y="20"/>
                  </a:lnTo>
                  <a:lnTo>
                    <a:pt x="223" y="18"/>
                  </a:lnTo>
                  <a:lnTo>
                    <a:pt x="240" y="18"/>
                  </a:lnTo>
                  <a:lnTo>
                    <a:pt x="250" y="33"/>
                  </a:lnTo>
                  <a:lnTo>
                    <a:pt x="271" y="46"/>
                  </a:lnTo>
                  <a:lnTo>
                    <a:pt x="301" y="52"/>
                  </a:lnTo>
                  <a:lnTo>
                    <a:pt x="319" y="62"/>
                  </a:lnTo>
                  <a:lnTo>
                    <a:pt x="298" y="79"/>
                  </a:lnTo>
                  <a:lnTo>
                    <a:pt x="323" y="91"/>
                  </a:lnTo>
                  <a:lnTo>
                    <a:pt x="332" y="104"/>
                  </a:lnTo>
                  <a:lnTo>
                    <a:pt x="346" y="96"/>
                  </a:lnTo>
                  <a:lnTo>
                    <a:pt x="353" y="75"/>
                  </a:lnTo>
                  <a:lnTo>
                    <a:pt x="376" y="75"/>
                  </a:lnTo>
                  <a:lnTo>
                    <a:pt x="395" y="85"/>
                  </a:lnTo>
                  <a:lnTo>
                    <a:pt x="411" y="85"/>
                  </a:lnTo>
                  <a:lnTo>
                    <a:pt x="405" y="102"/>
                  </a:lnTo>
                  <a:lnTo>
                    <a:pt x="419" y="112"/>
                  </a:lnTo>
                  <a:lnTo>
                    <a:pt x="438" y="108"/>
                  </a:lnTo>
                  <a:lnTo>
                    <a:pt x="453" y="117"/>
                  </a:lnTo>
                  <a:lnTo>
                    <a:pt x="466" y="117"/>
                  </a:lnTo>
                  <a:lnTo>
                    <a:pt x="484" y="152"/>
                  </a:lnTo>
                  <a:lnTo>
                    <a:pt x="490" y="160"/>
                  </a:lnTo>
                  <a:close/>
                </a:path>
              </a:pathLst>
            </a:custGeom>
            <a:solidFill>
              <a:srgbClr val="ECBE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4" name="Freeform 42"/>
            <p:cNvSpPr>
              <a:spLocks noChangeAspect="1"/>
            </p:cNvSpPr>
            <p:nvPr/>
          </p:nvSpPr>
          <p:spPr bwMode="gray">
            <a:xfrm>
              <a:off x="6891338" y="5788025"/>
              <a:ext cx="344487" cy="214313"/>
            </a:xfrm>
            <a:custGeom>
              <a:avLst/>
              <a:gdLst>
                <a:gd name="T0" fmla="*/ 333166 w 213"/>
                <a:gd name="T1" fmla="*/ 0 h 133"/>
                <a:gd name="T2" fmla="*/ 307289 w 213"/>
                <a:gd name="T3" fmla="*/ 12891 h 133"/>
                <a:gd name="T4" fmla="*/ 270091 w 213"/>
                <a:gd name="T5" fmla="*/ 37062 h 133"/>
                <a:gd name="T6" fmla="*/ 221571 w 213"/>
                <a:gd name="T7" fmla="*/ 56398 h 133"/>
                <a:gd name="T8" fmla="*/ 174669 w 213"/>
                <a:gd name="T9" fmla="*/ 69289 h 133"/>
                <a:gd name="T10" fmla="*/ 131002 w 213"/>
                <a:gd name="T11" fmla="*/ 77346 h 133"/>
                <a:gd name="T12" fmla="*/ 103508 w 213"/>
                <a:gd name="T13" fmla="*/ 70901 h 133"/>
                <a:gd name="T14" fmla="*/ 90569 w 213"/>
                <a:gd name="T15" fmla="*/ 99905 h 133"/>
                <a:gd name="T16" fmla="*/ 87335 w 213"/>
                <a:gd name="T17" fmla="*/ 114408 h 133"/>
                <a:gd name="T18" fmla="*/ 59840 w 213"/>
                <a:gd name="T19" fmla="*/ 111185 h 133"/>
                <a:gd name="T20" fmla="*/ 37198 w 213"/>
                <a:gd name="T21" fmla="*/ 130521 h 133"/>
                <a:gd name="T22" fmla="*/ 25877 w 213"/>
                <a:gd name="T23" fmla="*/ 140190 h 133"/>
                <a:gd name="T24" fmla="*/ 16173 w 213"/>
                <a:gd name="T25" fmla="*/ 130521 h 133"/>
                <a:gd name="T26" fmla="*/ 0 w 213"/>
                <a:gd name="T27" fmla="*/ 133744 h 133"/>
                <a:gd name="T28" fmla="*/ 6469 w 213"/>
                <a:gd name="T29" fmla="*/ 161138 h 133"/>
                <a:gd name="T30" fmla="*/ 35581 w 213"/>
                <a:gd name="T31" fmla="*/ 174029 h 133"/>
                <a:gd name="T32" fmla="*/ 50137 w 213"/>
                <a:gd name="T33" fmla="*/ 194976 h 133"/>
                <a:gd name="T34" fmla="*/ 84100 w 213"/>
                <a:gd name="T35" fmla="*/ 188531 h 133"/>
                <a:gd name="T36" fmla="*/ 103508 w 213"/>
                <a:gd name="T37" fmla="*/ 201422 h 133"/>
                <a:gd name="T38" fmla="*/ 131002 w 213"/>
                <a:gd name="T39" fmla="*/ 214313 h 133"/>
                <a:gd name="T40" fmla="*/ 143941 w 213"/>
                <a:gd name="T41" fmla="*/ 204645 h 133"/>
                <a:gd name="T42" fmla="*/ 140706 w 213"/>
                <a:gd name="T43" fmla="*/ 177251 h 133"/>
                <a:gd name="T44" fmla="*/ 195694 w 213"/>
                <a:gd name="T45" fmla="*/ 170806 h 133"/>
                <a:gd name="T46" fmla="*/ 218337 w 213"/>
                <a:gd name="T47" fmla="*/ 140190 h 133"/>
                <a:gd name="T48" fmla="*/ 295968 w 213"/>
                <a:gd name="T49" fmla="*/ 133744 h 133"/>
                <a:gd name="T50" fmla="*/ 302437 w 213"/>
                <a:gd name="T51" fmla="*/ 114408 h 133"/>
                <a:gd name="T52" fmla="*/ 276560 w 213"/>
                <a:gd name="T53" fmla="*/ 99905 h 133"/>
                <a:gd name="T54" fmla="*/ 276560 w 213"/>
                <a:gd name="T55" fmla="*/ 77346 h 133"/>
                <a:gd name="T56" fmla="*/ 320227 w 213"/>
                <a:gd name="T57" fmla="*/ 25782 h 133"/>
                <a:gd name="T58" fmla="*/ 344487 w 213"/>
                <a:gd name="T59" fmla="*/ 3223 h 133"/>
                <a:gd name="T60" fmla="*/ 333166 w 213"/>
                <a:gd name="T61" fmla="*/ 0 h 1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 h="133">
                  <a:moveTo>
                    <a:pt x="206" y="0"/>
                  </a:moveTo>
                  <a:lnTo>
                    <a:pt x="190" y="8"/>
                  </a:lnTo>
                  <a:lnTo>
                    <a:pt x="167" y="23"/>
                  </a:lnTo>
                  <a:lnTo>
                    <a:pt x="137" y="35"/>
                  </a:lnTo>
                  <a:lnTo>
                    <a:pt x="108" y="43"/>
                  </a:lnTo>
                  <a:lnTo>
                    <a:pt x="81" y="48"/>
                  </a:lnTo>
                  <a:lnTo>
                    <a:pt x="64" y="44"/>
                  </a:lnTo>
                  <a:lnTo>
                    <a:pt x="56" y="62"/>
                  </a:lnTo>
                  <a:lnTo>
                    <a:pt x="54" y="71"/>
                  </a:lnTo>
                  <a:lnTo>
                    <a:pt x="37" y="69"/>
                  </a:lnTo>
                  <a:lnTo>
                    <a:pt x="23" y="81"/>
                  </a:lnTo>
                  <a:lnTo>
                    <a:pt x="16" y="87"/>
                  </a:lnTo>
                  <a:lnTo>
                    <a:pt x="10" y="81"/>
                  </a:lnTo>
                  <a:lnTo>
                    <a:pt x="0" y="83"/>
                  </a:lnTo>
                  <a:lnTo>
                    <a:pt x="4" y="100"/>
                  </a:lnTo>
                  <a:lnTo>
                    <a:pt x="22" y="108"/>
                  </a:lnTo>
                  <a:lnTo>
                    <a:pt x="31" y="121"/>
                  </a:lnTo>
                  <a:lnTo>
                    <a:pt x="52" y="117"/>
                  </a:lnTo>
                  <a:lnTo>
                    <a:pt x="64" y="125"/>
                  </a:lnTo>
                  <a:lnTo>
                    <a:pt x="81" y="133"/>
                  </a:lnTo>
                  <a:lnTo>
                    <a:pt x="89" y="127"/>
                  </a:lnTo>
                  <a:lnTo>
                    <a:pt x="87" y="110"/>
                  </a:lnTo>
                  <a:lnTo>
                    <a:pt x="121" y="106"/>
                  </a:lnTo>
                  <a:lnTo>
                    <a:pt x="135" y="87"/>
                  </a:lnTo>
                  <a:lnTo>
                    <a:pt x="183" y="83"/>
                  </a:lnTo>
                  <a:lnTo>
                    <a:pt x="187" y="71"/>
                  </a:lnTo>
                  <a:lnTo>
                    <a:pt x="171" y="62"/>
                  </a:lnTo>
                  <a:lnTo>
                    <a:pt x="171" y="48"/>
                  </a:lnTo>
                  <a:lnTo>
                    <a:pt x="198" y="16"/>
                  </a:lnTo>
                  <a:lnTo>
                    <a:pt x="213" y="2"/>
                  </a:lnTo>
                  <a:lnTo>
                    <a:pt x="206" y="0"/>
                  </a:lnTo>
                  <a:close/>
                </a:path>
              </a:pathLst>
            </a:custGeom>
            <a:solidFill>
              <a:srgbClr val="6D7174"/>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5" name="Freeform 43"/>
            <p:cNvSpPr>
              <a:spLocks noChangeAspect="1"/>
            </p:cNvSpPr>
            <p:nvPr/>
          </p:nvSpPr>
          <p:spPr bwMode="gray">
            <a:xfrm>
              <a:off x="4479925" y="4376738"/>
              <a:ext cx="504825" cy="463550"/>
            </a:xfrm>
            <a:custGeom>
              <a:avLst/>
              <a:gdLst>
                <a:gd name="T0" fmla="*/ 352730 w 312"/>
                <a:gd name="T1" fmla="*/ 463550 h 288"/>
                <a:gd name="T2" fmla="*/ 368911 w 312"/>
                <a:gd name="T3" fmla="*/ 452283 h 288"/>
                <a:gd name="T4" fmla="*/ 362438 w 312"/>
                <a:gd name="T5" fmla="*/ 386292 h 288"/>
                <a:gd name="T6" fmla="*/ 381855 w 312"/>
                <a:gd name="T7" fmla="*/ 365368 h 288"/>
                <a:gd name="T8" fmla="*/ 389945 w 312"/>
                <a:gd name="T9" fmla="*/ 342834 h 288"/>
                <a:gd name="T10" fmla="*/ 419069 w 312"/>
                <a:gd name="T11" fmla="*/ 341224 h 288"/>
                <a:gd name="T12" fmla="*/ 425542 w 312"/>
                <a:gd name="T13" fmla="*/ 294547 h 288"/>
                <a:gd name="T14" fmla="*/ 459520 w 312"/>
                <a:gd name="T15" fmla="*/ 288109 h 288"/>
                <a:gd name="T16" fmla="*/ 496735 w 312"/>
                <a:gd name="T17" fmla="*/ 288109 h 288"/>
                <a:gd name="T18" fmla="*/ 493499 w 312"/>
                <a:gd name="T19" fmla="*/ 257528 h 288"/>
                <a:gd name="T20" fmla="*/ 467610 w 312"/>
                <a:gd name="T21" fmla="*/ 234994 h 288"/>
                <a:gd name="T22" fmla="*/ 474082 w 312"/>
                <a:gd name="T23" fmla="*/ 223727 h 288"/>
                <a:gd name="T24" fmla="*/ 504825 w 312"/>
                <a:gd name="T25" fmla="*/ 223727 h 288"/>
                <a:gd name="T26" fmla="*/ 501589 w 312"/>
                <a:gd name="T27" fmla="*/ 194755 h 288"/>
                <a:gd name="T28" fmla="*/ 459520 w 312"/>
                <a:gd name="T29" fmla="*/ 170612 h 288"/>
                <a:gd name="T30" fmla="*/ 459520 w 312"/>
                <a:gd name="T31" fmla="*/ 120716 h 288"/>
                <a:gd name="T32" fmla="*/ 487027 w 312"/>
                <a:gd name="T33" fmla="*/ 93354 h 288"/>
                <a:gd name="T34" fmla="*/ 487027 w 312"/>
                <a:gd name="T35" fmla="*/ 53115 h 288"/>
                <a:gd name="T36" fmla="*/ 470846 w 312"/>
                <a:gd name="T37" fmla="*/ 40239 h 288"/>
                <a:gd name="T38" fmla="*/ 467610 w 312"/>
                <a:gd name="T39" fmla="*/ 53115 h 288"/>
                <a:gd name="T40" fmla="*/ 459520 w 312"/>
                <a:gd name="T41" fmla="*/ 65991 h 288"/>
                <a:gd name="T42" fmla="*/ 436868 w 312"/>
                <a:gd name="T43" fmla="*/ 62772 h 288"/>
                <a:gd name="T44" fmla="*/ 412597 w 312"/>
                <a:gd name="T45" fmla="*/ 40239 h 288"/>
                <a:gd name="T46" fmla="*/ 406125 w 312"/>
                <a:gd name="T47" fmla="*/ 25753 h 288"/>
                <a:gd name="T48" fmla="*/ 334932 w 312"/>
                <a:gd name="T49" fmla="*/ 25753 h 288"/>
                <a:gd name="T50" fmla="*/ 294481 w 312"/>
                <a:gd name="T51" fmla="*/ 22534 h 288"/>
                <a:gd name="T52" fmla="*/ 271829 w 312"/>
                <a:gd name="T53" fmla="*/ 28972 h 288"/>
                <a:gd name="T54" fmla="*/ 234614 w 312"/>
                <a:gd name="T55" fmla="*/ 12876 h 288"/>
                <a:gd name="T56" fmla="*/ 195781 w 312"/>
                <a:gd name="T57" fmla="*/ 3219 h 288"/>
                <a:gd name="T58" fmla="*/ 173129 w 312"/>
                <a:gd name="T59" fmla="*/ 0 h 288"/>
                <a:gd name="T60" fmla="*/ 135914 w 312"/>
                <a:gd name="T61" fmla="*/ 16095 h 288"/>
                <a:gd name="T62" fmla="*/ 105172 w 312"/>
                <a:gd name="T63" fmla="*/ 40239 h 288"/>
                <a:gd name="T64" fmla="*/ 74429 w 312"/>
                <a:gd name="T65" fmla="*/ 43458 h 288"/>
                <a:gd name="T66" fmla="*/ 45305 w 312"/>
                <a:gd name="T67" fmla="*/ 16095 h 288"/>
                <a:gd name="T68" fmla="*/ 24270 w 312"/>
                <a:gd name="T69" fmla="*/ 9657 h 288"/>
                <a:gd name="T70" fmla="*/ 4854 w 312"/>
                <a:gd name="T71" fmla="*/ 28972 h 288"/>
                <a:gd name="T72" fmla="*/ 4854 w 312"/>
                <a:gd name="T73" fmla="*/ 53115 h 288"/>
                <a:gd name="T74" fmla="*/ 0 w 312"/>
                <a:gd name="T75" fmla="*/ 69211 h 288"/>
                <a:gd name="T76" fmla="*/ 21034 w 312"/>
                <a:gd name="T77" fmla="*/ 93354 h 288"/>
                <a:gd name="T78" fmla="*/ 45305 w 312"/>
                <a:gd name="T79" fmla="*/ 120716 h 288"/>
                <a:gd name="T80" fmla="*/ 58249 w 312"/>
                <a:gd name="T81" fmla="*/ 160955 h 288"/>
                <a:gd name="T82" fmla="*/ 74429 w 312"/>
                <a:gd name="T83" fmla="*/ 188317 h 288"/>
                <a:gd name="T84" fmla="*/ 95464 w 312"/>
                <a:gd name="T85" fmla="*/ 214070 h 288"/>
                <a:gd name="T86" fmla="*/ 114880 w 312"/>
                <a:gd name="T87" fmla="*/ 217289 h 288"/>
                <a:gd name="T88" fmla="*/ 135914 w 312"/>
                <a:gd name="T89" fmla="*/ 241432 h 288"/>
                <a:gd name="T90" fmla="*/ 169893 w 312"/>
                <a:gd name="T91" fmla="*/ 275233 h 288"/>
                <a:gd name="T92" fmla="*/ 189309 w 312"/>
                <a:gd name="T93" fmla="*/ 297766 h 288"/>
                <a:gd name="T94" fmla="*/ 213580 w 312"/>
                <a:gd name="T95" fmla="*/ 328348 h 288"/>
                <a:gd name="T96" fmla="*/ 232996 w 312"/>
                <a:gd name="T97" fmla="*/ 349272 h 288"/>
                <a:gd name="T98" fmla="*/ 271829 w 312"/>
                <a:gd name="T99" fmla="*/ 371806 h 288"/>
                <a:gd name="T100" fmla="*/ 294481 w 312"/>
                <a:gd name="T101" fmla="*/ 392730 h 288"/>
                <a:gd name="T102" fmla="*/ 318752 w 312"/>
                <a:gd name="T103" fmla="*/ 416873 h 288"/>
                <a:gd name="T104" fmla="*/ 338168 w 312"/>
                <a:gd name="T105" fmla="*/ 439407 h 288"/>
                <a:gd name="T106" fmla="*/ 334932 w 312"/>
                <a:gd name="T107" fmla="*/ 449064 h 288"/>
                <a:gd name="T108" fmla="*/ 347876 w 312"/>
                <a:gd name="T109" fmla="*/ 453893 h 288"/>
                <a:gd name="T110" fmla="*/ 352730 w 312"/>
                <a:gd name="T111" fmla="*/ 463550 h 2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2" h="288">
                  <a:moveTo>
                    <a:pt x="218" y="288"/>
                  </a:moveTo>
                  <a:lnTo>
                    <a:pt x="228" y="281"/>
                  </a:lnTo>
                  <a:lnTo>
                    <a:pt x="224" y="240"/>
                  </a:lnTo>
                  <a:lnTo>
                    <a:pt x="236" y="227"/>
                  </a:lnTo>
                  <a:lnTo>
                    <a:pt x="241" y="213"/>
                  </a:lnTo>
                  <a:lnTo>
                    <a:pt x="259" y="212"/>
                  </a:lnTo>
                  <a:lnTo>
                    <a:pt x="263" y="183"/>
                  </a:lnTo>
                  <a:lnTo>
                    <a:pt x="284" y="179"/>
                  </a:lnTo>
                  <a:lnTo>
                    <a:pt x="307" y="179"/>
                  </a:lnTo>
                  <a:lnTo>
                    <a:pt x="305" y="160"/>
                  </a:lnTo>
                  <a:lnTo>
                    <a:pt x="289" y="146"/>
                  </a:lnTo>
                  <a:lnTo>
                    <a:pt x="293" y="139"/>
                  </a:lnTo>
                  <a:lnTo>
                    <a:pt x="312" y="139"/>
                  </a:lnTo>
                  <a:lnTo>
                    <a:pt x="310" y="121"/>
                  </a:lnTo>
                  <a:lnTo>
                    <a:pt x="284" y="106"/>
                  </a:lnTo>
                  <a:lnTo>
                    <a:pt x="284" y="75"/>
                  </a:lnTo>
                  <a:lnTo>
                    <a:pt x="301" y="58"/>
                  </a:lnTo>
                  <a:lnTo>
                    <a:pt x="301" y="33"/>
                  </a:lnTo>
                  <a:lnTo>
                    <a:pt x="291" y="25"/>
                  </a:lnTo>
                  <a:lnTo>
                    <a:pt x="289" y="33"/>
                  </a:lnTo>
                  <a:lnTo>
                    <a:pt x="284" y="41"/>
                  </a:lnTo>
                  <a:lnTo>
                    <a:pt x="270" y="39"/>
                  </a:lnTo>
                  <a:lnTo>
                    <a:pt x="255" y="25"/>
                  </a:lnTo>
                  <a:lnTo>
                    <a:pt x="251" y="16"/>
                  </a:lnTo>
                  <a:lnTo>
                    <a:pt x="207" y="16"/>
                  </a:lnTo>
                  <a:lnTo>
                    <a:pt x="182" y="14"/>
                  </a:lnTo>
                  <a:lnTo>
                    <a:pt x="168" y="18"/>
                  </a:lnTo>
                  <a:lnTo>
                    <a:pt x="145" y="8"/>
                  </a:lnTo>
                  <a:lnTo>
                    <a:pt x="121" y="2"/>
                  </a:lnTo>
                  <a:lnTo>
                    <a:pt x="107" y="0"/>
                  </a:lnTo>
                  <a:lnTo>
                    <a:pt x="84" y="10"/>
                  </a:lnTo>
                  <a:lnTo>
                    <a:pt x="65" y="25"/>
                  </a:lnTo>
                  <a:lnTo>
                    <a:pt x="46" y="27"/>
                  </a:lnTo>
                  <a:lnTo>
                    <a:pt x="28" y="10"/>
                  </a:lnTo>
                  <a:lnTo>
                    <a:pt x="15" y="6"/>
                  </a:lnTo>
                  <a:lnTo>
                    <a:pt x="3" y="18"/>
                  </a:lnTo>
                  <a:lnTo>
                    <a:pt x="3" y="33"/>
                  </a:lnTo>
                  <a:lnTo>
                    <a:pt x="0" y="43"/>
                  </a:lnTo>
                  <a:lnTo>
                    <a:pt x="13" y="58"/>
                  </a:lnTo>
                  <a:lnTo>
                    <a:pt x="28" y="75"/>
                  </a:lnTo>
                  <a:lnTo>
                    <a:pt x="36" y="100"/>
                  </a:lnTo>
                  <a:lnTo>
                    <a:pt x="46" y="117"/>
                  </a:lnTo>
                  <a:lnTo>
                    <a:pt x="59" y="133"/>
                  </a:lnTo>
                  <a:lnTo>
                    <a:pt x="71" y="135"/>
                  </a:lnTo>
                  <a:lnTo>
                    <a:pt x="84" y="150"/>
                  </a:lnTo>
                  <a:lnTo>
                    <a:pt x="105" y="171"/>
                  </a:lnTo>
                  <a:lnTo>
                    <a:pt x="117" y="185"/>
                  </a:lnTo>
                  <a:lnTo>
                    <a:pt x="132" y="204"/>
                  </a:lnTo>
                  <a:lnTo>
                    <a:pt x="144" y="217"/>
                  </a:lnTo>
                  <a:lnTo>
                    <a:pt x="168" y="231"/>
                  </a:lnTo>
                  <a:lnTo>
                    <a:pt x="182" y="244"/>
                  </a:lnTo>
                  <a:lnTo>
                    <a:pt x="197" y="259"/>
                  </a:lnTo>
                  <a:lnTo>
                    <a:pt x="209" y="273"/>
                  </a:lnTo>
                  <a:lnTo>
                    <a:pt x="207" y="279"/>
                  </a:lnTo>
                  <a:lnTo>
                    <a:pt x="215" y="282"/>
                  </a:lnTo>
                  <a:lnTo>
                    <a:pt x="218" y="288"/>
                  </a:lnTo>
                  <a:close/>
                </a:path>
              </a:pathLst>
            </a:custGeom>
            <a:solidFill>
              <a:srgbClr val="D1D5D5"/>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6" name="Freeform 44"/>
            <p:cNvSpPr>
              <a:spLocks noChangeAspect="1"/>
            </p:cNvSpPr>
            <p:nvPr/>
          </p:nvSpPr>
          <p:spPr bwMode="gray">
            <a:xfrm>
              <a:off x="4568825" y="3802063"/>
              <a:ext cx="830263" cy="488950"/>
            </a:xfrm>
            <a:custGeom>
              <a:avLst/>
              <a:gdLst>
                <a:gd name="T0" fmla="*/ 114910 w 513"/>
                <a:gd name="T1" fmla="*/ 117800 h 303"/>
                <a:gd name="T2" fmla="*/ 134331 w 513"/>
                <a:gd name="T3" fmla="*/ 117800 h 303"/>
                <a:gd name="T4" fmla="*/ 158608 w 513"/>
                <a:gd name="T5" fmla="*/ 156529 h 303"/>
                <a:gd name="T6" fmla="*/ 260570 w 513"/>
                <a:gd name="T7" fmla="*/ 166211 h 303"/>
                <a:gd name="T8" fmla="*/ 330163 w 513"/>
                <a:gd name="T9" fmla="*/ 145233 h 303"/>
                <a:gd name="T10" fmla="*/ 333400 w 513"/>
                <a:gd name="T11" fmla="*/ 79071 h 303"/>
                <a:gd name="T12" fmla="*/ 404612 w 513"/>
                <a:gd name="T13" fmla="*/ 71003 h 303"/>
                <a:gd name="T14" fmla="*/ 412704 w 513"/>
                <a:gd name="T15" fmla="*/ 58093 h 303"/>
                <a:gd name="T16" fmla="*/ 456402 w 513"/>
                <a:gd name="T17" fmla="*/ 41956 h 303"/>
                <a:gd name="T18" fmla="*/ 479060 w 513"/>
                <a:gd name="T19" fmla="*/ 67775 h 303"/>
                <a:gd name="T20" fmla="*/ 543798 w 513"/>
                <a:gd name="T21" fmla="*/ 14523 h 303"/>
                <a:gd name="T22" fmla="*/ 605299 w 513"/>
                <a:gd name="T23" fmla="*/ 0 h 303"/>
                <a:gd name="T24" fmla="*/ 655471 w 513"/>
                <a:gd name="T25" fmla="*/ 11296 h 303"/>
                <a:gd name="T26" fmla="*/ 692695 w 513"/>
                <a:gd name="T27" fmla="*/ 37115 h 303"/>
                <a:gd name="T28" fmla="*/ 729919 w 513"/>
                <a:gd name="T29" fmla="*/ 33888 h 303"/>
                <a:gd name="T30" fmla="*/ 760670 w 513"/>
                <a:gd name="T31" fmla="*/ 40342 h 303"/>
                <a:gd name="T32" fmla="*/ 783328 w 513"/>
                <a:gd name="T33" fmla="*/ 67775 h 303"/>
                <a:gd name="T34" fmla="*/ 830263 w 513"/>
                <a:gd name="T35" fmla="*/ 77457 h 303"/>
                <a:gd name="T36" fmla="*/ 830263 w 513"/>
                <a:gd name="T37" fmla="*/ 111345 h 303"/>
                <a:gd name="T38" fmla="*/ 820552 w 513"/>
                <a:gd name="T39" fmla="*/ 132323 h 303"/>
                <a:gd name="T40" fmla="*/ 776854 w 513"/>
                <a:gd name="T41" fmla="*/ 132323 h 303"/>
                <a:gd name="T42" fmla="*/ 746104 w 513"/>
                <a:gd name="T43" fmla="*/ 154915 h 303"/>
                <a:gd name="T44" fmla="*/ 742867 w 513"/>
                <a:gd name="T45" fmla="*/ 182348 h 303"/>
                <a:gd name="T46" fmla="*/ 718590 w 513"/>
                <a:gd name="T47" fmla="*/ 193644 h 303"/>
                <a:gd name="T48" fmla="*/ 715353 w 513"/>
                <a:gd name="T49" fmla="*/ 237213 h 303"/>
                <a:gd name="T50" fmla="*/ 679747 w 513"/>
                <a:gd name="T51" fmla="*/ 266260 h 303"/>
                <a:gd name="T52" fmla="*/ 658708 w 513"/>
                <a:gd name="T53" fmla="*/ 303375 h 303"/>
                <a:gd name="T54" fmla="*/ 627957 w 513"/>
                <a:gd name="T55" fmla="*/ 351786 h 303"/>
                <a:gd name="T56" fmla="*/ 584259 w 513"/>
                <a:gd name="T57" fmla="*/ 401810 h 303"/>
                <a:gd name="T58" fmla="*/ 543798 w 513"/>
                <a:gd name="T59" fmla="*/ 401810 h 303"/>
                <a:gd name="T60" fmla="*/ 527614 w 513"/>
                <a:gd name="T61" fmla="*/ 417947 h 303"/>
                <a:gd name="T62" fmla="*/ 493626 w 513"/>
                <a:gd name="T63" fmla="*/ 408265 h 303"/>
                <a:gd name="T64" fmla="*/ 438599 w 513"/>
                <a:gd name="T65" fmla="*/ 408265 h 303"/>
                <a:gd name="T66" fmla="*/ 404612 w 513"/>
                <a:gd name="T67" fmla="*/ 414720 h 303"/>
                <a:gd name="T68" fmla="*/ 364150 w 513"/>
                <a:gd name="T69" fmla="*/ 451835 h 303"/>
                <a:gd name="T70" fmla="*/ 330163 w 513"/>
                <a:gd name="T71" fmla="*/ 445380 h 303"/>
                <a:gd name="T72" fmla="*/ 255715 w 513"/>
                <a:gd name="T73" fmla="*/ 488950 h 303"/>
                <a:gd name="T74" fmla="*/ 182884 w 513"/>
                <a:gd name="T75" fmla="*/ 485723 h 303"/>
                <a:gd name="T76" fmla="*/ 140805 w 513"/>
                <a:gd name="T77" fmla="*/ 458290 h 303"/>
                <a:gd name="T78" fmla="*/ 118147 w 513"/>
                <a:gd name="T79" fmla="*/ 429243 h 303"/>
                <a:gd name="T80" fmla="*/ 71212 w 513"/>
                <a:gd name="T81" fmla="*/ 405038 h 303"/>
                <a:gd name="T82" fmla="*/ 43698 w 513"/>
                <a:gd name="T83" fmla="*/ 367923 h 303"/>
                <a:gd name="T84" fmla="*/ 16184 w 513"/>
                <a:gd name="T85" fmla="*/ 334035 h 303"/>
                <a:gd name="T86" fmla="*/ 0 w 513"/>
                <a:gd name="T87" fmla="*/ 303375 h 303"/>
                <a:gd name="T88" fmla="*/ 6474 w 513"/>
                <a:gd name="T89" fmla="*/ 300148 h 303"/>
                <a:gd name="T90" fmla="*/ 30750 w 513"/>
                <a:gd name="T91" fmla="*/ 246896 h 303"/>
                <a:gd name="T92" fmla="*/ 40461 w 513"/>
                <a:gd name="T93" fmla="*/ 206553 h 303"/>
                <a:gd name="T94" fmla="*/ 53409 w 513"/>
                <a:gd name="T95" fmla="*/ 196871 h 303"/>
                <a:gd name="T96" fmla="*/ 53409 w 513"/>
                <a:gd name="T97" fmla="*/ 162983 h 303"/>
                <a:gd name="T98" fmla="*/ 71212 w 513"/>
                <a:gd name="T99" fmla="*/ 154915 h 303"/>
                <a:gd name="T100" fmla="*/ 114910 w 513"/>
                <a:gd name="T101" fmla="*/ 148460 h 303"/>
                <a:gd name="T102" fmla="*/ 114910 w 513"/>
                <a:gd name="T103" fmla="*/ 117800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3" h="303">
                  <a:moveTo>
                    <a:pt x="71" y="73"/>
                  </a:moveTo>
                  <a:lnTo>
                    <a:pt x="83" y="73"/>
                  </a:lnTo>
                  <a:lnTo>
                    <a:pt x="98" y="97"/>
                  </a:lnTo>
                  <a:lnTo>
                    <a:pt x="161" y="103"/>
                  </a:lnTo>
                  <a:lnTo>
                    <a:pt x="204" y="90"/>
                  </a:lnTo>
                  <a:lnTo>
                    <a:pt x="206" y="49"/>
                  </a:lnTo>
                  <a:lnTo>
                    <a:pt x="250" y="44"/>
                  </a:lnTo>
                  <a:lnTo>
                    <a:pt x="255" y="36"/>
                  </a:lnTo>
                  <a:lnTo>
                    <a:pt x="282" y="26"/>
                  </a:lnTo>
                  <a:lnTo>
                    <a:pt x="296" y="42"/>
                  </a:lnTo>
                  <a:lnTo>
                    <a:pt x="336" y="9"/>
                  </a:lnTo>
                  <a:lnTo>
                    <a:pt x="374" y="0"/>
                  </a:lnTo>
                  <a:lnTo>
                    <a:pt x="405" y="7"/>
                  </a:lnTo>
                  <a:lnTo>
                    <a:pt x="428" y="23"/>
                  </a:lnTo>
                  <a:lnTo>
                    <a:pt x="451" y="21"/>
                  </a:lnTo>
                  <a:lnTo>
                    <a:pt x="470" y="25"/>
                  </a:lnTo>
                  <a:lnTo>
                    <a:pt x="484" y="42"/>
                  </a:lnTo>
                  <a:lnTo>
                    <a:pt x="513" y="48"/>
                  </a:lnTo>
                  <a:lnTo>
                    <a:pt x="513" y="69"/>
                  </a:lnTo>
                  <a:lnTo>
                    <a:pt x="507" y="82"/>
                  </a:lnTo>
                  <a:lnTo>
                    <a:pt x="480" y="82"/>
                  </a:lnTo>
                  <a:lnTo>
                    <a:pt x="461" y="96"/>
                  </a:lnTo>
                  <a:lnTo>
                    <a:pt x="459" y="113"/>
                  </a:lnTo>
                  <a:lnTo>
                    <a:pt x="444" y="120"/>
                  </a:lnTo>
                  <a:lnTo>
                    <a:pt x="442" y="147"/>
                  </a:lnTo>
                  <a:lnTo>
                    <a:pt x="420" y="165"/>
                  </a:lnTo>
                  <a:lnTo>
                    <a:pt x="407" y="188"/>
                  </a:lnTo>
                  <a:lnTo>
                    <a:pt x="388" y="218"/>
                  </a:lnTo>
                  <a:lnTo>
                    <a:pt x="361" y="249"/>
                  </a:lnTo>
                  <a:lnTo>
                    <a:pt x="336" y="249"/>
                  </a:lnTo>
                  <a:lnTo>
                    <a:pt x="326" y="259"/>
                  </a:lnTo>
                  <a:lnTo>
                    <a:pt x="305" y="253"/>
                  </a:lnTo>
                  <a:lnTo>
                    <a:pt x="271" y="253"/>
                  </a:lnTo>
                  <a:lnTo>
                    <a:pt x="250" y="257"/>
                  </a:lnTo>
                  <a:lnTo>
                    <a:pt x="225" y="280"/>
                  </a:lnTo>
                  <a:lnTo>
                    <a:pt x="204" y="276"/>
                  </a:lnTo>
                  <a:lnTo>
                    <a:pt x="158" y="303"/>
                  </a:lnTo>
                  <a:lnTo>
                    <a:pt x="113" y="301"/>
                  </a:lnTo>
                  <a:lnTo>
                    <a:pt x="87" y="284"/>
                  </a:lnTo>
                  <a:lnTo>
                    <a:pt x="73" y="266"/>
                  </a:lnTo>
                  <a:lnTo>
                    <a:pt x="44" y="251"/>
                  </a:lnTo>
                  <a:lnTo>
                    <a:pt x="27" y="228"/>
                  </a:lnTo>
                  <a:lnTo>
                    <a:pt x="10" y="207"/>
                  </a:lnTo>
                  <a:lnTo>
                    <a:pt x="0" y="188"/>
                  </a:lnTo>
                  <a:lnTo>
                    <a:pt x="4" y="186"/>
                  </a:lnTo>
                  <a:lnTo>
                    <a:pt x="19" y="153"/>
                  </a:lnTo>
                  <a:lnTo>
                    <a:pt x="25" y="128"/>
                  </a:lnTo>
                  <a:lnTo>
                    <a:pt x="33" y="122"/>
                  </a:lnTo>
                  <a:lnTo>
                    <a:pt x="33" y="101"/>
                  </a:lnTo>
                  <a:lnTo>
                    <a:pt x="44" y="96"/>
                  </a:lnTo>
                  <a:lnTo>
                    <a:pt x="71" y="92"/>
                  </a:lnTo>
                  <a:lnTo>
                    <a:pt x="71" y="73"/>
                  </a:lnTo>
                  <a:close/>
                </a:path>
              </a:pathLst>
            </a:custGeom>
            <a:solidFill>
              <a:srgbClr val="ECBE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7" name="Freeform 45"/>
            <p:cNvSpPr>
              <a:spLocks noChangeAspect="1"/>
            </p:cNvSpPr>
            <p:nvPr/>
          </p:nvSpPr>
          <p:spPr bwMode="gray">
            <a:xfrm>
              <a:off x="5364163" y="4522788"/>
              <a:ext cx="849312" cy="496887"/>
            </a:xfrm>
            <a:custGeom>
              <a:avLst/>
              <a:gdLst>
                <a:gd name="T0" fmla="*/ 66201 w 526"/>
                <a:gd name="T1" fmla="*/ 27515 h 307"/>
                <a:gd name="T2" fmla="*/ 62972 w 526"/>
                <a:gd name="T3" fmla="*/ 71215 h 307"/>
                <a:gd name="T4" fmla="*/ 113026 w 526"/>
                <a:gd name="T5" fmla="*/ 80926 h 307"/>
                <a:gd name="T6" fmla="*/ 177613 w 526"/>
                <a:gd name="T7" fmla="*/ 89019 h 307"/>
                <a:gd name="T8" fmla="*/ 238970 w 526"/>
                <a:gd name="T9" fmla="*/ 92256 h 307"/>
                <a:gd name="T10" fmla="*/ 332620 w 526"/>
                <a:gd name="T11" fmla="*/ 85782 h 307"/>
                <a:gd name="T12" fmla="*/ 406895 w 526"/>
                <a:gd name="T13" fmla="*/ 101967 h 307"/>
                <a:gd name="T14" fmla="*/ 494086 w 526"/>
                <a:gd name="T15" fmla="*/ 45319 h 307"/>
                <a:gd name="T16" fmla="*/ 558673 w 526"/>
                <a:gd name="T17" fmla="*/ 14567 h 307"/>
                <a:gd name="T18" fmla="*/ 647479 w 526"/>
                <a:gd name="T19" fmla="*/ 0 h 307"/>
                <a:gd name="T20" fmla="*/ 723368 w 526"/>
                <a:gd name="T21" fmla="*/ 4856 h 307"/>
                <a:gd name="T22" fmla="*/ 812175 w 526"/>
                <a:gd name="T23" fmla="*/ 21041 h 307"/>
                <a:gd name="T24" fmla="*/ 838009 w 526"/>
                <a:gd name="T25" fmla="*/ 51793 h 307"/>
                <a:gd name="T26" fmla="*/ 831551 w 526"/>
                <a:gd name="T27" fmla="*/ 108441 h 307"/>
                <a:gd name="T28" fmla="*/ 771808 w 526"/>
                <a:gd name="T29" fmla="*/ 105204 h 307"/>
                <a:gd name="T30" fmla="*/ 724983 w 526"/>
                <a:gd name="T31" fmla="*/ 216882 h 307"/>
                <a:gd name="T32" fmla="*/ 734671 w 526"/>
                <a:gd name="T33" fmla="*/ 271912 h 307"/>
                <a:gd name="T34" fmla="*/ 791184 w 526"/>
                <a:gd name="T35" fmla="*/ 335035 h 307"/>
                <a:gd name="T36" fmla="*/ 741130 w 526"/>
                <a:gd name="T37" fmla="*/ 372261 h 307"/>
                <a:gd name="T38" fmla="*/ 663626 w 526"/>
                <a:gd name="T39" fmla="*/ 315612 h 307"/>
                <a:gd name="T40" fmla="*/ 632947 w 526"/>
                <a:gd name="T41" fmla="*/ 356075 h 307"/>
                <a:gd name="T42" fmla="*/ 555444 w 526"/>
                <a:gd name="T43" fmla="*/ 390064 h 307"/>
                <a:gd name="T44" fmla="*/ 498930 w 526"/>
                <a:gd name="T45" fmla="*/ 390064 h 307"/>
                <a:gd name="T46" fmla="*/ 498930 w 526"/>
                <a:gd name="T47" fmla="*/ 430527 h 307"/>
                <a:gd name="T48" fmla="*/ 431115 w 526"/>
                <a:gd name="T49" fmla="*/ 459661 h 307"/>
                <a:gd name="T50" fmla="*/ 403665 w 526"/>
                <a:gd name="T51" fmla="*/ 470991 h 307"/>
                <a:gd name="T52" fmla="*/ 369758 w 526"/>
                <a:gd name="T53" fmla="*/ 453187 h 307"/>
                <a:gd name="T54" fmla="*/ 301942 w 526"/>
                <a:gd name="T55" fmla="*/ 464517 h 307"/>
                <a:gd name="T56" fmla="*/ 258346 w 526"/>
                <a:gd name="T57" fmla="*/ 437002 h 307"/>
                <a:gd name="T58" fmla="*/ 198603 w 526"/>
                <a:gd name="T59" fmla="*/ 483939 h 307"/>
                <a:gd name="T60" fmla="*/ 93650 w 526"/>
                <a:gd name="T61" fmla="*/ 496887 h 307"/>
                <a:gd name="T62" fmla="*/ 87192 w 526"/>
                <a:gd name="T63" fmla="*/ 415961 h 307"/>
                <a:gd name="T64" fmla="*/ 62972 w 526"/>
                <a:gd name="T65" fmla="*/ 385209 h 307"/>
                <a:gd name="T66" fmla="*/ 3229 w 526"/>
                <a:gd name="T67" fmla="*/ 359312 h 307"/>
                <a:gd name="T68" fmla="*/ 3229 w 526"/>
                <a:gd name="T69" fmla="*/ 344746 h 307"/>
                <a:gd name="T70" fmla="*/ 16147 w 526"/>
                <a:gd name="T71" fmla="*/ 250871 h 307"/>
                <a:gd name="T72" fmla="*/ 93650 w 526"/>
                <a:gd name="T73" fmla="*/ 210408 h 307"/>
                <a:gd name="T74" fmla="*/ 72660 w 526"/>
                <a:gd name="T75" fmla="*/ 189367 h 307"/>
                <a:gd name="T76" fmla="*/ 12917 w 526"/>
                <a:gd name="T77" fmla="*/ 132719 h 307"/>
                <a:gd name="T78" fmla="*/ 37137 w 526"/>
                <a:gd name="T79" fmla="*/ 51793 h 3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6" h="307">
                  <a:moveTo>
                    <a:pt x="27" y="21"/>
                  </a:moveTo>
                  <a:lnTo>
                    <a:pt x="41" y="17"/>
                  </a:lnTo>
                  <a:lnTo>
                    <a:pt x="48" y="26"/>
                  </a:lnTo>
                  <a:lnTo>
                    <a:pt x="39" y="44"/>
                  </a:lnTo>
                  <a:lnTo>
                    <a:pt x="50" y="59"/>
                  </a:lnTo>
                  <a:lnTo>
                    <a:pt x="70" y="50"/>
                  </a:lnTo>
                  <a:lnTo>
                    <a:pt x="96" y="50"/>
                  </a:lnTo>
                  <a:lnTo>
                    <a:pt x="110" y="55"/>
                  </a:lnTo>
                  <a:lnTo>
                    <a:pt x="135" y="55"/>
                  </a:lnTo>
                  <a:lnTo>
                    <a:pt x="148" y="57"/>
                  </a:lnTo>
                  <a:lnTo>
                    <a:pt x="173" y="55"/>
                  </a:lnTo>
                  <a:lnTo>
                    <a:pt x="206" y="53"/>
                  </a:lnTo>
                  <a:lnTo>
                    <a:pt x="238" y="55"/>
                  </a:lnTo>
                  <a:lnTo>
                    <a:pt x="252" y="63"/>
                  </a:lnTo>
                  <a:lnTo>
                    <a:pt x="275" y="55"/>
                  </a:lnTo>
                  <a:lnTo>
                    <a:pt x="306" y="28"/>
                  </a:lnTo>
                  <a:lnTo>
                    <a:pt x="317" y="15"/>
                  </a:lnTo>
                  <a:lnTo>
                    <a:pt x="346" y="9"/>
                  </a:lnTo>
                  <a:lnTo>
                    <a:pt x="365" y="0"/>
                  </a:lnTo>
                  <a:lnTo>
                    <a:pt x="401" y="0"/>
                  </a:lnTo>
                  <a:lnTo>
                    <a:pt x="419" y="0"/>
                  </a:lnTo>
                  <a:lnTo>
                    <a:pt x="448" y="3"/>
                  </a:lnTo>
                  <a:lnTo>
                    <a:pt x="469" y="17"/>
                  </a:lnTo>
                  <a:lnTo>
                    <a:pt x="503" y="13"/>
                  </a:lnTo>
                  <a:lnTo>
                    <a:pt x="520" y="13"/>
                  </a:lnTo>
                  <a:lnTo>
                    <a:pt x="519" y="32"/>
                  </a:lnTo>
                  <a:lnTo>
                    <a:pt x="526" y="44"/>
                  </a:lnTo>
                  <a:lnTo>
                    <a:pt x="515" y="67"/>
                  </a:lnTo>
                  <a:lnTo>
                    <a:pt x="503" y="65"/>
                  </a:lnTo>
                  <a:lnTo>
                    <a:pt x="478" y="65"/>
                  </a:lnTo>
                  <a:lnTo>
                    <a:pt x="453" y="90"/>
                  </a:lnTo>
                  <a:lnTo>
                    <a:pt x="449" y="134"/>
                  </a:lnTo>
                  <a:lnTo>
                    <a:pt x="442" y="161"/>
                  </a:lnTo>
                  <a:lnTo>
                    <a:pt x="455" y="168"/>
                  </a:lnTo>
                  <a:lnTo>
                    <a:pt x="472" y="188"/>
                  </a:lnTo>
                  <a:lnTo>
                    <a:pt x="490" y="207"/>
                  </a:lnTo>
                  <a:lnTo>
                    <a:pt x="474" y="215"/>
                  </a:lnTo>
                  <a:lnTo>
                    <a:pt x="459" y="230"/>
                  </a:lnTo>
                  <a:lnTo>
                    <a:pt x="438" y="224"/>
                  </a:lnTo>
                  <a:lnTo>
                    <a:pt x="411" y="195"/>
                  </a:lnTo>
                  <a:lnTo>
                    <a:pt x="386" y="205"/>
                  </a:lnTo>
                  <a:lnTo>
                    <a:pt x="392" y="220"/>
                  </a:lnTo>
                  <a:lnTo>
                    <a:pt x="355" y="228"/>
                  </a:lnTo>
                  <a:lnTo>
                    <a:pt x="344" y="241"/>
                  </a:lnTo>
                  <a:lnTo>
                    <a:pt x="327" y="241"/>
                  </a:lnTo>
                  <a:lnTo>
                    <a:pt x="309" y="241"/>
                  </a:lnTo>
                  <a:lnTo>
                    <a:pt x="306" y="249"/>
                  </a:lnTo>
                  <a:lnTo>
                    <a:pt x="309" y="266"/>
                  </a:lnTo>
                  <a:lnTo>
                    <a:pt x="309" y="282"/>
                  </a:lnTo>
                  <a:lnTo>
                    <a:pt x="267" y="284"/>
                  </a:lnTo>
                  <a:lnTo>
                    <a:pt x="263" y="291"/>
                  </a:lnTo>
                  <a:lnTo>
                    <a:pt x="250" y="291"/>
                  </a:lnTo>
                  <a:lnTo>
                    <a:pt x="238" y="287"/>
                  </a:lnTo>
                  <a:lnTo>
                    <a:pt x="229" y="280"/>
                  </a:lnTo>
                  <a:lnTo>
                    <a:pt x="204" y="282"/>
                  </a:lnTo>
                  <a:lnTo>
                    <a:pt x="187" y="287"/>
                  </a:lnTo>
                  <a:lnTo>
                    <a:pt x="179" y="272"/>
                  </a:lnTo>
                  <a:lnTo>
                    <a:pt x="160" y="270"/>
                  </a:lnTo>
                  <a:lnTo>
                    <a:pt x="142" y="276"/>
                  </a:lnTo>
                  <a:lnTo>
                    <a:pt x="123" y="299"/>
                  </a:lnTo>
                  <a:lnTo>
                    <a:pt x="93" y="307"/>
                  </a:lnTo>
                  <a:lnTo>
                    <a:pt x="58" y="307"/>
                  </a:lnTo>
                  <a:lnTo>
                    <a:pt x="58" y="289"/>
                  </a:lnTo>
                  <a:lnTo>
                    <a:pt x="54" y="257"/>
                  </a:lnTo>
                  <a:lnTo>
                    <a:pt x="43" y="247"/>
                  </a:lnTo>
                  <a:lnTo>
                    <a:pt x="39" y="238"/>
                  </a:lnTo>
                  <a:lnTo>
                    <a:pt x="18" y="234"/>
                  </a:lnTo>
                  <a:lnTo>
                    <a:pt x="2" y="222"/>
                  </a:lnTo>
                  <a:lnTo>
                    <a:pt x="0" y="213"/>
                  </a:lnTo>
                  <a:lnTo>
                    <a:pt x="2" y="213"/>
                  </a:lnTo>
                  <a:lnTo>
                    <a:pt x="2" y="188"/>
                  </a:lnTo>
                  <a:lnTo>
                    <a:pt x="10" y="155"/>
                  </a:lnTo>
                  <a:lnTo>
                    <a:pt x="35" y="138"/>
                  </a:lnTo>
                  <a:lnTo>
                    <a:pt x="58" y="130"/>
                  </a:lnTo>
                  <a:lnTo>
                    <a:pt x="54" y="115"/>
                  </a:lnTo>
                  <a:lnTo>
                    <a:pt x="45" y="117"/>
                  </a:lnTo>
                  <a:lnTo>
                    <a:pt x="25" y="103"/>
                  </a:lnTo>
                  <a:lnTo>
                    <a:pt x="8" y="82"/>
                  </a:lnTo>
                  <a:lnTo>
                    <a:pt x="2" y="50"/>
                  </a:lnTo>
                  <a:lnTo>
                    <a:pt x="23" y="32"/>
                  </a:lnTo>
                  <a:lnTo>
                    <a:pt x="27" y="21"/>
                  </a:lnTo>
                  <a:close/>
                </a:path>
              </a:pathLst>
            </a:custGeom>
            <a:solidFill>
              <a:srgbClr val="BC141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8" name="Freeform 46"/>
            <p:cNvSpPr>
              <a:spLocks noChangeAspect="1"/>
            </p:cNvSpPr>
            <p:nvPr/>
          </p:nvSpPr>
          <p:spPr bwMode="gray">
            <a:xfrm>
              <a:off x="4216400" y="4105275"/>
              <a:ext cx="374650" cy="234950"/>
            </a:xfrm>
            <a:custGeom>
              <a:avLst/>
              <a:gdLst>
                <a:gd name="T0" fmla="*/ 0 w 232"/>
                <a:gd name="T1" fmla="*/ 220367 h 145"/>
                <a:gd name="T2" fmla="*/ 27453 w 232"/>
                <a:gd name="T3" fmla="*/ 233330 h 145"/>
                <a:gd name="T4" fmla="*/ 101737 w 232"/>
                <a:gd name="T5" fmla="*/ 234950 h 145"/>
                <a:gd name="T6" fmla="*/ 111426 w 232"/>
                <a:gd name="T7" fmla="*/ 200923 h 145"/>
                <a:gd name="T8" fmla="*/ 145338 w 232"/>
                <a:gd name="T9" fmla="*/ 192821 h 145"/>
                <a:gd name="T10" fmla="*/ 153413 w 232"/>
                <a:gd name="T11" fmla="*/ 230089 h 145"/>
                <a:gd name="T12" fmla="*/ 216393 w 232"/>
                <a:gd name="T13" fmla="*/ 233330 h 145"/>
                <a:gd name="T14" fmla="*/ 216393 w 232"/>
                <a:gd name="T15" fmla="*/ 197682 h 145"/>
                <a:gd name="T16" fmla="*/ 226082 w 232"/>
                <a:gd name="T17" fmla="*/ 176618 h 145"/>
                <a:gd name="T18" fmla="*/ 271298 w 232"/>
                <a:gd name="T19" fmla="*/ 176618 h 145"/>
                <a:gd name="T20" fmla="*/ 277758 w 232"/>
                <a:gd name="T21" fmla="*/ 155553 h 145"/>
                <a:gd name="T22" fmla="*/ 259994 w 232"/>
                <a:gd name="T23" fmla="*/ 129628 h 145"/>
                <a:gd name="T24" fmla="*/ 259994 w 232"/>
                <a:gd name="T25" fmla="*/ 92360 h 145"/>
                <a:gd name="T26" fmla="*/ 290677 w 232"/>
                <a:gd name="T27" fmla="*/ 92360 h 145"/>
                <a:gd name="T28" fmla="*/ 337508 w 232"/>
                <a:gd name="T29" fmla="*/ 92360 h 145"/>
                <a:gd name="T30" fmla="*/ 345582 w 232"/>
                <a:gd name="T31" fmla="*/ 77777 h 145"/>
                <a:gd name="T32" fmla="*/ 358501 w 232"/>
                <a:gd name="T33" fmla="*/ 45370 h 145"/>
                <a:gd name="T34" fmla="*/ 374650 w 232"/>
                <a:gd name="T35" fmla="*/ 34027 h 145"/>
                <a:gd name="T36" fmla="*/ 368191 w 232"/>
                <a:gd name="T37" fmla="*/ 30787 h 145"/>
                <a:gd name="T38" fmla="*/ 352042 w 232"/>
                <a:gd name="T39" fmla="*/ 0 h 145"/>
                <a:gd name="T40" fmla="*/ 306825 w 232"/>
                <a:gd name="T41" fmla="*/ 17824 h 145"/>
                <a:gd name="T42" fmla="*/ 277758 w 232"/>
                <a:gd name="T43" fmla="*/ 21064 h 145"/>
                <a:gd name="T44" fmla="*/ 206703 w 232"/>
                <a:gd name="T45" fmla="*/ 24305 h 145"/>
                <a:gd name="T46" fmla="*/ 138879 w 232"/>
                <a:gd name="T47" fmla="*/ 64814 h 145"/>
                <a:gd name="T48" fmla="*/ 95277 w 232"/>
                <a:gd name="T49" fmla="*/ 58332 h 145"/>
                <a:gd name="T50" fmla="*/ 33912 w 232"/>
                <a:gd name="T51" fmla="*/ 61573 h 145"/>
                <a:gd name="T52" fmla="*/ 33912 w 232"/>
                <a:gd name="T53" fmla="*/ 71295 h 145"/>
                <a:gd name="T54" fmla="*/ 0 w 232"/>
                <a:gd name="T55" fmla="*/ 81017 h 145"/>
                <a:gd name="T56" fmla="*/ 4845 w 232"/>
                <a:gd name="T57" fmla="*/ 139350 h 145"/>
                <a:gd name="T58" fmla="*/ 30683 w 232"/>
                <a:gd name="T59" fmla="*/ 152312 h 145"/>
                <a:gd name="T60" fmla="*/ 20993 w 232"/>
                <a:gd name="T61" fmla="*/ 170136 h 145"/>
                <a:gd name="T62" fmla="*/ 37142 w 232"/>
                <a:gd name="T63" fmla="*/ 170136 h 145"/>
                <a:gd name="T64" fmla="*/ 11304 w 232"/>
                <a:gd name="T65" fmla="*/ 210645 h 145"/>
                <a:gd name="T66" fmla="*/ 0 w 232"/>
                <a:gd name="T67" fmla="*/ 220367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145">
                  <a:moveTo>
                    <a:pt x="0" y="136"/>
                  </a:moveTo>
                  <a:lnTo>
                    <a:pt x="17" y="144"/>
                  </a:lnTo>
                  <a:lnTo>
                    <a:pt x="63" y="145"/>
                  </a:lnTo>
                  <a:lnTo>
                    <a:pt x="69" y="124"/>
                  </a:lnTo>
                  <a:lnTo>
                    <a:pt x="90" y="119"/>
                  </a:lnTo>
                  <a:lnTo>
                    <a:pt x="95" y="142"/>
                  </a:lnTo>
                  <a:lnTo>
                    <a:pt x="134" y="144"/>
                  </a:lnTo>
                  <a:lnTo>
                    <a:pt x="134" y="122"/>
                  </a:lnTo>
                  <a:lnTo>
                    <a:pt x="140" y="109"/>
                  </a:lnTo>
                  <a:lnTo>
                    <a:pt x="168" y="109"/>
                  </a:lnTo>
                  <a:lnTo>
                    <a:pt x="172" y="96"/>
                  </a:lnTo>
                  <a:lnTo>
                    <a:pt x="161" y="80"/>
                  </a:lnTo>
                  <a:lnTo>
                    <a:pt x="161" y="57"/>
                  </a:lnTo>
                  <a:lnTo>
                    <a:pt x="180" y="57"/>
                  </a:lnTo>
                  <a:lnTo>
                    <a:pt x="209" y="57"/>
                  </a:lnTo>
                  <a:lnTo>
                    <a:pt x="214" y="48"/>
                  </a:lnTo>
                  <a:lnTo>
                    <a:pt x="222" y="28"/>
                  </a:lnTo>
                  <a:lnTo>
                    <a:pt x="232" y="21"/>
                  </a:lnTo>
                  <a:lnTo>
                    <a:pt x="228" y="19"/>
                  </a:lnTo>
                  <a:lnTo>
                    <a:pt x="218" y="0"/>
                  </a:lnTo>
                  <a:lnTo>
                    <a:pt x="190" y="11"/>
                  </a:lnTo>
                  <a:lnTo>
                    <a:pt x="172" y="13"/>
                  </a:lnTo>
                  <a:lnTo>
                    <a:pt x="128" y="15"/>
                  </a:lnTo>
                  <a:lnTo>
                    <a:pt x="86" y="40"/>
                  </a:lnTo>
                  <a:lnTo>
                    <a:pt x="59" y="36"/>
                  </a:lnTo>
                  <a:lnTo>
                    <a:pt x="21" y="38"/>
                  </a:lnTo>
                  <a:lnTo>
                    <a:pt x="21" y="44"/>
                  </a:lnTo>
                  <a:lnTo>
                    <a:pt x="0" y="50"/>
                  </a:lnTo>
                  <a:lnTo>
                    <a:pt x="3" y="86"/>
                  </a:lnTo>
                  <a:lnTo>
                    <a:pt x="19" y="94"/>
                  </a:lnTo>
                  <a:lnTo>
                    <a:pt x="13" y="105"/>
                  </a:lnTo>
                  <a:lnTo>
                    <a:pt x="23" y="105"/>
                  </a:lnTo>
                  <a:lnTo>
                    <a:pt x="7" y="130"/>
                  </a:lnTo>
                  <a:lnTo>
                    <a:pt x="0" y="136"/>
                  </a:lnTo>
                  <a:close/>
                </a:path>
              </a:pathLst>
            </a:custGeom>
            <a:solidFill>
              <a:srgbClr val="ECBE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49" name="Freeform 47"/>
            <p:cNvSpPr>
              <a:spLocks noChangeAspect="1" noEditPoints="1"/>
            </p:cNvSpPr>
            <p:nvPr/>
          </p:nvSpPr>
          <p:spPr bwMode="gray">
            <a:xfrm>
              <a:off x="5006975" y="4911725"/>
              <a:ext cx="1273175" cy="1165225"/>
            </a:xfrm>
            <a:custGeom>
              <a:avLst/>
              <a:gdLst>
                <a:gd name="T0" fmla="*/ 189518 w 786"/>
                <a:gd name="T1" fmla="*/ 229172 h 722"/>
                <a:gd name="T2" fmla="*/ 586373 w 786"/>
                <a:gd name="T3" fmla="*/ 56486 h 722"/>
                <a:gd name="T4" fmla="*/ 856882 w 786"/>
                <a:gd name="T5" fmla="*/ 66169 h 722"/>
                <a:gd name="T6" fmla="*/ 910336 w 786"/>
                <a:gd name="T7" fmla="*/ 83922 h 722"/>
                <a:gd name="T8" fmla="*/ 758074 w 786"/>
                <a:gd name="T9" fmla="*/ 154933 h 722"/>
                <a:gd name="T10" fmla="*/ 649546 w 786"/>
                <a:gd name="T11" fmla="*/ 188825 h 722"/>
                <a:gd name="T12" fmla="*/ 618770 w 786"/>
                <a:gd name="T13" fmla="*/ 282430 h 722"/>
                <a:gd name="T14" fmla="*/ 515101 w 786"/>
                <a:gd name="T15" fmla="*/ 300183 h 722"/>
                <a:gd name="T16" fmla="*/ 437350 w 786"/>
                <a:gd name="T17" fmla="*/ 238855 h 722"/>
                <a:gd name="T18" fmla="*/ 531299 w 786"/>
                <a:gd name="T19" fmla="*/ 468027 h 722"/>
                <a:gd name="T20" fmla="*/ 469747 w 786"/>
                <a:gd name="T21" fmla="*/ 498690 h 722"/>
                <a:gd name="T22" fmla="*/ 515101 w 786"/>
                <a:gd name="T23" fmla="*/ 566474 h 722"/>
                <a:gd name="T24" fmla="*/ 656025 w 786"/>
                <a:gd name="T25" fmla="*/ 727862 h 722"/>
                <a:gd name="T26" fmla="*/ 515101 w 786"/>
                <a:gd name="T27" fmla="*/ 693971 h 722"/>
                <a:gd name="T28" fmla="*/ 528060 w 786"/>
                <a:gd name="T29" fmla="*/ 794031 h 722"/>
                <a:gd name="T30" fmla="*/ 484325 w 786"/>
                <a:gd name="T31" fmla="*/ 832765 h 722"/>
                <a:gd name="T32" fmla="*/ 469747 w 786"/>
                <a:gd name="T33" fmla="*/ 898934 h 722"/>
                <a:gd name="T34" fmla="*/ 379037 w 786"/>
                <a:gd name="T35" fmla="*/ 871498 h 722"/>
                <a:gd name="T36" fmla="*/ 285088 w 786"/>
                <a:gd name="T37" fmla="*/ 835992 h 722"/>
                <a:gd name="T38" fmla="*/ 236493 w 786"/>
                <a:gd name="T39" fmla="*/ 656851 h 722"/>
                <a:gd name="T40" fmla="*/ 477846 w 786"/>
                <a:gd name="T41" fmla="*/ 690743 h 722"/>
                <a:gd name="T42" fmla="*/ 396855 w 786"/>
                <a:gd name="T43" fmla="*/ 613276 h 722"/>
                <a:gd name="T44" fmla="*/ 189518 w 786"/>
                <a:gd name="T45" fmla="*/ 569701 h 722"/>
                <a:gd name="T46" fmla="*/ 121486 w 786"/>
                <a:gd name="T47" fmla="*/ 471254 h 722"/>
                <a:gd name="T48" fmla="*/ 882799 w 786"/>
                <a:gd name="T49" fmla="*/ 329233 h 722"/>
                <a:gd name="T50" fmla="*/ 785611 w 786"/>
                <a:gd name="T51" fmla="*/ 366352 h 722"/>
                <a:gd name="T52" fmla="*/ 761313 w 786"/>
                <a:gd name="T53" fmla="*/ 406699 h 722"/>
                <a:gd name="T54" fmla="*/ 967030 w 786"/>
                <a:gd name="T55" fmla="*/ 477710 h 722"/>
                <a:gd name="T56" fmla="*/ 845544 w 786"/>
                <a:gd name="T57" fmla="*/ 555176 h 722"/>
                <a:gd name="T58" fmla="*/ 907097 w 786"/>
                <a:gd name="T59" fmla="*/ 632643 h 722"/>
                <a:gd name="T60" fmla="*/ 1090136 w 786"/>
                <a:gd name="T61" fmla="*/ 1061936 h 722"/>
                <a:gd name="T62" fmla="*/ 1208382 w 786"/>
                <a:gd name="T63" fmla="*/ 913459 h 722"/>
                <a:gd name="T64" fmla="*/ 1031822 w 786"/>
                <a:gd name="T65" fmla="*/ 774665 h 722"/>
                <a:gd name="T66" fmla="*/ 1043161 w 786"/>
                <a:gd name="T67" fmla="*/ 771437 h 722"/>
                <a:gd name="T68" fmla="*/ 1018864 w 786"/>
                <a:gd name="T69" fmla="*/ 737545 h 722"/>
                <a:gd name="T70" fmla="*/ 1112813 w 786"/>
                <a:gd name="T71" fmla="*/ 842448 h 722"/>
                <a:gd name="T72" fmla="*/ 829346 w 786"/>
                <a:gd name="T73" fmla="*/ 873112 h 722"/>
                <a:gd name="T74" fmla="*/ 931394 w 786"/>
                <a:gd name="T75" fmla="*/ 842448 h 722"/>
                <a:gd name="T76" fmla="*/ 829346 w 786"/>
                <a:gd name="T77" fmla="*/ 821467 h 722"/>
                <a:gd name="T78" fmla="*/ 853643 w 786"/>
                <a:gd name="T79" fmla="*/ 737545 h 722"/>
                <a:gd name="T80" fmla="*/ 1031822 w 786"/>
                <a:gd name="T81" fmla="*/ 669762 h 722"/>
                <a:gd name="T82" fmla="*/ 788850 w 786"/>
                <a:gd name="T83" fmla="*/ 737545 h 722"/>
                <a:gd name="T84" fmla="*/ 737016 w 786"/>
                <a:gd name="T85" fmla="*/ 827923 h 722"/>
                <a:gd name="T86" fmla="*/ 704620 w 786"/>
                <a:gd name="T87" fmla="*/ 808556 h 722"/>
                <a:gd name="T88" fmla="*/ 785611 w 786"/>
                <a:gd name="T89" fmla="*/ 777893 h 722"/>
                <a:gd name="T90" fmla="*/ 727297 w 786"/>
                <a:gd name="T91" fmla="*/ 679446 h 722"/>
                <a:gd name="T92" fmla="*/ 741876 w 786"/>
                <a:gd name="T93" fmla="*/ 669762 h 722"/>
                <a:gd name="T94" fmla="*/ 696521 w 786"/>
                <a:gd name="T95" fmla="*/ 501918 h 722"/>
                <a:gd name="T96" fmla="*/ 503763 w 786"/>
                <a:gd name="T97" fmla="*/ 521285 h 722"/>
                <a:gd name="T98" fmla="*/ 711099 w 786"/>
                <a:gd name="T99" fmla="*/ 639098 h 722"/>
                <a:gd name="T100" fmla="*/ 471366 w 786"/>
                <a:gd name="T101" fmla="*/ 545493 h 722"/>
                <a:gd name="T102" fmla="*/ 511862 w 786"/>
                <a:gd name="T103" fmla="*/ 963489 h 722"/>
                <a:gd name="T104" fmla="*/ 500523 w 786"/>
                <a:gd name="T105" fmla="*/ 947351 h 722"/>
                <a:gd name="T106" fmla="*/ 584753 w 786"/>
                <a:gd name="T107" fmla="*/ 1131333 h 722"/>
                <a:gd name="T108" fmla="*/ 931394 w 786"/>
                <a:gd name="T109" fmla="*/ 1139403 h 722"/>
                <a:gd name="T110" fmla="*/ 903857 w 786"/>
                <a:gd name="T111" fmla="*/ 1084531 h 722"/>
                <a:gd name="T112" fmla="*/ 686802 w 786"/>
                <a:gd name="T113" fmla="*/ 1053867 h 722"/>
                <a:gd name="T114" fmla="*/ 95569 w 786"/>
                <a:gd name="T115" fmla="*/ 484166 h 722"/>
                <a:gd name="T116" fmla="*/ 21058 w 786"/>
                <a:gd name="T117" fmla="*/ 443818 h 722"/>
                <a:gd name="T118" fmla="*/ 145783 w 786"/>
                <a:gd name="T119" fmla="*/ 731090 h 722"/>
                <a:gd name="T120" fmla="*/ 105288 w 786"/>
                <a:gd name="T121" fmla="*/ 653623 h 722"/>
                <a:gd name="T122" fmla="*/ 145783 w 786"/>
                <a:gd name="T123" fmla="*/ 605207 h 722"/>
                <a:gd name="T124" fmla="*/ 145783 w 786"/>
                <a:gd name="T125" fmla="*/ 555176 h 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86" h="722">
                  <a:moveTo>
                    <a:pt x="32" y="242"/>
                  </a:moveTo>
                  <a:lnTo>
                    <a:pt x="46" y="240"/>
                  </a:lnTo>
                  <a:lnTo>
                    <a:pt x="59" y="246"/>
                  </a:lnTo>
                  <a:lnTo>
                    <a:pt x="65" y="234"/>
                  </a:lnTo>
                  <a:lnTo>
                    <a:pt x="59" y="213"/>
                  </a:lnTo>
                  <a:lnTo>
                    <a:pt x="82" y="208"/>
                  </a:lnTo>
                  <a:lnTo>
                    <a:pt x="92" y="192"/>
                  </a:lnTo>
                  <a:lnTo>
                    <a:pt x="107" y="181"/>
                  </a:lnTo>
                  <a:lnTo>
                    <a:pt x="117" y="177"/>
                  </a:lnTo>
                  <a:lnTo>
                    <a:pt x="117" y="142"/>
                  </a:lnTo>
                  <a:lnTo>
                    <a:pt x="136" y="127"/>
                  </a:lnTo>
                  <a:lnTo>
                    <a:pt x="173" y="119"/>
                  </a:lnTo>
                  <a:lnTo>
                    <a:pt x="194" y="102"/>
                  </a:lnTo>
                  <a:lnTo>
                    <a:pt x="226" y="102"/>
                  </a:lnTo>
                  <a:lnTo>
                    <a:pt x="245" y="102"/>
                  </a:lnTo>
                  <a:lnTo>
                    <a:pt x="259" y="83"/>
                  </a:lnTo>
                  <a:lnTo>
                    <a:pt x="272" y="66"/>
                  </a:lnTo>
                  <a:lnTo>
                    <a:pt x="314" y="66"/>
                  </a:lnTo>
                  <a:lnTo>
                    <a:pt x="343" y="58"/>
                  </a:lnTo>
                  <a:lnTo>
                    <a:pt x="362" y="35"/>
                  </a:lnTo>
                  <a:lnTo>
                    <a:pt x="380" y="29"/>
                  </a:lnTo>
                  <a:lnTo>
                    <a:pt x="399" y="31"/>
                  </a:lnTo>
                  <a:lnTo>
                    <a:pt x="407" y="48"/>
                  </a:lnTo>
                  <a:lnTo>
                    <a:pt x="424" y="41"/>
                  </a:lnTo>
                  <a:lnTo>
                    <a:pt x="449" y="39"/>
                  </a:lnTo>
                  <a:lnTo>
                    <a:pt x="458" y="48"/>
                  </a:lnTo>
                  <a:lnTo>
                    <a:pt x="470" y="50"/>
                  </a:lnTo>
                  <a:lnTo>
                    <a:pt x="483" y="50"/>
                  </a:lnTo>
                  <a:lnTo>
                    <a:pt x="489" y="43"/>
                  </a:lnTo>
                  <a:lnTo>
                    <a:pt x="529" y="41"/>
                  </a:lnTo>
                  <a:lnTo>
                    <a:pt x="531" y="25"/>
                  </a:lnTo>
                  <a:lnTo>
                    <a:pt x="526" y="8"/>
                  </a:lnTo>
                  <a:lnTo>
                    <a:pt x="531" y="0"/>
                  </a:lnTo>
                  <a:lnTo>
                    <a:pt x="547" y="0"/>
                  </a:lnTo>
                  <a:lnTo>
                    <a:pt x="566" y="0"/>
                  </a:lnTo>
                  <a:lnTo>
                    <a:pt x="562" y="2"/>
                  </a:lnTo>
                  <a:lnTo>
                    <a:pt x="587" y="12"/>
                  </a:lnTo>
                  <a:lnTo>
                    <a:pt x="595" y="35"/>
                  </a:lnTo>
                  <a:lnTo>
                    <a:pt x="589" y="45"/>
                  </a:lnTo>
                  <a:lnTo>
                    <a:pt x="562" y="52"/>
                  </a:lnTo>
                  <a:lnTo>
                    <a:pt x="568" y="73"/>
                  </a:lnTo>
                  <a:lnTo>
                    <a:pt x="568" y="89"/>
                  </a:lnTo>
                  <a:lnTo>
                    <a:pt x="541" y="104"/>
                  </a:lnTo>
                  <a:lnTo>
                    <a:pt x="541" y="108"/>
                  </a:lnTo>
                  <a:lnTo>
                    <a:pt x="524" y="110"/>
                  </a:lnTo>
                  <a:lnTo>
                    <a:pt x="497" y="104"/>
                  </a:lnTo>
                  <a:lnTo>
                    <a:pt x="476" y="100"/>
                  </a:lnTo>
                  <a:lnTo>
                    <a:pt x="470" y="85"/>
                  </a:lnTo>
                  <a:lnTo>
                    <a:pt x="468" y="96"/>
                  </a:lnTo>
                  <a:lnTo>
                    <a:pt x="453" y="104"/>
                  </a:lnTo>
                  <a:lnTo>
                    <a:pt x="437" y="116"/>
                  </a:lnTo>
                  <a:lnTo>
                    <a:pt x="435" y="123"/>
                  </a:lnTo>
                  <a:lnTo>
                    <a:pt x="445" y="133"/>
                  </a:lnTo>
                  <a:lnTo>
                    <a:pt x="435" y="146"/>
                  </a:lnTo>
                  <a:lnTo>
                    <a:pt x="422" y="131"/>
                  </a:lnTo>
                  <a:lnTo>
                    <a:pt x="426" y="119"/>
                  </a:lnTo>
                  <a:lnTo>
                    <a:pt x="426" y="114"/>
                  </a:lnTo>
                  <a:lnTo>
                    <a:pt x="414" y="106"/>
                  </a:lnTo>
                  <a:lnTo>
                    <a:pt x="401" y="117"/>
                  </a:lnTo>
                  <a:lnTo>
                    <a:pt x="380" y="121"/>
                  </a:lnTo>
                  <a:lnTo>
                    <a:pt x="355" y="121"/>
                  </a:lnTo>
                  <a:lnTo>
                    <a:pt x="353" y="133"/>
                  </a:lnTo>
                  <a:lnTo>
                    <a:pt x="374" y="146"/>
                  </a:lnTo>
                  <a:lnTo>
                    <a:pt x="372" y="163"/>
                  </a:lnTo>
                  <a:lnTo>
                    <a:pt x="393" y="160"/>
                  </a:lnTo>
                  <a:lnTo>
                    <a:pt x="418" y="181"/>
                  </a:lnTo>
                  <a:lnTo>
                    <a:pt x="410" y="192"/>
                  </a:lnTo>
                  <a:lnTo>
                    <a:pt x="397" y="175"/>
                  </a:lnTo>
                  <a:lnTo>
                    <a:pt x="382" y="175"/>
                  </a:lnTo>
                  <a:lnTo>
                    <a:pt x="366" y="169"/>
                  </a:lnTo>
                  <a:lnTo>
                    <a:pt x="355" y="171"/>
                  </a:lnTo>
                  <a:lnTo>
                    <a:pt x="357" y="186"/>
                  </a:lnTo>
                  <a:lnTo>
                    <a:pt x="374" y="188"/>
                  </a:lnTo>
                  <a:lnTo>
                    <a:pt x="385" y="202"/>
                  </a:lnTo>
                  <a:lnTo>
                    <a:pt x="382" y="210"/>
                  </a:lnTo>
                  <a:lnTo>
                    <a:pt x="359" y="198"/>
                  </a:lnTo>
                  <a:lnTo>
                    <a:pt x="341" y="179"/>
                  </a:lnTo>
                  <a:lnTo>
                    <a:pt x="320" y="179"/>
                  </a:lnTo>
                  <a:lnTo>
                    <a:pt x="318" y="186"/>
                  </a:lnTo>
                  <a:lnTo>
                    <a:pt x="355" y="211"/>
                  </a:lnTo>
                  <a:lnTo>
                    <a:pt x="361" y="219"/>
                  </a:lnTo>
                  <a:lnTo>
                    <a:pt x="338" y="219"/>
                  </a:lnTo>
                  <a:lnTo>
                    <a:pt x="318" y="219"/>
                  </a:lnTo>
                  <a:lnTo>
                    <a:pt x="311" y="198"/>
                  </a:lnTo>
                  <a:lnTo>
                    <a:pt x="311" y="181"/>
                  </a:lnTo>
                  <a:lnTo>
                    <a:pt x="290" y="175"/>
                  </a:lnTo>
                  <a:lnTo>
                    <a:pt x="276" y="165"/>
                  </a:lnTo>
                  <a:lnTo>
                    <a:pt x="278" y="154"/>
                  </a:lnTo>
                  <a:lnTo>
                    <a:pt x="270" y="148"/>
                  </a:lnTo>
                  <a:lnTo>
                    <a:pt x="255" y="158"/>
                  </a:lnTo>
                  <a:lnTo>
                    <a:pt x="257" y="179"/>
                  </a:lnTo>
                  <a:lnTo>
                    <a:pt x="249" y="192"/>
                  </a:lnTo>
                  <a:lnTo>
                    <a:pt x="257" y="211"/>
                  </a:lnTo>
                  <a:lnTo>
                    <a:pt x="274" y="231"/>
                  </a:lnTo>
                  <a:lnTo>
                    <a:pt x="278" y="244"/>
                  </a:lnTo>
                  <a:lnTo>
                    <a:pt x="284" y="252"/>
                  </a:lnTo>
                  <a:lnTo>
                    <a:pt x="299" y="267"/>
                  </a:lnTo>
                  <a:lnTo>
                    <a:pt x="314" y="277"/>
                  </a:lnTo>
                  <a:lnTo>
                    <a:pt x="328" y="290"/>
                  </a:lnTo>
                  <a:lnTo>
                    <a:pt x="324" y="307"/>
                  </a:lnTo>
                  <a:lnTo>
                    <a:pt x="309" y="309"/>
                  </a:lnTo>
                  <a:lnTo>
                    <a:pt x="305" y="300"/>
                  </a:lnTo>
                  <a:lnTo>
                    <a:pt x="311" y="292"/>
                  </a:lnTo>
                  <a:lnTo>
                    <a:pt x="305" y="286"/>
                  </a:lnTo>
                  <a:lnTo>
                    <a:pt x="286" y="282"/>
                  </a:lnTo>
                  <a:lnTo>
                    <a:pt x="282" y="284"/>
                  </a:lnTo>
                  <a:lnTo>
                    <a:pt x="263" y="292"/>
                  </a:lnTo>
                  <a:lnTo>
                    <a:pt x="276" y="300"/>
                  </a:lnTo>
                  <a:lnTo>
                    <a:pt x="290" y="309"/>
                  </a:lnTo>
                  <a:lnTo>
                    <a:pt x="293" y="319"/>
                  </a:lnTo>
                  <a:lnTo>
                    <a:pt x="286" y="323"/>
                  </a:lnTo>
                  <a:lnTo>
                    <a:pt x="278" y="328"/>
                  </a:lnTo>
                  <a:lnTo>
                    <a:pt x="259" y="332"/>
                  </a:lnTo>
                  <a:lnTo>
                    <a:pt x="259" y="338"/>
                  </a:lnTo>
                  <a:lnTo>
                    <a:pt x="276" y="340"/>
                  </a:lnTo>
                  <a:lnTo>
                    <a:pt x="286" y="342"/>
                  </a:lnTo>
                  <a:lnTo>
                    <a:pt x="299" y="342"/>
                  </a:lnTo>
                  <a:lnTo>
                    <a:pt x="314" y="357"/>
                  </a:lnTo>
                  <a:lnTo>
                    <a:pt x="318" y="351"/>
                  </a:lnTo>
                  <a:lnTo>
                    <a:pt x="330" y="357"/>
                  </a:lnTo>
                  <a:lnTo>
                    <a:pt x="326" y="371"/>
                  </a:lnTo>
                  <a:lnTo>
                    <a:pt x="349" y="376"/>
                  </a:lnTo>
                  <a:lnTo>
                    <a:pt x="362" y="386"/>
                  </a:lnTo>
                  <a:lnTo>
                    <a:pt x="393" y="394"/>
                  </a:lnTo>
                  <a:lnTo>
                    <a:pt x="401" y="403"/>
                  </a:lnTo>
                  <a:lnTo>
                    <a:pt x="395" y="407"/>
                  </a:lnTo>
                  <a:lnTo>
                    <a:pt x="399" y="421"/>
                  </a:lnTo>
                  <a:lnTo>
                    <a:pt x="403" y="434"/>
                  </a:lnTo>
                  <a:lnTo>
                    <a:pt x="405" y="451"/>
                  </a:lnTo>
                  <a:lnTo>
                    <a:pt x="395" y="461"/>
                  </a:lnTo>
                  <a:lnTo>
                    <a:pt x="389" y="444"/>
                  </a:lnTo>
                  <a:lnTo>
                    <a:pt x="376" y="434"/>
                  </a:lnTo>
                  <a:lnTo>
                    <a:pt x="359" y="422"/>
                  </a:lnTo>
                  <a:lnTo>
                    <a:pt x="368" y="419"/>
                  </a:lnTo>
                  <a:lnTo>
                    <a:pt x="361" y="413"/>
                  </a:lnTo>
                  <a:lnTo>
                    <a:pt x="353" y="413"/>
                  </a:lnTo>
                  <a:lnTo>
                    <a:pt x="343" y="422"/>
                  </a:lnTo>
                  <a:lnTo>
                    <a:pt x="332" y="424"/>
                  </a:lnTo>
                  <a:lnTo>
                    <a:pt x="318" y="430"/>
                  </a:lnTo>
                  <a:lnTo>
                    <a:pt x="311" y="442"/>
                  </a:lnTo>
                  <a:lnTo>
                    <a:pt x="318" y="447"/>
                  </a:lnTo>
                  <a:lnTo>
                    <a:pt x="318" y="461"/>
                  </a:lnTo>
                  <a:lnTo>
                    <a:pt x="332" y="459"/>
                  </a:lnTo>
                  <a:lnTo>
                    <a:pt x="338" y="453"/>
                  </a:lnTo>
                  <a:lnTo>
                    <a:pt x="338" y="465"/>
                  </a:lnTo>
                  <a:lnTo>
                    <a:pt x="351" y="472"/>
                  </a:lnTo>
                  <a:lnTo>
                    <a:pt x="351" y="480"/>
                  </a:lnTo>
                  <a:lnTo>
                    <a:pt x="336" y="484"/>
                  </a:lnTo>
                  <a:lnTo>
                    <a:pt x="326" y="492"/>
                  </a:lnTo>
                  <a:lnTo>
                    <a:pt x="316" y="488"/>
                  </a:lnTo>
                  <a:lnTo>
                    <a:pt x="318" y="478"/>
                  </a:lnTo>
                  <a:lnTo>
                    <a:pt x="299" y="474"/>
                  </a:lnTo>
                  <a:lnTo>
                    <a:pt x="295" y="474"/>
                  </a:lnTo>
                  <a:lnTo>
                    <a:pt x="286" y="469"/>
                  </a:lnTo>
                  <a:lnTo>
                    <a:pt x="278" y="469"/>
                  </a:lnTo>
                  <a:lnTo>
                    <a:pt x="280" y="484"/>
                  </a:lnTo>
                  <a:lnTo>
                    <a:pt x="290" y="492"/>
                  </a:lnTo>
                  <a:lnTo>
                    <a:pt x="293" y="505"/>
                  </a:lnTo>
                  <a:lnTo>
                    <a:pt x="299" y="516"/>
                  </a:lnTo>
                  <a:lnTo>
                    <a:pt x="303" y="526"/>
                  </a:lnTo>
                  <a:lnTo>
                    <a:pt x="307" y="536"/>
                  </a:lnTo>
                  <a:lnTo>
                    <a:pt x="311" y="547"/>
                  </a:lnTo>
                  <a:lnTo>
                    <a:pt x="311" y="555"/>
                  </a:lnTo>
                  <a:lnTo>
                    <a:pt x="320" y="559"/>
                  </a:lnTo>
                  <a:lnTo>
                    <a:pt x="328" y="578"/>
                  </a:lnTo>
                  <a:lnTo>
                    <a:pt x="316" y="578"/>
                  </a:lnTo>
                  <a:lnTo>
                    <a:pt x="311" y="568"/>
                  </a:lnTo>
                  <a:lnTo>
                    <a:pt x="301" y="564"/>
                  </a:lnTo>
                  <a:lnTo>
                    <a:pt x="290" y="557"/>
                  </a:lnTo>
                  <a:lnTo>
                    <a:pt x="280" y="547"/>
                  </a:lnTo>
                  <a:lnTo>
                    <a:pt x="270" y="549"/>
                  </a:lnTo>
                  <a:lnTo>
                    <a:pt x="263" y="566"/>
                  </a:lnTo>
                  <a:lnTo>
                    <a:pt x="259" y="589"/>
                  </a:lnTo>
                  <a:lnTo>
                    <a:pt x="247" y="582"/>
                  </a:lnTo>
                  <a:lnTo>
                    <a:pt x="242" y="572"/>
                  </a:lnTo>
                  <a:lnTo>
                    <a:pt x="251" y="564"/>
                  </a:lnTo>
                  <a:lnTo>
                    <a:pt x="245" y="555"/>
                  </a:lnTo>
                  <a:lnTo>
                    <a:pt x="242" y="543"/>
                  </a:lnTo>
                  <a:lnTo>
                    <a:pt x="234" y="540"/>
                  </a:lnTo>
                  <a:lnTo>
                    <a:pt x="238" y="522"/>
                  </a:lnTo>
                  <a:lnTo>
                    <a:pt x="219" y="524"/>
                  </a:lnTo>
                  <a:lnTo>
                    <a:pt x="211" y="534"/>
                  </a:lnTo>
                  <a:lnTo>
                    <a:pt x="211" y="557"/>
                  </a:lnTo>
                  <a:lnTo>
                    <a:pt x="203" y="555"/>
                  </a:lnTo>
                  <a:lnTo>
                    <a:pt x="188" y="549"/>
                  </a:lnTo>
                  <a:lnTo>
                    <a:pt x="188" y="540"/>
                  </a:lnTo>
                  <a:lnTo>
                    <a:pt x="190" y="534"/>
                  </a:lnTo>
                  <a:lnTo>
                    <a:pt x="186" y="530"/>
                  </a:lnTo>
                  <a:lnTo>
                    <a:pt x="176" y="518"/>
                  </a:lnTo>
                  <a:lnTo>
                    <a:pt x="180" y="511"/>
                  </a:lnTo>
                  <a:lnTo>
                    <a:pt x="188" y="501"/>
                  </a:lnTo>
                  <a:lnTo>
                    <a:pt x="186" y="488"/>
                  </a:lnTo>
                  <a:lnTo>
                    <a:pt x="169" y="467"/>
                  </a:lnTo>
                  <a:lnTo>
                    <a:pt x="146" y="467"/>
                  </a:lnTo>
                  <a:lnTo>
                    <a:pt x="142" y="449"/>
                  </a:lnTo>
                  <a:lnTo>
                    <a:pt x="128" y="447"/>
                  </a:lnTo>
                  <a:lnTo>
                    <a:pt x="126" y="430"/>
                  </a:lnTo>
                  <a:lnTo>
                    <a:pt x="146" y="426"/>
                  </a:lnTo>
                  <a:lnTo>
                    <a:pt x="146" y="407"/>
                  </a:lnTo>
                  <a:lnTo>
                    <a:pt x="151" y="407"/>
                  </a:lnTo>
                  <a:lnTo>
                    <a:pt x="159" y="407"/>
                  </a:lnTo>
                  <a:lnTo>
                    <a:pt x="174" y="415"/>
                  </a:lnTo>
                  <a:lnTo>
                    <a:pt x="182" y="411"/>
                  </a:lnTo>
                  <a:lnTo>
                    <a:pt x="201" y="403"/>
                  </a:lnTo>
                  <a:lnTo>
                    <a:pt x="224" y="407"/>
                  </a:lnTo>
                  <a:lnTo>
                    <a:pt x="245" y="413"/>
                  </a:lnTo>
                  <a:lnTo>
                    <a:pt x="263" y="415"/>
                  </a:lnTo>
                  <a:lnTo>
                    <a:pt x="276" y="422"/>
                  </a:lnTo>
                  <a:lnTo>
                    <a:pt x="295" y="428"/>
                  </a:lnTo>
                  <a:lnTo>
                    <a:pt x="290" y="417"/>
                  </a:lnTo>
                  <a:lnTo>
                    <a:pt x="301" y="413"/>
                  </a:lnTo>
                  <a:lnTo>
                    <a:pt x="314" y="409"/>
                  </a:lnTo>
                  <a:lnTo>
                    <a:pt x="303" y="399"/>
                  </a:lnTo>
                  <a:lnTo>
                    <a:pt x="282" y="398"/>
                  </a:lnTo>
                  <a:lnTo>
                    <a:pt x="280" y="388"/>
                  </a:lnTo>
                  <a:lnTo>
                    <a:pt x="272" y="384"/>
                  </a:lnTo>
                  <a:lnTo>
                    <a:pt x="265" y="394"/>
                  </a:lnTo>
                  <a:lnTo>
                    <a:pt x="251" y="388"/>
                  </a:lnTo>
                  <a:lnTo>
                    <a:pt x="245" y="380"/>
                  </a:lnTo>
                  <a:lnTo>
                    <a:pt x="242" y="388"/>
                  </a:lnTo>
                  <a:lnTo>
                    <a:pt x="234" y="394"/>
                  </a:lnTo>
                  <a:lnTo>
                    <a:pt x="215" y="388"/>
                  </a:lnTo>
                  <a:lnTo>
                    <a:pt x="201" y="388"/>
                  </a:lnTo>
                  <a:lnTo>
                    <a:pt x="176" y="390"/>
                  </a:lnTo>
                  <a:lnTo>
                    <a:pt x="153" y="390"/>
                  </a:lnTo>
                  <a:lnTo>
                    <a:pt x="144" y="388"/>
                  </a:lnTo>
                  <a:lnTo>
                    <a:pt x="128" y="388"/>
                  </a:lnTo>
                  <a:lnTo>
                    <a:pt x="123" y="371"/>
                  </a:lnTo>
                  <a:lnTo>
                    <a:pt x="117" y="353"/>
                  </a:lnTo>
                  <a:lnTo>
                    <a:pt x="103" y="340"/>
                  </a:lnTo>
                  <a:lnTo>
                    <a:pt x="109" y="323"/>
                  </a:lnTo>
                  <a:lnTo>
                    <a:pt x="123" y="332"/>
                  </a:lnTo>
                  <a:lnTo>
                    <a:pt x="138" y="340"/>
                  </a:lnTo>
                  <a:lnTo>
                    <a:pt x="136" y="327"/>
                  </a:lnTo>
                  <a:lnTo>
                    <a:pt x="121" y="323"/>
                  </a:lnTo>
                  <a:lnTo>
                    <a:pt x="109" y="317"/>
                  </a:lnTo>
                  <a:lnTo>
                    <a:pt x="102" y="323"/>
                  </a:lnTo>
                  <a:lnTo>
                    <a:pt x="90" y="313"/>
                  </a:lnTo>
                  <a:lnTo>
                    <a:pt x="75" y="292"/>
                  </a:lnTo>
                  <a:lnTo>
                    <a:pt x="61" y="284"/>
                  </a:lnTo>
                  <a:lnTo>
                    <a:pt x="50" y="271"/>
                  </a:lnTo>
                  <a:lnTo>
                    <a:pt x="34" y="257"/>
                  </a:lnTo>
                  <a:lnTo>
                    <a:pt x="32" y="242"/>
                  </a:lnTo>
                  <a:close/>
                  <a:moveTo>
                    <a:pt x="510" y="142"/>
                  </a:moveTo>
                  <a:lnTo>
                    <a:pt x="503" y="148"/>
                  </a:lnTo>
                  <a:lnTo>
                    <a:pt x="506" y="160"/>
                  </a:lnTo>
                  <a:lnTo>
                    <a:pt x="522" y="152"/>
                  </a:lnTo>
                  <a:lnTo>
                    <a:pt x="510" y="142"/>
                  </a:lnTo>
                  <a:close/>
                  <a:moveTo>
                    <a:pt x="545" y="204"/>
                  </a:moveTo>
                  <a:lnTo>
                    <a:pt x="537" y="208"/>
                  </a:lnTo>
                  <a:lnTo>
                    <a:pt x="547" y="219"/>
                  </a:lnTo>
                  <a:lnTo>
                    <a:pt x="560" y="211"/>
                  </a:lnTo>
                  <a:lnTo>
                    <a:pt x="545" y="204"/>
                  </a:lnTo>
                  <a:close/>
                  <a:moveTo>
                    <a:pt x="481" y="198"/>
                  </a:moveTo>
                  <a:lnTo>
                    <a:pt x="470" y="198"/>
                  </a:lnTo>
                  <a:lnTo>
                    <a:pt x="470" y="206"/>
                  </a:lnTo>
                  <a:lnTo>
                    <a:pt x="474" y="219"/>
                  </a:lnTo>
                  <a:lnTo>
                    <a:pt x="476" y="227"/>
                  </a:lnTo>
                  <a:lnTo>
                    <a:pt x="485" y="227"/>
                  </a:lnTo>
                  <a:lnTo>
                    <a:pt x="485" y="211"/>
                  </a:lnTo>
                  <a:lnTo>
                    <a:pt x="495" y="219"/>
                  </a:lnTo>
                  <a:lnTo>
                    <a:pt x="503" y="196"/>
                  </a:lnTo>
                  <a:lnTo>
                    <a:pt x="491" y="194"/>
                  </a:lnTo>
                  <a:lnTo>
                    <a:pt x="485" y="202"/>
                  </a:lnTo>
                  <a:lnTo>
                    <a:pt x="481" y="198"/>
                  </a:lnTo>
                  <a:close/>
                  <a:moveTo>
                    <a:pt x="460" y="259"/>
                  </a:moveTo>
                  <a:lnTo>
                    <a:pt x="464" y="271"/>
                  </a:lnTo>
                  <a:lnTo>
                    <a:pt x="479" y="257"/>
                  </a:lnTo>
                  <a:lnTo>
                    <a:pt x="470" y="252"/>
                  </a:lnTo>
                  <a:lnTo>
                    <a:pt x="460" y="259"/>
                  </a:lnTo>
                  <a:close/>
                  <a:moveTo>
                    <a:pt x="537" y="269"/>
                  </a:moveTo>
                  <a:lnTo>
                    <a:pt x="533" y="282"/>
                  </a:lnTo>
                  <a:lnTo>
                    <a:pt x="545" y="286"/>
                  </a:lnTo>
                  <a:lnTo>
                    <a:pt x="562" y="275"/>
                  </a:lnTo>
                  <a:lnTo>
                    <a:pt x="572" y="273"/>
                  </a:lnTo>
                  <a:lnTo>
                    <a:pt x="566" y="281"/>
                  </a:lnTo>
                  <a:lnTo>
                    <a:pt x="564" y="294"/>
                  </a:lnTo>
                  <a:lnTo>
                    <a:pt x="587" y="302"/>
                  </a:lnTo>
                  <a:lnTo>
                    <a:pt x="597" y="296"/>
                  </a:lnTo>
                  <a:lnTo>
                    <a:pt x="591" y="286"/>
                  </a:lnTo>
                  <a:lnTo>
                    <a:pt x="600" y="288"/>
                  </a:lnTo>
                  <a:lnTo>
                    <a:pt x="600" y="279"/>
                  </a:lnTo>
                  <a:lnTo>
                    <a:pt x="589" y="273"/>
                  </a:lnTo>
                  <a:lnTo>
                    <a:pt x="581" y="263"/>
                  </a:lnTo>
                  <a:lnTo>
                    <a:pt x="566" y="259"/>
                  </a:lnTo>
                  <a:lnTo>
                    <a:pt x="562" y="267"/>
                  </a:lnTo>
                  <a:lnTo>
                    <a:pt x="539" y="265"/>
                  </a:lnTo>
                  <a:lnTo>
                    <a:pt x="537" y="269"/>
                  </a:lnTo>
                  <a:close/>
                  <a:moveTo>
                    <a:pt x="522" y="344"/>
                  </a:moveTo>
                  <a:lnTo>
                    <a:pt x="522" y="359"/>
                  </a:lnTo>
                  <a:lnTo>
                    <a:pt x="535" y="355"/>
                  </a:lnTo>
                  <a:lnTo>
                    <a:pt x="539" y="344"/>
                  </a:lnTo>
                  <a:lnTo>
                    <a:pt x="522" y="344"/>
                  </a:lnTo>
                  <a:close/>
                  <a:moveTo>
                    <a:pt x="547" y="334"/>
                  </a:moveTo>
                  <a:lnTo>
                    <a:pt x="541" y="346"/>
                  </a:lnTo>
                  <a:lnTo>
                    <a:pt x="554" y="353"/>
                  </a:lnTo>
                  <a:lnTo>
                    <a:pt x="558" y="367"/>
                  </a:lnTo>
                  <a:lnTo>
                    <a:pt x="552" y="376"/>
                  </a:lnTo>
                  <a:lnTo>
                    <a:pt x="560" y="392"/>
                  </a:lnTo>
                  <a:lnTo>
                    <a:pt x="572" y="388"/>
                  </a:lnTo>
                  <a:lnTo>
                    <a:pt x="572" y="367"/>
                  </a:lnTo>
                  <a:lnTo>
                    <a:pt x="575" y="350"/>
                  </a:lnTo>
                  <a:lnTo>
                    <a:pt x="564" y="338"/>
                  </a:lnTo>
                  <a:lnTo>
                    <a:pt x="547" y="334"/>
                  </a:lnTo>
                  <a:close/>
                  <a:moveTo>
                    <a:pt x="673" y="658"/>
                  </a:moveTo>
                  <a:lnTo>
                    <a:pt x="664" y="668"/>
                  </a:lnTo>
                  <a:lnTo>
                    <a:pt x="669" y="674"/>
                  </a:lnTo>
                  <a:lnTo>
                    <a:pt x="685" y="662"/>
                  </a:lnTo>
                  <a:lnTo>
                    <a:pt x="673" y="658"/>
                  </a:lnTo>
                  <a:close/>
                  <a:moveTo>
                    <a:pt x="694" y="622"/>
                  </a:moveTo>
                  <a:lnTo>
                    <a:pt x="679" y="634"/>
                  </a:lnTo>
                  <a:lnTo>
                    <a:pt x="685" y="643"/>
                  </a:lnTo>
                  <a:lnTo>
                    <a:pt x="696" y="658"/>
                  </a:lnTo>
                  <a:lnTo>
                    <a:pt x="706" y="657"/>
                  </a:lnTo>
                  <a:lnTo>
                    <a:pt x="704" y="641"/>
                  </a:lnTo>
                  <a:lnTo>
                    <a:pt x="694" y="622"/>
                  </a:lnTo>
                  <a:close/>
                  <a:moveTo>
                    <a:pt x="779" y="538"/>
                  </a:moveTo>
                  <a:lnTo>
                    <a:pt x="763" y="555"/>
                  </a:lnTo>
                  <a:lnTo>
                    <a:pt x="746" y="566"/>
                  </a:lnTo>
                  <a:lnTo>
                    <a:pt x="744" y="574"/>
                  </a:lnTo>
                  <a:lnTo>
                    <a:pt x="750" y="584"/>
                  </a:lnTo>
                  <a:lnTo>
                    <a:pt x="746" y="597"/>
                  </a:lnTo>
                  <a:lnTo>
                    <a:pt x="760" y="605"/>
                  </a:lnTo>
                  <a:lnTo>
                    <a:pt x="765" y="586"/>
                  </a:lnTo>
                  <a:lnTo>
                    <a:pt x="777" y="578"/>
                  </a:lnTo>
                  <a:lnTo>
                    <a:pt x="781" y="557"/>
                  </a:lnTo>
                  <a:lnTo>
                    <a:pt x="786" y="549"/>
                  </a:lnTo>
                  <a:lnTo>
                    <a:pt x="779" y="538"/>
                  </a:lnTo>
                  <a:close/>
                  <a:moveTo>
                    <a:pt x="637" y="480"/>
                  </a:moveTo>
                  <a:lnTo>
                    <a:pt x="641" y="490"/>
                  </a:lnTo>
                  <a:lnTo>
                    <a:pt x="650" y="493"/>
                  </a:lnTo>
                  <a:lnTo>
                    <a:pt x="648" y="505"/>
                  </a:lnTo>
                  <a:lnTo>
                    <a:pt x="666" y="507"/>
                  </a:lnTo>
                  <a:lnTo>
                    <a:pt x="664" y="495"/>
                  </a:lnTo>
                  <a:lnTo>
                    <a:pt x="652" y="490"/>
                  </a:lnTo>
                  <a:lnTo>
                    <a:pt x="648" y="480"/>
                  </a:lnTo>
                  <a:lnTo>
                    <a:pt x="648" y="478"/>
                  </a:lnTo>
                  <a:lnTo>
                    <a:pt x="644" y="478"/>
                  </a:lnTo>
                  <a:lnTo>
                    <a:pt x="641" y="478"/>
                  </a:lnTo>
                  <a:lnTo>
                    <a:pt x="639" y="478"/>
                  </a:lnTo>
                  <a:lnTo>
                    <a:pt x="639" y="480"/>
                  </a:lnTo>
                  <a:lnTo>
                    <a:pt x="637" y="480"/>
                  </a:lnTo>
                  <a:close/>
                  <a:moveTo>
                    <a:pt x="641" y="465"/>
                  </a:moveTo>
                  <a:lnTo>
                    <a:pt x="650" y="478"/>
                  </a:lnTo>
                  <a:lnTo>
                    <a:pt x="660" y="474"/>
                  </a:lnTo>
                  <a:lnTo>
                    <a:pt x="660" y="461"/>
                  </a:lnTo>
                  <a:lnTo>
                    <a:pt x="641" y="465"/>
                  </a:lnTo>
                  <a:close/>
                  <a:moveTo>
                    <a:pt x="629" y="457"/>
                  </a:moveTo>
                  <a:lnTo>
                    <a:pt x="618" y="467"/>
                  </a:lnTo>
                  <a:lnTo>
                    <a:pt x="625" y="474"/>
                  </a:lnTo>
                  <a:lnTo>
                    <a:pt x="635" y="465"/>
                  </a:lnTo>
                  <a:lnTo>
                    <a:pt x="629" y="457"/>
                  </a:lnTo>
                  <a:close/>
                  <a:moveTo>
                    <a:pt x="683" y="515"/>
                  </a:moveTo>
                  <a:lnTo>
                    <a:pt x="669" y="515"/>
                  </a:lnTo>
                  <a:lnTo>
                    <a:pt x="666" y="522"/>
                  </a:lnTo>
                  <a:lnTo>
                    <a:pt x="654" y="528"/>
                  </a:lnTo>
                  <a:lnTo>
                    <a:pt x="662" y="536"/>
                  </a:lnTo>
                  <a:lnTo>
                    <a:pt x="687" y="522"/>
                  </a:lnTo>
                  <a:lnTo>
                    <a:pt x="683" y="515"/>
                  </a:lnTo>
                  <a:close/>
                  <a:moveTo>
                    <a:pt x="604" y="540"/>
                  </a:moveTo>
                  <a:lnTo>
                    <a:pt x="604" y="551"/>
                  </a:lnTo>
                  <a:lnTo>
                    <a:pt x="620" y="555"/>
                  </a:lnTo>
                  <a:lnTo>
                    <a:pt x="618" y="541"/>
                  </a:lnTo>
                  <a:lnTo>
                    <a:pt x="604" y="540"/>
                  </a:lnTo>
                  <a:close/>
                  <a:moveTo>
                    <a:pt x="499" y="541"/>
                  </a:moveTo>
                  <a:lnTo>
                    <a:pt x="495" y="555"/>
                  </a:lnTo>
                  <a:lnTo>
                    <a:pt x="512" y="555"/>
                  </a:lnTo>
                  <a:lnTo>
                    <a:pt x="512" y="541"/>
                  </a:lnTo>
                  <a:lnTo>
                    <a:pt x="499" y="541"/>
                  </a:lnTo>
                  <a:close/>
                  <a:moveTo>
                    <a:pt x="535" y="540"/>
                  </a:moveTo>
                  <a:lnTo>
                    <a:pt x="522" y="543"/>
                  </a:lnTo>
                  <a:lnTo>
                    <a:pt x="522" y="555"/>
                  </a:lnTo>
                  <a:lnTo>
                    <a:pt x="539" y="551"/>
                  </a:lnTo>
                  <a:lnTo>
                    <a:pt x="535" y="540"/>
                  </a:lnTo>
                  <a:close/>
                  <a:moveTo>
                    <a:pt x="574" y="511"/>
                  </a:moveTo>
                  <a:lnTo>
                    <a:pt x="558" y="528"/>
                  </a:lnTo>
                  <a:lnTo>
                    <a:pt x="560" y="534"/>
                  </a:lnTo>
                  <a:lnTo>
                    <a:pt x="575" y="522"/>
                  </a:lnTo>
                  <a:lnTo>
                    <a:pt x="593" y="522"/>
                  </a:lnTo>
                  <a:lnTo>
                    <a:pt x="574" y="511"/>
                  </a:lnTo>
                  <a:close/>
                  <a:moveTo>
                    <a:pt x="529" y="486"/>
                  </a:moveTo>
                  <a:lnTo>
                    <a:pt x="522" y="503"/>
                  </a:lnTo>
                  <a:lnTo>
                    <a:pt x="531" y="515"/>
                  </a:lnTo>
                  <a:lnTo>
                    <a:pt x="541" y="497"/>
                  </a:lnTo>
                  <a:lnTo>
                    <a:pt x="529" y="486"/>
                  </a:lnTo>
                  <a:close/>
                  <a:moveTo>
                    <a:pt x="499" y="499"/>
                  </a:moveTo>
                  <a:lnTo>
                    <a:pt x="499" y="515"/>
                  </a:lnTo>
                  <a:lnTo>
                    <a:pt x="512" y="509"/>
                  </a:lnTo>
                  <a:lnTo>
                    <a:pt x="518" y="497"/>
                  </a:lnTo>
                  <a:lnTo>
                    <a:pt x="514" y="497"/>
                  </a:lnTo>
                  <a:lnTo>
                    <a:pt x="512" y="497"/>
                  </a:lnTo>
                  <a:lnTo>
                    <a:pt x="508" y="497"/>
                  </a:lnTo>
                  <a:lnTo>
                    <a:pt x="506" y="497"/>
                  </a:lnTo>
                  <a:lnTo>
                    <a:pt x="506" y="499"/>
                  </a:lnTo>
                  <a:lnTo>
                    <a:pt x="504" y="499"/>
                  </a:lnTo>
                  <a:lnTo>
                    <a:pt x="501" y="499"/>
                  </a:lnTo>
                  <a:lnTo>
                    <a:pt x="499" y="499"/>
                  </a:lnTo>
                  <a:close/>
                  <a:moveTo>
                    <a:pt x="527" y="457"/>
                  </a:moveTo>
                  <a:lnTo>
                    <a:pt x="512" y="465"/>
                  </a:lnTo>
                  <a:lnTo>
                    <a:pt x="514" y="472"/>
                  </a:lnTo>
                  <a:lnTo>
                    <a:pt x="527" y="467"/>
                  </a:lnTo>
                  <a:lnTo>
                    <a:pt x="527" y="457"/>
                  </a:lnTo>
                  <a:close/>
                  <a:moveTo>
                    <a:pt x="637" y="415"/>
                  </a:moveTo>
                  <a:lnTo>
                    <a:pt x="625" y="430"/>
                  </a:lnTo>
                  <a:lnTo>
                    <a:pt x="644" y="430"/>
                  </a:lnTo>
                  <a:lnTo>
                    <a:pt x="662" y="419"/>
                  </a:lnTo>
                  <a:lnTo>
                    <a:pt x="652" y="415"/>
                  </a:lnTo>
                  <a:lnTo>
                    <a:pt x="637" y="415"/>
                  </a:lnTo>
                  <a:close/>
                  <a:moveTo>
                    <a:pt x="595" y="428"/>
                  </a:moveTo>
                  <a:lnTo>
                    <a:pt x="585" y="436"/>
                  </a:lnTo>
                  <a:lnTo>
                    <a:pt x="570" y="438"/>
                  </a:lnTo>
                  <a:lnTo>
                    <a:pt x="566" y="447"/>
                  </a:lnTo>
                  <a:lnTo>
                    <a:pt x="585" y="447"/>
                  </a:lnTo>
                  <a:lnTo>
                    <a:pt x="602" y="436"/>
                  </a:lnTo>
                  <a:lnTo>
                    <a:pt x="595" y="428"/>
                  </a:lnTo>
                  <a:close/>
                  <a:moveTo>
                    <a:pt x="503" y="440"/>
                  </a:moveTo>
                  <a:lnTo>
                    <a:pt x="479" y="446"/>
                  </a:lnTo>
                  <a:lnTo>
                    <a:pt x="487" y="457"/>
                  </a:lnTo>
                  <a:lnTo>
                    <a:pt x="503" y="453"/>
                  </a:lnTo>
                  <a:lnTo>
                    <a:pt x="503" y="440"/>
                  </a:lnTo>
                  <a:close/>
                  <a:moveTo>
                    <a:pt x="447" y="536"/>
                  </a:moveTo>
                  <a:lnTo>
                    <a:pt x="439" y="547"/>
                  </a:lnTo>
                  <a:lnTo>
                    <a:pt x="428" y="549"/>
                  </a:lnTo>
                  <a:lnTo>
                    <a:pt x="432" y="557"/>
                  </a:lnTo>
                  <a:lnTo>
                    <a:pt x="447" y="555"/>
                  </a:lnTo>
                  <a:lnTo>
                    <a:pt x="453" y="540"/>
                  </a:lnTo>
                  <a:lnTo>
                    <a:pt x="447" y="536"/>
                  </a:lnTo>
                  <a:close/>
                  <a:moveTo>
                    <a:pt x="455" y="513"/>
                  </a:moveTo>
                  <a:lnTo>
                    <a:pt x="456" y="528"/>
                  </a:lnTo>
                  <a:lnTo>
                    <a:pt x="472" y="528"/>
                  </a:lnTo>
                  <a:lnTo>
                    <a:pt x="470" y="513"/>
                  </a:lnTo>
                  <a:lnTo>
                    <a:pt x="466" y="513"/>
                  </a:lnTo>
                  <a:lnTo>
                    <a:pt x="462" y="513"/>
                  </a:lnTo>
                  <a:lnTo>
                    <a:pt x="460" y="513"/>
                  </a:lnTo>
                  <a:lnTo>
                    <a:pt x="456" y="513"/>
                  </a:lnTo>
                  <a:lnTo>
                    <a:pt x="455" y="513"/>
                  </a:lnTo>
                  <a:close/>
                  <a:moveTo>
                    <a:pt x="443" y="492"/>
                  </a:moveTo>
                  <a:lnTo>
                    <a:pt x="435" y="501"/>
                  </a:lnTo>
                  <a:lnTo>
                    <a:pt x="447" y="509"/>
                  </a:lnTo>
                  <a:lnTo>
                    <a:pt x="453" y="499"/>
                  </a:lnTo>
                  <a:lnTo>
                    <a:pt x="443" y="492"/>
                  </a:lnTo>
                  <a:close/>
                  <a:moveTo>
                    <a:pt x="443" y="474"/>
                  </a:moveTo>
                  <a:lnTo>
                    <a:pt x="432" y="482"/>
                  </a:lnTo>
                  <a:lnTo>
                    <a:pt x="449" y="490"/>
                  </a:lnTo>
                  <a:lnTo>
                    <a:pt x="443" y="474"/>
                  </a:lnTo>
                  <a:close/>
                  <a:moveTo>
                    <a:pt x="470" y="469"/>
                  </a:moveTo>
                  <a:lnTo>
                    <a:pt x="474" y="476"/>
                  </a:lnTo>
                  <a:lnTo>
                    <a:pt x="485" y="482"/>
                  </a:lnTo>
                  <a:lnTo>
                    <a:pt x="483" y="467"/>
                  </a:lnTo>
                  <a:lnTo>
                    <a:pt x="470" y="469"/>
                  </a:lnTo>
                  <a:close/>
                  <a:moveTo>
                    <a:pt x="424" y="453"/>
                  </a:moveTo>
                  <a:lnTo>
                    <a:pt x="424" y="463"/>
                  </a:lnTo>
                  <a:lnTo>
                    <a:pt x="432" y="469"/>
                  </a:lnTo>
                  <a:lnTo>
                    <a:pt x="439" y="459"/>
                  </a:lnTo>
                  <a:lnTo>
                    <a:pt x="424" y="453"/>
                  </a:lnTo>
                  <a:close/>
                  <a:moveTo>
                    <a:pt x="458" y="417"/>
                  </a:moveTo>
                  <a:lnTo>
                    <a:pt x="451" y="415"/>
                  </a:lnTo>
                  <a:lnTo>
                    <a:pt x="449" y="421"/>
                  </a:lnTo>
                  <a:lnTo>
                    <a:pt x="455" y="430"/>
                  </a:lnTo>
                  <a:lnTo>
                    <a:pt x="466" y="426"/>
                  </a:lnTo>
                  <a:lnTo>
                    <a:pt x="464" y="426"/>
                  </a:lnTo>
                  <a:lnTo>
                    <a:pt x="464" y="422"/>
                  </a:lnTo>
                  <a:lnTo>
                    <a:pt x="462" y="422"/>
                  </a:lnTo>
                  <a:lnTo>
                    <a:pt x="462" y="421"/>
                  </a:lnTo>
                  <a:lnTo>
                    <a:pt x="460" y="419"/>
                  </a:lnTo>
                  <a:lnTo>
                    <a:pt x="460" y="417"/>
                  </a:lnTo>
                  <a:lnTo>
                    <a:pt x="458" y="417"/>
                  </a:lnTo>
                  <a:lnTo>
                    <a:pt x="458" y="415"/>
                  </a:lnTo>
                  <a:lnTo>
                    <a:pt x="458" y="417"/>
                  </a:lnTo>
                  <a:close/>
                  <a:moveTo>
                    <a:pt x="430" y="311"/>
                  </a:moveTo>
                  <a:lnTo>
                    <a:pt x="418" y="321"/>
                  </a:lnTo>
                  <a:lnTo>
                    <a:pt x="432" y="328"/>
                  </a:lnTo>
                  <a:lnTo>
                    <a:pt x="435" y="334"/>
                  </a:lnTo>
                  <a:lnTo>
                    <a:pt x="445" y="344"/>
                  </a:lnTo>
                  <a:lnTo>
                    <a:pt x="453" y="334"/>
                  </a:lnTo>
                  <a:lnTo>
                    <a:pt x="453" y="325"/>
                  </a:lnTo>
                  <a:lnTo>
                    <a:pt x="439" y="317"/>
                  </a:lnTo>
                  <a:lnTo>
                    <a:pt x="430" y="311"/>
                  </a:lnTo>
                  <a:close/>
                  <a:moveTo>
                    <a:pt x="376" y="288"/>
                  </a:moveTo>
                  <a:lnTo>
                    <a:pt x="382" y="292"/>
                  </a:lnTo>
                  <a:lnTo>
                    <a:pt x="372" y="300"/>
                  </a:lnTo>
                  <a:lnTo>
                    <a:pt x="362" y="309"/>
                  </a:lnTo>
                  <a:lnTo>
                    <a:pt x="355" y="294"/>
                  </a:lnTo>
                  <a:lnTo>
                    <a:pt x="362" y="290"/>
                  </a:lnTo>
                  <a:lnTo>
                    <a:pt x="368" y="292"/>
                  </a:lnTo>
                  <a:lnTo>
                    <a:pt x="376" y="288"/>
                  </a:lnTo>
                  <a:close/>
                  <a:moveTo>
                    <a:pt x="291" y="338"/>
                  </a:moveTo>
                  <a:lnTo>
                    <a:pt x="311" y="323"/>
                  </a:lnTo>
                  <a:lnTo>
                    <a:pt x="322" y="311"/>
                  </a:lnTo>
                  <a:lnTo>
                    <a:pt x="336" y="317"/>
                  </a:lnTo>
                  <a:lnTo>
                    <a:pt x="336" y="332"/>
                  </a:lnTo>
                  <a:lnTo>
                    <a:pt x="355" y="338"/>
                  </a:lnTo>
                  <a:lnTo>
                    <a:pt x="366" y="348"/>
                  </a:lnTo>
                  <a:lnTo>
                    <a:pt x="389" y="346"/>
                  </a:lnTo>
                  <a:lnTo>
                    <a:pt x="399" y="359"/>
                  </a:lnTo>
                  <a:lnTo>
                    <a:pt x="405" y="376"/>
                  </a:lnTo>
                  <a:lnTo>
                    <a:pt x="418" y="394"/>
                  </a:lnTo>
                  <a:lnTo>
                    <a:pt x="439" y="396"/>
                  </a:lnTo>
                  <a:lnTo>
                    <a:pt x="443" y="409"/>
                  </a:lnTo>
                  <a:lnTo>
                    <a:pt x="422" y="419"/>
                  </a:lnTo>
                  <a:lnTo>
                    <a:pt x="409" y="403"/>
                  </a:lnTo>
                  <a:lnTo>
                    <a:pt x="393" y="384"/>
                  </a:lnTo>
                  <a:lnTo>
                    <a:pt x="387" y="376"/>
                  </a:lnTo>
                  <a:lnTo>
                    <a:pt x="362" y="376"/>
                  </a:lnTo>
                  <a:lnTo>
                    <a:pt x="355" y="357"/>
                  </a:lnTo>
                  <a:lnTo>
                    <a:pt x="336" y="353"/>
                  </a:lnTo>
                  <a:lnTo>
                    <a:pt x="316" y="338"/>
                  </a:lnTo>
                  <a:lnTo>
                    <a:pt x="291" y="338"/>
                  </a:lnTo>
                  <a:close/>
                  <a:moveTo>
                    <a:pt x="520" y="561"/>
                  </a:moveTo>
                  <a:lnTo>
                    <a:pt x="522" y="576"/>
                  </a:lnTo>
                  <a:lnTo>
                    <a:pt x="537" y="576"/>
                  </a:lnTo>
                  <a:lnTo>
                    <a:pt x="537" y="564"/>
                  </a:lnTo>
                  <a:lnTo>
                    <a:pt x="520" y="561"/>
                  </a:lnTo>
                  <a:close/>
                  <a:moveTo>
                    <a:pt x="305" y="587"/>
                  </a:moveTo>
                  <a:lnTo>
                    <a:pt x="301" y="601"/>
                  </a:lnTo>
                  <a:lnTo>
                    <a:pt x="307" y="611"/>
                  </a:lnTo>
                  <a:lnTo>
                    <a:pt x="320" y="609"/>
                  </a:lnTo>
                  <a:lnTo>
                    <a:pt x="316" y="597"/>
                  </a:lnTo>
                  <a:lnTo>
                    <a:pt x="314" y="595"/>
                  </a:lnTo>
                  <a:lnTo>
                    <a:pt x="314" y="593"/>
                  </a:lnTo>
                  <a:lnTo>
                    <a:pt x="313" y="593"/>
                  </a:lnTo>
                  <a:lnTo>
                    <a:pt x="313" y="591"/>
                  </a:lnTo>
                  <a:lnTo>
                    <a:pt x="311" y="591"/>
                  </a:lnTo>
                  <a:lnTo>
                    <a:pt x="311" y="589"/>
                  </a:lnTo>
                  <a:lnTo>
                    <a:pt x="309" y="589"/>
                  </a:lnTo>
                  <a:lnTo>
                    <a:pt x="309" y="587"/>
                  </a:lnTo>
                  <a:lnTo>
                    <a:pt x="307" y="587"/>
                  </a:lnTo>
                  <a:lnTo>
                    <a:pt x="305" y="587"/>
                  </a:lnTo>
                  <a:close/>
                  <a:moveTo>
                    <a:pt x="382" y="643"/>
                  </a:moveTo>
                  <a:lnTo>
                    <a:pt x="378" y="668"/>
                  </a:lnTo>
                  <a:lnTo>
                    <a:pt x="370" y="664"/>
                  </a:lnTo>
                  <a:lnTo>
                    <a:pt x="362" y="664"/>
                  </a:lnTo>
                  <a:lnTo>
                    <a:pt x="366" y="680"/>
                  </a:lnTo>
                  <a:lnTo>
                    <a:pt x="359" y="683"/>
                  </a:lnTo>
                  <a:lnTo>
                    <a:pt x="361" y="701"/>
                  </a:lnTo>
                  <a:lnTo>
                    <a:pt x="380" y="699"/>
                  </a:lnTo>
                  <a:lnTo>
                    <a:pt x="418" y="706"/>
                  </a:lnTo>
                  <a:lnTo>
                    <a:pt x="443" y="703"/>
                  </a:lnTo>
                  <a:lnTo>
                    <a:pt x="472" y="703"/>
                  </a:lnTo>
                  <a:lnTo>
                    <a:pt x="470" y="722"/>
                  </a:lnTo>
                  <a:lnTo>
                    <a:pt x="508" y="722"/>
                  </a:lnTo>
                  <a:lnTo>
                    <a:pt x="526" y="708"/>
                  </a:lnTo>
                  <a:lnTo>
                    <a:pt x="541" y="710"/>
                  </a:lnTo>
                  <a:lnTo>
                    <a:pt x="550" y="714"/>
                  </a:lnTo>
                  <a:lnTo>
                    <a:pt x="575" y="706"/>
                  </a:lnTo>
                  <a:lnTo>
                    <a:pt x="598" y="703"/>
                  </a:lnTo>
                  <a:lnTo>
                    <a:pt x="616" y="691"/>
                  </a:lnTo>
                  <a:lnTo>
                    <a:pt x="618" y="672"/>
                  </a:lnTo>
                  <a:lnTo>
                    <a:pt x="608" y="681"/>
                  </a:lnTo>
                  <a:lnTo>
                    <a:pt x="598" y="676"/>
                  </a:lnTo>
                  <a:lnTo>
                    <a:pt x="587" y="676"/>
                  </a:lnTo>
                  <a:lnTo>
                    <a:pt x="572" y="689"/>
                  </a:lnTo>
                  <a:lnTo>
                    <a:pt x="560" y="691"/>
                  </a:lnTo>
                  <a:lnTo>
                    <a:pt x="566" y="676"/>
                  </a:lnTo>
                  <a:lnTo>
                    <a:pt x="558" y="672"/>
                  </a:lnTo>
                  <a:lnTo>
                    <a:pt x="547" y="676"/>
                  </a:lnTo>
                  <a:lnTo>
                    <a:pt x="533" y="676"/>
                  </a:lnTo>
                  <a:lnTo>
                    <a:pt x="506" y="672"/>
                  </a:lnTo>
                  <a:lnTo>
                    <a:pt x="495" y="668"/>
                  </a:lnTo>
                  <a:lnTo>
                    <a:pt x="455" y="668"/>
                  </a:lnTo>
                  <a:lnTo>
                    <a:pt x="445" y="680"/>
                  </a:lnTo>
                  <a:lnTo>
                    <a:pt x="426" y="680"/>
                  </a:lnTo>
                  <a:lnTo>
                    <a:pt x="412" y="674"/>
                  </a:lnTo>
                  <a:lnTo>
                    <a:pt x="432" y="655"/>
                  </a:lnTo>
                  <a:lnTo>
                    <a:pt x="424" y="653"/>
                  </a:lnTo>
                  <a:lnTo>
                    <a:pt x="412" y="660"/>
                  </a:lnTo>
                  <a:lnTo>
                    <a:pt x="393" y="662"/>
                  </a:lnTo>
                  <a:lnTo>
                    <a:pt x="393" y="643"/>
                  </a:lnTo>
                  <a:lnTo>
                    <a:pt x="382" y="643"/>
                  </a:lnTo>
                  <a:close/>
                  <a:moveTo>
                    <a:pt x="42" y="298"/>
                  </a:moveTo>
                  <a:lnTo>
                    <a:pt x="48" y="304"/>
                  </a:lnTo>
                  <a:lnTo>
                    <a:pt x="61" y="313"/>
                  </a:lnTo>
                  <a:lnTo>
                    <a:pt x="61" y="302"/>
                  </a:lnTo>
                  <a:lnTo>
                    <a:pt x="59" y="302"/>
                  </a:lnTo>
                  <a:lnTo>
                    <a:pt x="59" y="300"/>
                  </a:lnTo>
                  <a:lnTo>
                    <a:pt x="55" y="300"/>
                  </a:lnTo>
                  <a:lnTo>
                    <a:pt x="52" y="300"/>
                  </a:lnTo>
                  <a:lnTo>
                    <a:pt x="52" y="298"/>
                  </a:lnTo>
                  <a:lnTo>
                    <a:pt x="48" y="298"/>
                  </a:lnTo>
                  <a:lnTo>
                    <a:pt x="46" y="298"/>
                  </a:lnTo>
                  <a:lnTo>
                    <a:pt x="42" y="298"/>
                  </a:lnTo>
                  <a:close/>
                  <a:moveTo>
                    <a:pt x="6" y="238"/>
                  </a:moveTo>
                  <a:lnTo>
                    <a:pt x="0" y="252"/>
                  </a:lnTo>
                  <a:lnTo>
                    <a:pt x="8" y="263"/>
                  </a:lnTo>
                  <a:lnTo>
                    <a:pt x="13" y="275"/>
                  </a:lnTo>
                  <a:lnTo>
                    <a:pt x="23" y="279"/>
                  </a:lnTo>
                  <a:lnTo>
                    <a:pt x="40" y="284"/>
                  </a:lnTo>
                  <a:lnTo>
                    <a:pt x="42" y="281"/>
                  </a:lnTo>
                  <a:lnTo>
                    <a:pt x="36" y="269"/>
                  </a:lnTo>
                  <a:lnTo>
                    <a:pt x="23" y="261"/>
                  </a:lnTo>
                  <a:lnTo>
                    <a:pt x="19" y="248"/>
                  </a:lnTo>
                  <a:lnTo>
                    <a:pt x="6" y="238"/>
                  </a:lnTo>
                  <a:close/>
                  <a:moveTo>
                    <a:pt x="94" y="436"/>
                  </a:moveTo>
                  <a:lnTo>
                    <a:pt x="86" y="444"/>
                  </a:lnTo>
                  <a:lnTo>
                    <a:pt x="90" y="453"/>
                  </a:lnTo>
                  <a:lnTo>
                    <a:pt x="98" y="459"/>
                  </a:lnTo>
                  <a:lnTo>
                    <a:pt x="107" y="463"/>
                  </a:lnTo>
                  <a:lnTo>
                    <a:pt x="117" y="459"/>
                  </a:lnTo>
                  <a:lnTo>
                    <a:pt x="119" y="446"/>
                  </a:lnTo>
                  <a:lnTo>
                    <a:pt x="102" y="440"/>
                  </a:lnTo>
                  <a:lnTo>
                    <a:pt x="94" y="436"/>
                  </a:lnTo>
                  <a:close/>
                  <a:moveTo>
                    <a:pt x="82" y="386"/>
                  </a:moveTo>
                  <a:lnTo>
                    <a:pt x="75" y="388"/>
                  </a:lnTo>
                  <a:lnTo>
                    <a:pt x="67" y="396"/>
                  </a:lnTo>
                  <a:lnTo>
                    <a:pt x="65" y="405"/>
                  </a:lnTo>
                  <a:lnTo>
                    <a:pt x="67" y="413"/>
                  </a:lnTo>
                  <a:lnTo>
                    <a:pt x="71" y="415"/>
                  </a:lnTo>
                  <a:lnTo>
                    <a:pt x="77" y="407"/>
                  </a:lnTo>
                  <a:lnTo>
                    <a:pt x="80" y="417"/>
                  </a:lnTo>
                  <a:lnTo>
                    <a:pt x="94" y="419"/>
                  </a:lnTo>
                  <a:lnTo>
                    <a:pt x="102" y="421"/>
                  </a:lnTo>
                  <a:lnTo>
                    <a:pt x="102" y="413"/>
                  </a:lnTo>
                  <a:lnTo>
                    <a:pt x="88" y="401"/>
                  </a:lnTo>
                  <a:lnTo>
                    <a:pt x="82" y="386"/>
                  </a:lnTo>
                  <a:close/>
                  <a:moveTo>
                    <a:pt x="90" y="375"/>
                  </a:moveTo>
                  <a:lnTo>
                    <a:pt x="90" y="386"/>
                  </a:lnTo>
                  <a:lnTo>
                    <a:pt x="100" y="394"/>
                  </a:lnTo>
                  <a:lnTo>
                    <a:pt x="107" y="398"/>
                  </a:lnTo>
                  <a:lnTo>
                    <a:pt x="105" y="388"/>
                  </a:lnTo>
                  <a:lnTo>
                    <a:pt x="90" y="375"/>
                  </a:lnTo>
                  <a:close/>
                  <a:moveTo>
                    <a:pt x="90" y="344"/>
                  </a:moveTo>
                  <a:lnTo>
                    <a:pt x="92" y="359"/>
                  </a:lnTo>
                  <a:lnTo>
                    <a:pt x="88" y="367"/>
                  </a:lnTo>
                  <a:lnTo>
                    <a:pt x="71" y="367"/>
                  </a:lnTo>
                  <a:lnTo>
                    <a:pt x="90" y="344"/>
                  </a:lnTo>
                  <a:close/>
                </a:path>
              </a:pathLst>
            </a:custGeom>
            <a:solidFill>
              <a:srgbClr val="6D7174"/>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0" name="Freeform 48"/>
            <p:cNvSpPr>
              <a:spLocks noChangeAspect="1" noEditPoints="1"/>
            </p:cNvSpPr>
            <p:nvPr/>
          </p:nvSpPr>
          <p:spPr bwMode="auto">
            <a:xfrm>
              <a:off x="4200525" y="4138613"/>
              <a:ext cx="746125" cy="684212"/>
            </a:xfrm>
            <a:custGeom>
              <a:avLst/>
              <a:gdLst>
                <a:gd name="T0" fmla="*/ 712210 w 462"/>
                <a:gd name="T1" fmla="*/ 188804 h 424"/>
                <a:gd name="T2" fmla="*/ 734820 w 462"/>
                <a:gd name="T3" fmla="*/ 300150 h 424"/>
                <a:gd name="T4" fmla="*/ 610466 w 462"/>
                <a:gd name="T5" fmla="*/ 259807 h 424"/>
                <a:gd name="T6" fmla="*/ 474807 w 462"/>
                <a:gd name="T7" fmla="*/ 240442 h 424"/>
                <a:gd name="T8" fmla="*/ 350453 w 462"/>
                <a:gd name="T9" fmla="*/ 280785 h 424"/>
                <a:gd name="T10" fmla="*/ 284238 w 462"/>
                <a:gd name="T11" fmla="*/ 290467 h 424"/>
                <a:gd name="T12" fmla="*/ 334303 w 462"/>
                <a:gd name="T13" fmla="*/ 398586 h 424"/>
                <a:gd name="T14" fmla="*/ 411822 w 462"/>
                <a:gd name="T15" fmla="*/ 479271 h 424"/>
                <a:gd name="T16" fmla="*/ 511952 w 462"/>
                <a:gd name="T17" fmla="*/ 587390 h 424"/>
                <a:gd name="T18" fmla="*/ 613696 w 462"/>
                <a:gd name="T19" fmla="*/ 677757 h 424"/>
                <a:gd name="T20" fmla="*/ 526486 w 462"/>
                <a:gd name="T21" fmla="*/ 618050 h 424"/>
                <a:gd name="T22" fmla="*/ 374677 w 462"/>
                <a:gd name="T23" fmla="*/ 532523 h 424"/>
                <a:gd name="T24" fmla="*/ 306848 w 462"/>
                <a:gd name="T25" fmla="*/ 501863 h 424"/>
                <a:gd name="T26" fmla="*/ 201874 w 462"/>
                <a:gd name="T27" fmla="*/ 421178 h 424"/>
                <a:gd name="T28" fmla="*/ 256783 w 462"/>
                <a:gd name="T29" fmla="*/ 405041 h 424"/>
                <a:gd name="T30" fmla="*/ 179264 w 462"/>
                <a:gd name="T31" fmla="*/ 274330 h 424"/>
                <a:gd name="T32" fmla="*/ 87209 w 462"/>
                <a:gd name="T33" fmla="*/ 269489 h 424"/>
                <a:gd name="T34" fmla="*/ 0 w 462"/>
                <a:gd name="T35" fmla="*/ 198486 h 424"/>
                <a:gd name="T36" fmla="*/ 114664 w 462"/>
                <a:gd name="T37" fmla="*/ 200100 h 424"/>
                <a:gd name="T38" fmla="*/ 229328 w 462"/>
                <a:gd name="T39" fmla="*/ 198486 h 424"/>
                <a:gd name="T40" fmla="*/ 290698 w 462"/>
                <a:gd name="T41" fmla="*/ 122642 h 424"/>
                <a:gd name="T42" fmla="*/ 350453 w 462"/>
                <a:gd name="T43" fmla="*/ 58093 h 424"/>
                <a:gd name="T44" fmla="*/ 411822 w 462"/>
                <a:gd name="T45" fmla="*/ 33888 h 424"/>
                <a:gd name="T46" fmla="*/ 549096 w 462"/>
                <a:gd name="T47" fmla="*/ 151689 h 424"/>
                <a:gd name="T48" fmla="*/ 95284 w 462"/>
                <a:gd name="T49" fmla="*/ 343720 h 424"/>
                <a:gd name="T50" fmla="*/ 132429 w 462"/>
                <a:gd name="T51" fmla="*/ 240442 h 424"/>
                <a:gd name="T52" fmla="*/ 161499 w 462"/>
                <a:gd name="T53" fmla="*/ 284013 h 424"/>
                <a:gd name="T54" fmla="*/ 101744 w 462"/>
                <a:gd name="T55" fmla="*/ 253352 h 424"/>
                <a:gd name="T56" fmla="*/ 98514 w 462"/>
                <a:gd name="T57" fmla="*/ 313059 h 424"/>
                <a:gd name="T58" fmla="*/ 108204 w 462"/>
                <a:gd name="T59" fmla="*/ 243670 h 424"/>
                <a:gd name="T60" fmla="*/ 155039 w 462"/>
                <a:gd name="T61" fmla="*/ 317900 h 424"/>
                <a:gd name="T62" fmla="*/ 161499 w 462"/>
                <a:gd name="T63" fmla="*/ 358243 h 424"/>
                <a:gd name="T64" fmla="*/ 209949 w 462"/>
                <a:gd name="T65" fmla="*/ 388904 h 424"/>
                <a:gd name="T66" fmla="*/ 188954 w 462"/>
                <a:gd name="T67" fmla="*/ 435701 h 424"/>
                <a:gd name="T68" fmla="*/ 253553 w 462"/>
                <a:gd name="T69" fmla="*/ 479271 h 424"/>
                <a:gd name="T70" fmla="*/ 284238 w 462"/>
                <a:gd name="T71" fmla="*/ 522841 h 424"/>
                <a:gd name="T72" fmla="*/ 279393 w 462"/>
                <a:gd name="T73" fmla="*/ 498636 h 424"/>
                <a:gd name="T74" fmla="*/ 219639 w 462"/>
                <a:gd name="T75" fmla="*/ 479271 h 424"/>
                <a:gd name="T76" fmla="*/ 219639 w 462"/>
                <a:gd name="T77" fmla="*/ 479271 h 424"/>
                <a:gd name="T78" fmla="*/ 195414 w 462"/>
                <a:gd name="T79" fmla="*/ 472816 h 424"/>
                <a:gd name="T80" fmla="*/ 545866 w 462"/>
                <a:gd name="T81" fmla="*/ 684212 h 424"/>
                <a:gd name="T82" fmla="*/ 545866 w 462"/>
                <a:gd name="T83" fmla="*/ 684212 h 424"/>
                <a:gd name="T84" fmla="*/ 364988 w 462"/>
                <a:gd name="T85" fmla="*/ 576094 h 424"/>
                <a:gd name="T86" fmla="*/ 350453 w 462"/>
                <a:gd name="T87" fmla="*/ 569639 h 424"/>
                <a:gd name="T88" fmla="*/ 415052 w 462"/>
                <a:gd name="T89" fmla="*/ 658393 h 424"/>
                <a:gd name="T90" fmla="*/ 415052 w 462"/>
                <a:gd name="T91" fmla="*/ 658393 h 424"/>
                <a:gd name="T92" fmla="*/ 356913 w 462"/>
                <a:gd name="T93" fmla="*/ 621277 h 424"/>
                <a:gd name="T94" fmla="*/ 368218 w 462"/>
                <a:gd name="T95" fmla="*/ 563184 h 424"/>
                <a:gd name="T96" fmla="*/ 431202 w 462"/>
                <a:gd name="T97" fmla="*/ 579321 h 424"/>
                <a:gd name="T98" fmla="*/ 402132 w 462"/>
                <a:gd name="T99" fmla="*/ 587390 h 424"/>
                <a:gd name="T100" fmla="*/ 427972 w 462"/>
                <a:gd name="T101" fmla="*/ 613209 h 424"/>
                <a:gd name="T102" fmla="*/ 434432 w 462"/>
                <a:gd name="T103" fmla="*/ 606754 h 424"/>
                <a:gd name="T104" fmla="*/ 442507 w 462"/>
                <a:gd name="T105" fmla="*/ 600299 h 424"/>
                <a:gd name="T106" fmla="*/ 424742 w 462"/>
                <a:gd name="T107" fmla="*/ 653552 h 424"/>
                <a:gd name="T108" fmla="*/ 437662 w 462"/>
                <a:gd name="T109" fmla="*/ 630960 h 424"/>
                <a:gd name="T110" fmla="*/ 427972 w 462"/>
                <a:gd name="T111" fmla="*/ 630960 h 424"/>
                <a:gd name="T112" fmla="*/ 415052 w 462"/>
                <a:gd name="T113" fmla="*/ 630960 h 424"/>
                <a:gd name="T114" fmla="*/ 402132 w 462"/>
                <a:gd name="T115" fmla="*/ 630960 h 424"/>
                <a:gd name="T116" fmla="*/ 448967 w 462"/>
                <a:gd name="T117" fmla="*/ 630960 h 424"/>
                <a:gd name="T118" fmla="*/ 452197 w 462"/>
                <a:gd name="T119" fmla="*/ 609981 h 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2" h="424">
                  <a:moveTo>
                    <a:pt x="424" y="73"/>
                  </a:moveTo>
                  <a:lnTo>
                    <a:pt x="430" y="84"/>
                  </a:lnTo>
                  <a:lnTo>
                    <a:pt x="430" y="103"/>
                  </a:lnTo>
                  <a:lnTo>
                    <a:pt x="441" y="117"/>
                  </a:lnTo>
                  <a:lnTo>
                    <a:pt x="455" y="132"/>
                  </a:lnTo>
                  <a:lnTo>
                    <a:pt x="462" y="153"/>
                  </a:lnTo>
                  <a:lnTo>
                    <a:pt x="462" y="178"/>
                  </a:lnTo>
                  <a:lnTo>
                    <a:pt x="455" y="186"/>
                  </a:lnTo>
                  <a:lnTo>
                    <a:pt x="441" y="184"/>
                  </a:lnTo>
                  <a:lnTo>
                    <a:pt x="426" y="172"/>
                  </a:lnTo>
                  <a:lnTo>
                    <a:pt x="422" y="161"/>
                  </a:lnTo>
                  <a:lnTo>
                    <a:pt x="378" y="161"/>
                  </a:lnTo>
                  <a:lnTo>
                    <a:pt x="353" y="161"/>
                  </a:lnTo>
                  <a:lnTo>
                    <a:pt x="340" y="163"/>
                  </a:lnTo>
                  <a:lnTo>
                    <a:pt x="318" y="153"/>
                  </a:lnTo>
                  <a:lnTo>
                    <a:pt x="294" y="149"/>
                  </a:lnTo>
                  <a:lnTo>
                    <a:pt x="278" y="146"/>
                  </a:lnTo>
                  <a:lnTo>
                    <a:pt x="255" y="155"/>
                  </a:lnTo>
                  <a:lnTo>
                    <a:pt x="236" y="172"/>
                  </a:lnTo>
                  <a:lnTo>
                    <a:pt x="217" y="174"/>
                  </a:lnTo>
                  <a:lnTo>
                    <a:pt x="201" y="155"/>
                  </a:lnTo>
                  <a:lnTo>
                    <a:pt x="188" y="151"/>
                  </a:lnTo>
                  <a:lnTo>
                    <a:pt x="176" y="163"/>
                  </a:lnTo>
                  <a:lnTo>
                    <a:pt x="176" y="180"/>
                  </a:lnTo>
                  <a:lnTo>
                    <a:pt x="171" y="190"/>
                  </a:lnTo>
                  <a:lnTo>
                    <a:pt x="184" y="205"/>
                  </a:lnTo>
                  <a:lnTo>
                    <a:pt x="201" y="222"/>
                  </a:lnTo>
                  <a:lnTo>
                    <a:pt x="207" y="247"/>
                  </a:lnTo>
                  <a:lnTo>
                    <a:pt x="219" y="264"/>
                  </a:lnTo>
                  <a:lnTo>
                    <a:pt x="230" y="280"/>
                  </a:lnTo>
                  <a:lnTo>
                    <a:pt x="242" y="282"/>
                  </a:lnTo>
                  <a:lnTo>
                    <a:pt x="255" y="297"/>
                  </a:lnTo>
                  <a:lnTo>
                    <a:pt x="276" y="318"/>
                  </a:lnTo>
                  <a:lnTo>
                    <a:pt x="288" y="332"/>
                  </a:lnTo>
                  <a:lnTo>
                    <a:pt x="303" y="351"/>
                  </a:lnTo>
                  <a:lnTo>
                    <a:pt x="317" y="364"/>
                  </a:lnTo>
                  <a:lnTo>
                    <a:pt x="340" y="378"/>
                  </a:lnTo>
                  <a:lnTo>
                    <a:pt x="355" y="391"/>
                  </a:lnTo>
                  <a:lnTo>
                    <a:pt x="370" y="406"/>
                  </a:lnTo>
                  <a:lnTo>
                    <a:pt x="380" y="420"/>
                  </a:lnTo>
                  <a:lnTo>
                    <a:pt x="378" y="424"/>
                  </a:lnTo>
                  <a:lnTo>
                    <a:pt x="365" y="418"/>
                  </a:lnTo>
                  <a:lnTo>
                    <a:pt x="345" y="406"/>
                  </a:lnTo>
                  <a:lnTo>
                    <a:pt x="326" y="383"/>
                  </a:lnTo>
                  <a:lnTo>
                    <a:pt x="299" y="368"/>
                  </a:lnTo>
                  <a:lnTo>
                    <a:pt x="272" y="351"/>
                  </a:lnTo>
                  <a:lnTo>
                    <a:pt x="253" y="339"/>
                  </a:lnTo>
                  <a:lnTo>
                    <a:pt x="232" y="330"/>
                  </a:lnTo>
                  <a:lnTo>
                    <a:pt x="211" y="332"/>
                  </a:lnTo>
                  <a:lnTo>
                    <a:pt x="196" y="335"/>
                  </a:lnTo>
                  <a:lnTo>
                    <a:pt x="182" y="328"/>
                  </a:lnTo>
                  <a:lnTo>
                    <a:pt x="190" y="311"/>
                  </a:lnTo>
                  <a:lnTo>
                    <a:pt x="176" y="297"/>
                  </a:lnTo>
                  <a:lnTo>
                    <a:pt x="161" y="291"/>
                  </a:lnTo>
                  <a:lnTo>
                    <a:pt x="144" y="278"/>
                  </a:lnTo>
                  <a:lnTo>
                    <a:pt x="125" y="261"/>
                  </a:lnTo>
                  <a:lnTo>
                    <a:pt x="134" y="255"/>
                  </a:lnTo>
                  <a:lnTo>
                    <a:pt x="142" y="245"/>
                  </a:lnTo>
                  <a:lnTo>
                    <a:pt x="169" y="257"/>
                  </a:lnTo>
                  <a:lnTo>
                    <a:pt x="159" y="251"/>
                  </a:lnTo>
                  <a:lnTo>
                    <a:pt x="130" y="224"/>
                  </a:lnTo>
                  <a:lnTo>
                    <a:pt x="107" y="203"/>
                  </a:lnTo>
                  <a:lnTo>
                    <a:pt x="113" y="190"/>
                  </a:lnTo>
                  <a:lnTo>
                    <a:pt x="111" y="170"/>
                  </a:lnTo>
                  <a:lnTo>
                    <a:pt x="100" y="147"/>
                  </a:lnTo>
                  <a:lnTo>
                    <a:pt x="73" y="132"/>
                  </a:lnTo>
                  <a:lnTo>
                    <a:pt x="63" y="142"/>
                  </a:lnTo>
                  <a:lnTo>
                    <a:pt x="54" y="167"/>
                  </a:lnTo>
                  <a:lnTo>
                    <a:pt x="36" y="190"/>
                  </a:lnTo>
                  <a:lnTo>
                    <a:pt x="17" y="176"/>
                  </a:lnTo>
                  <a:lnTo>
                    <a:pt x="6" y="151"/>
                  </a:lnTo>
                  <a:lnTo>
                    <a:pt x="0" y="123"/>
                  </a:lnTo>
                  <a:lnTo>
                    <a:pt x="2" y="119"/>
                  </a:lnTo>
                  <a:lnTo>
                    <a:pt x="8" y="117"/>
                  </a:lnTo>
                  <a:lnTo>
                    <a:pt x="25" y="123"/>
                  </a:lnTo>
                  <a:lnTo>
                    <a:pt x="71" y="124"/>
                  </a:lnTo>
                  <a:lnTo>
                    <a:pt x="79" y="103"/>
                  </a:lnTo>
                  <a:lnTo>
                    <a:pt x="98" y="99"/>
                  </a:lnTo>
                  <a:lnTo>
                    <a:pt x="105" y="121"/>
                  </a:lnTo>
                  <a:lnTo>
                    <a:pt x="142" y="123"/>
                  </a:lnTo>
                  <a:lnTo>
                    <a:pt x="142" y="101"/>
                  </a:lnTo>
                  <a:lnTo>
                    <a:pt x="150" y="88"/>
                  </a:lnTo>
                  <a:lnTo>
                    <a:pt x="176" y="88"/>
                  </a:lnTo>
                  <a:lnTo>
                    <a:pt x="180" y="76"/>
                  </a:lnTo>
                  <a:lnTo>
                    <a:pt x="169" y="59"/>
                  </a:lnTo>
                  <a:lnTo>
                    <a:pt x="169" y="36"/>
                  </a:lnTo>
                  <a:lnTo>
                    <a:pt x="188" y="36"/>
                  </a:lnTo>
                  <a:lnTo>
                    <a:pt x="217" y="36"/>
                  </a:lnTo>
                  <a:lnTo>
                    <a:pt x="223" y="27"/>
                  </a:lnTo>
                  <a:lnTo>
                    <a:pt x="230" y="9"/>
                  </a:lnTo>
                  <a:lnTo>
                    <a:pt x="240" y="0"/>
                  </a:lnTo>
                  <a:lnTo>
                    <a:pt x="255" y="21"/>
                  </a:lnTo>
                  <a:lnTo>
                    <a:pt x="272" y="42"/>
                  </a:lnTo>
                  <a:lnTo>
                    <a:pt x="301" y="57"/>
                  </a:lnTo>
                  <a:lnTo>
                    <a:pt x="313" y="75"/>
                  </a:lnTo>
                  <a:lnTo>
                    <a:pt x="340" y="94"/>
                  </a:lnTo>
                  <a:lnTo>
                    <a:pt x="386" y="96"/>
                  </a:lnTo>
                  <a:lnTo>
                    <a:pt x="424" y="73"/>
                  </a:lnTo>
                  <a:close/>
                  <a:moveTo>
                    <a:pt x="54" y="199"/>
                  </a:moveTo>
                  <a:lnTo>
                    <a:pt x="59" y="213"/>
                  </a:lnTo>
                  <a:lnTo>
                    <a:pt x="73" y="217"/>
                  </a:lnTo>
                  <a:lnTo>
                    <a:pt x="69" y="203"/>
                  </a:lnTo>
                  <a:lnTo>
                    <a:pt x="54" y="199"/>
                  </a:lnTo>
                  <a:close/>
                  <a:moveTo>
                    <a:pt x="82" y="149"/>
                  </a:moveTo>
                  <a:lnTo>
                    <a:pt x="79" y="155"/>
                  </a:lnTo>
                  <a:lnTo>
                    <a:pt x="84" y="161"/>
                  </a:lnTo>
                  <a:lnTo>
                    <a:pt x="88" y="174"/>
                  </a:lnTo>
                  <a:lnTo>
                    <a:pt x="100" y="176"/>
                  </a:lnTo>
                  <a:lnTo>
                    <a:pt x="100" y="167"/>
                  </a:lnTo>
                  <a:lnTo>
                    <a:pt x="82" y="149"/>
                  </a:lnTo>
                  <a:close/>
                  <a:moveTo>
                    <a:pt x="67" y="151"/>
                  </a:moveTo>
                  <a:lnTo>
                    <a:pt x="63" y="157"/>
                  </a:lnTo>
                  <a:lnTo>
                    <a:pt x="67" y="167"/>
                  </a:lnTo>
                  <a:lnTo>
                    <a:pt x="67" y="174"/>
                  </a:lnTo>
                  <a:lnTo>
                    <a:pt x="59" y="174"/>
                  </a:lnTo>
                  <a:lnTo>
                    <a:pt x="61" y="194"/>
                  </a:lnTo>
                  <a:lnTo>
                    <a:pt x="69" y="199"/>
                  </a:lnTo>
                  <a:lnTo>
                    <a:pt x="81" y="205"/>
                  </a:lnTo>
                  <a:lnTo>
                    <a:pt x="79" y="174"/>
                  </a:lnTo>
                  <a:lnTo>
                    <a:pt x="67" y="151"/>
                  </a:lnTo>
                  <a:close/>
                  <a:moveTo>
                    <a:pt x="96" y="182"/>
                  </a:moveTo>
                  <a:lnTo>
                    <a:pt x="86" y="184"/>
                  </a:lnTo>
                  <a:lnTo>
                    <a:pt x="86" y="194"/>
                  </a:lnTo>
                  <a:lnTo>
                    <a:pt x="96" y="197"/>
                  </a:lnTo>
                  <a:lnTo>
                    <a:pt x="104" y="190"/>
                  </a:lnTo>
                  <a:lnTo>
                    <a:pt x="96" y="182"/>
                  </a:lnTo>
                  <a:close/>
                  <a:moveTo>
                    <a:pt x="100" y="211"/>
                  </a:moveTo>
                  <a:lnTo>
                    <a:pt x="100" y="222"/>
                  </a:lnTo>
                  <a:lnTo>
                    <a:pt x="115" y="234"/>
                  </a:lnTo>
                  <a:lnTo>
                    <a:pt x="119" y="247"/>
                  </a:lnTo>
                  <a:lnTo>
                    <a:pt x="130" y="249"/>
                  </a:lnTo>
                  <a:lnTo>
                    <a:pt x="130" y="241"/>
                  </a:lnTo>
                  <a:lnTo>
                    <a:pt x="117" y="224"/>
                  </a:lnTo>
                  <a:lnTo>
                    <a:pt x="100" y="211"/>
                  </a:lnTo>
                  <a:close/>
                  <a:moveTo>
                    <a:pt x="119" y="263"/>
                  </a:moveTo>
                  <a:lnTo>
                    <a:pt x="117" y="270"/>
                  </a:lnTo>
                  <a:lnTo>
                    <a:pt x="142" y="291"/>
                  </a:lnTo>
                  <a:lnTo>
                    <a:pt x="146" y="289"/>
                  </a:lnTo>
                  <a:lnTo>
                    <a:pt x="119" y="263"/>
                  </a:lnTo>
                  <a:close/>
                  <a:moveTo>
                    <a:pt x="157" y="297"/>
                  </a:moveTo>
                  <a:lnTo>
                    <a:pt x="161" y="307"/>
                  </a:lnTo>
                  <a:lnTo>
                    <a:pt x="159" y="307"/>
                  </a:lnTo>
                  <a:lnTo>
                    <a:pt x="159" y="320"/>
                  </a:lnTo>
                  <a:lnTo>
                    <a:pt x="176" y="324"/>
                  </a:lnTo>
                  <a:lnTo>
                    <a:pt x="173" y="312"/>
                  </a:lnTo>
                  <a:lnTo>
                    <a:pt x="175" y="312"/>
                  </a:lnTo>
                  <a:lnTo>
                    <a:pt x="173" y="309"/>
                  </a:lnTo>
                  <a:lnTo>
                    <a:pt x="169" y="299"/>
                  </a:lnTo>
                  <a:lnTo>
                    <a:pt x="157" y="297"/>
                  </a:lnTo>
                  <a:close/>
                  <a:moveTo>
                    <a:pt x="136" y="297"/>
                  </a:moveTo>
                  <a:lnTo>
                    <a:pt x="130" y="299"/>
                  </a:lnTo>
                  <a:lnTo>
                    <a:pt x="134" y="309"/>
                  </a:lnTo>
                  <a:lnTo>
                    <a:pt x="148" y="312"/>
                  </a:lnTo>
                  <a:lnTo>
                    <a:pt x="136" y="297"/>
                  </a:lnTo>
                  <a:close/>
                  <a:moveTo>
                    <a:pt x="102" y="255"/>
                  </a:moveTo>
                  <a:lnTo>
                    <a:pt x="96" y="264"/>
                  </a:lnTo>
                  <a:lnTo>
                    <a:pt x="105" y="276"/>
                  </a:lnTo>
                  <a:lnTo>
                    <a:pt x="121" y="293"/>
                  </a:lnTo>
                  <a:lnTo>
                    <a:pt x="127" y="288"/>
                  </a:lnTo>
                  <a:lnTo>
                    <a:pt x="111" y="272"/>
                  </a:lnTo>
                  <a:lnTo>
                    <a:pt x="102" y="255"/>
                  </a:lnTo>
                  <a:close/>
                  <a:moveTo>
                    <a:pt x="338" y="424"/>
                  </a:moveTo>
                  <a:lnTo>
                    <a:pt x="315" y="410"/>
                  </a:lnTo>
                  <a:lnTo>
                    <a:pt x="290" y="408"/>
                  </a:lnTo>
                  <a:lnTo>
                    <a:pt x="305" y="422"/>
                  </a:lnTo>
                  <a:lnTo>
                    <a:pt x="338" y="424"/>
                  </a:lnTo>
                  <a:close/>
                  <a:moveTo>
                    <a:pt x="213" y="353"/>
                  </a:moveTo>
                  <a:lnTo>
                    <a:pt x="226" y="366"/>
                  </a:lnTo>
                  <a:lnTo>
                    <a:pt x="230" y="357"/>
                  </a:lnTo>
                  <a:lnTo>
                    <a:pt x="226" y="357"/>
                  </a:lnTo>
                  <a:lnTo>
                    <a:pt x="226" y="353"/>
                  </a:lnTo>
                  <a:lnTo>
                    <a:pt x="221" y="353"/>
                  </a:lnTo>
                  <a:lnTo>
                    <a:pt x="217" y="353"/>
                  </a:lnTo>
                  <a:lnTo>
                    <a:pt x="213" y="353"/>
                  </a:lnTo>
                  <a:lnTo>
                    <a:pt x="213" y="351"/>
                  </a:lnTo>
                  <a:lnTo>
                    <a:pt x="213" y="353"/>
                  </a:lnTo>
                  <a:close/>
                  <a:moveTo>
                    <a:pt x="257" y="408"/>
                  </a:moveTo>
                  <a:lnTo>
                    <a:pt x="251" y="422"/>
                  </a:lnTo>
                  <a:lnTo>
                    <a:pt x="263" y="424"/>
                  </a:lnTo>
                  <a:lnTo>
                    <a:pt x="272" y="414"/>
                  </a:lnTo>
                  <a:lnTo>
                    <a:pt x="257" y="408"/>
                  </a:lnTo>
                  <a:close/>
                  <a:moveTo>
                    <a:pt x="213" y="380"/>
                  </a:moveTo>
                  <a:lnTo>
                    <a:pt x="201" y="383"/>
                  </a:lnTo>
                  <a:lnTo>
                    <a:pt x="203" y="397"/>
                  </a:lnTo>
                  <a:lnTo>
                    <a:pt x="221" y="385"/>
                  </a:lnTo>
                  <a:lnTo>
                    <a:pt x="213" y="380"/>
                  </a:lnTo>
                  <a:close/>
                  <a:moveTo>
                    <a:pt x="253" y="349"/>
                  </a:moveTo>
                  <a:lnTo>
                    <a:pt x="242" y="347"/>
                  </a:lnTo>
                  <a:lnTo>
                    <a:pt x="228" y="349"/>
                  </a:lnTo>
                  <a:lnTo>
                    <a:pt x="232" y="359"/>
                  </a:lnTo>
                  <a:lnTo>
                    <a:pt x="247" y="359"/>
                  </a:lnTo>
                  <a:lnTo>
                    <a:pt x="253" y="362"/>
                  </a:lnTo>
                  <a:lnTo>
                    <a:pt x="267" y="359"/>
                  </a:lnTo>
                  <a:lnTo>
                    <a:pt x="253" y="349"/>
                  </a:lnTo>
                  <a:close/>
                  <a:moveTo>
                    <a:pt x="276" y="370"/>
                  </a:moveTo>
                  <a:lnTo>
                    <a:pt x="255" y="370"/>
                  </a:lnTo>
                  <a:lnTo>
                    <a:pt x="249" y="364"/>
                  </a:lnTo>
                  <a:lnTo>
                    <a:pt x="232" y="366"/>
                  </a:lnTo>
                  <a:lnTo>
                    <a:pt x="228" y="372"/>
                  </a:lnTo>
                  <a:lnTo>
                    <a:pt x="238" y="380"/>
                  </a:lnTo>
                  <a:lnTo>
                    <a:pt x="265" y="380"/>
                  </a:lnTo>
                  <a:lnTo>
                    <a:pt x="267" y="380"/>
                  </a:lnTo>
                  <a:lnTo>
                    <a:pt x="267" y="376"/>
                  </a:lnTo>
                  <a:lnTo>
                    <a:pt x="269" y="376"/>
                  </a:lnTo>
                  <a:lnTo>
                    <a:pt x="271" y="376"/>
                  </a:lnTo>
                  <a:lnTo>
                    <a:pt x="272" y="372"/>
                  </a:lnTo>
                  <a:lnTo>
                    <a:pt x="274" y="372"/>
                  </a:lnTo>
                  <a:lnTo>
                    <a:pt x="276" y="370"/>
                  </a:lnTo>
                  <a:close/>
                  <a:moveTo>
                    <a:pt x="247" y="389"/>
                  </a:moveTo>
                  <a:lnTo>
                    <a:pt x="246" y="397"/>
                  </a:lnTo>
                  <a:lnTo>
                    <a:pt x="263" y="405"/>
                  </a:lnTo>
                  <a:lnTo>
                    <a:pt x="276" y="395"/>
                  </a:lnTo>
                  <a:lnTo>
                    <a:pt x="274" y="395"/>
                  </a:lnTo>
                  <a:lnTo>
                    <a:pt x="272" y="395"/>
                  </a:lnTo>
                  <a:lnTo>
                    <a:pt x="271" y="391"/>
                  </a:lnTo>
                  <a:lnTo>
                    <a:pt x="269" y="391"/>
                  </a:lnTo>
                  <a:lnTo>
                    <a:pt x="267" y="391"/>
                  </a:lnTo>
                  <a:lnTo>
                    <a:pt x="265" y="391"/>
                  </a:lnTo>
                  <a:lnTo>
                    <a:pt x="263" y="391"/>
                  </a:lnTo>
                  <a:lnTo>
                    <a:pt x="261" y="391"/>
                  </a:lnTo>
                  <a:lnTo>
                    <a:pt x="259" y="391"/>
                  </a:lnTo>
                  <a:lnTo>
                    <a:pt x="257" y="391"/>
                  </a:lnTo>
                  <a:lnTo>
                    <a:pt x="255" y="391"/>
                  </a:lnTo>
                  <a:lnTo>
                    <a:pt x="253" y="391"/>
                  </a:lnTo>
                  <a:lnTo>
                    <a:pt x="249" y="391"/>
                  </a:lnTo>
                  <a:lnTo>
                    <a:pt x="247" y="391"/>
                  </a:lnTo>
                  <a:lnTo>
                    <a:pt x="247" y="389"/>
                  </a:lnTo>
                  <a:close/>
                  <a:moveTo>
                    <a:pt x="280" y="378"/>
                  </a:moveTo>
                  <a:lnTo>
                    <a:pt x="278" y="391"/>
                  </a:lnTo>
                  <a:lnTo>
                    <a:pt x="301" y="395"/>
                  </a:lnTo>
                  <a:lnTo>
                    <a:pt x="332" y="406"/>
                  </a:lnTo>
                  <a:lnTo>
                    <a:pt x="313" y="387"/>
                  </a:lnTo>
                  <a:lnTo>
                    <a:pt x="280" y="378"/>
                  </a:lnTo>
                  <a:close/>
                </a:path>
              </a:pathLst>
            </a:custGeom>
            <a:solidFill>
              <a:srgbClr val="D1D5D5"/>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1" name="Freeform 49"/>
            <p:cNvSpPr>
              <a:spLocks noChangeAspect="1"/>
            </p:cNvSpPr>
            <p:nvPr/>
          </p:nvSpPr>
          <p:spPr bwMode="gray">
            <a:xfrm>
              <a:off x="4829175" y="4210050"/>
              <a:ext cx="628650" cy="735013"/>
            </a:xfrm>
            <a:custGeom>
              <a:avLst/>
              <a:gdLst>
                <a:gd name="T0" fmla="*/ 277060 w 388"/>
                <a:gd name="T1" fmla="*/ 33849 h 456"/>
                <a:gd name="T2" fmla="*/ 314325 w 388"/>
                <a:gd name="T3" fmla="*/ 104772 h 456"/>
                <a:gd name="T4" fmla="*/ 358071 w 388"/>
                <a:gd name="T5" fmla="*/ 164411 h 456"/>
                <a:gd name="T6" fmla="*/ 395337 w 388"/>
                <a:gd name="T7" fmla="*/ 203096 h 456"/>
                <a:gd name="T8" fmla="*/ 426121 w 388"/>
                <a:gd name="T9" fmla="*/ 256287 h 456"/>
                <a:gd name="T10" fmla="*/ 495791 w 388"/>
                <a:gd name="T11" fmla="*/ 286913 h 456"/>
                <a:gd name="T12" fmla="*/ 529816 w 388"/>
                <a:gd name="T13" fmla="*/ 256287 h 456"/>
                <a:gd name="T14" fmla="*/ 575182 w 388"/>
                <a:gd name="T15" fmla="*/ 275630 h 456"/>
                <a:gd name="T16" fmla="*/ 550879 w 388"/>
                <a:gd name="T17" fmla="*/ 330433 h 456"/>
                <a:gd name="T18" fmla="*/ 575182 w 388"/>
                <a:gd name="T19" fmla="*/ 361059 h 456"/>
                <a:gd name="T20" fmla="*/ 550879 w 388"/>
                <a:gd name="T21" fmla="*/ 444876 h 456"/>
                <a:gd name="T22" fmla="*/ 610827 w 388"/>
                <a:gd name="T23" fmla="*/ 498068 h 456"/>
                <a:gd name="T24" fmla="*/ 628650 w 388"/>
                <a:gd name="T25" fmla="*/ 522246 h 456"/>
                <a:gd name="T26" fmla="*/ 554119 w 388"/>
                <a:gd name="T27" fmla="*/ 562543 h 456"/>
                <a:gd name="T28" fmla="*/ 541157 w 388"/>
                <a:gd name="T29" fmla="*/ 656031 h 456"/>
                <a:gd name="T30" fmla="*/ 452045 w 388"/>
                <a:gd name="T31" fmla="*/ 656031 h 456"/>
                <a:gd name="T32" fmla="*/ 367793 w 388"/>
                <a:gd name="T33" fmla="*/ 683433 h 456"/>
                <a:gd name="T34" fmla="*/ 307844 w 388"/>
                <a:gd name="T35" fmla="*/ 714059 h 456"/>
                <a:gd name="T36" fmla="*/ 246275 w 388"/>
                <a:gd name="T37" fmla="*/ 630241 h 456"/>
                <a:gd name="T38" fmla="*/ 196048 w 388"/>
                <a:gd name="T39" fmla="*/ 615735 h 456"/>
                <a:gd name="T40" fmla="*/ 140960 w 388"/>
                <a:gd name="T41" fmla="*/ 630241 h 456"/>
                <a:gd name="T42" fmla="*/ 140960 w 388"/>
                <a:gd name="T43" fmla="*/ 693104 h 456"/>
                <a:gd name="T44" fmla="*/ 113416 w 388"/>
                <a:gd name="T45" fmla="*/ 730177 h 456"/>
                <a:gd name="T46" fmla="*/ 59949 w 388"/>
                <a:gd name="T47" fmla="*/ 683433 h 456"/>
                <a:gd name="T48" fmla="*/ 56708 w 388"/>
                <a:gd name="T49" fmla="*/ 643136 h 456"/>
                <a:gd name="T50" fmla="*/ 9721 w 388"/>
                <a:gd name="T51" fmla="*/ 643136 h 456"/>
                <a:gd name="T52" fmla="*/ 16202 w 388"/>
                <a:gd name="T53" fmla="*/ 615735 h 456"/>
                <a:gd name="T54" fmla="*/ 32405 w 388"/>
                <a:gd name="T55" fmla="*/ 528694 h 456"/>
                <a:gd name="T56" fmla="*/ 66430 w 388"/>
                <a:gd name="T57" fmla="*/ 504516 h 456"/>
                <a:gd name="T58" fmla="*/ 106935 w 388"/>
                <a:gd name="T59" fmla="*/ 451324 h 456"/>
                <a:gd name="T60" fmla="*/ 144201 w 388"/>
                <a:gd name="T61" fmla="*/ 423922 h 456"/>
                <a:gd name="T62" fmla="*/ 124758 w 388"/>
                <a:gd name="T63" fmla="*/ 390073 h 456"/>
                <a:gd name="T64" fmla="*/ 150682 w 388"/>
                <a:gd name="T65" fmla="*/ 357835 h 456"/>
                <a:gd name="T66" fmla="*/ 106935 w 388"/>
                <a:gd name="T67" fmla="*/ 286913 h 456"/>
                <a:gd name="T68" fmla="*/ 134479 w 388"/>
                <a:gd name="T69" fmla="*/ 215991 h 456"/>
                <a:gd name="T70" fmla="*/ 121517 w 388"/>
                <a:gd name="T71" fmla="*/ 175694 h 456"/>
                <a:gd name="T72" fmla="*/ 84252 w 388"/>
                <a:gd name="T73" fmla="*/ 114443 h 456"/>
                <a:gd name="T74" fmla="*/ 69670 w 388"/>
                <a:gd name="T75" fmla="*/ 64475 h 456"/>
                <a:gd name="T76" fmla="*/ 69670 w 388"/>
                <a:gd name="T77" fmla="*/ 37073 h 456"/>
                <a:gd name="T78" fmla="*/ 140960 w 388"/>
                <a:gd name="T79" fmla="*/ 6447 h 456"/>
                <a:gd name="T80" fmla="*/ 233313 w 388"/>
                <a:gd name="T81" fmla="*/ 0 h 456"/>
                <a:gd name="T82" fmla="*/ 270579 w 388"/>
                <a:gd name="T83" fmla="*/ 6447 h 4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8" h="456">
                  <a:moveTo>
                    <a:pt x="167" y="4"/>
                  </a:moveTo>
                  <a:lnTo>
                    <a:pt x="171" y="21"/>
                  </a:lnTo>
                  <a:lnTo>
                    <a:pt x="187" y="44"/>
                  </a:lnTo>
                  <a:lnTo>
                    <a:pt x="194" y="65"/>
                  </a:lnTo>
                  <a:lnTo>
                    <a:pt x="198" y="92"/>
                  </a:lnTo>
                  <a:lnTo>
                    <a:pt x="221" y="102"/>
                  </a:lnTo>
                  <a:lnTo>
                    <a:pt x="233" y="119"/>
                  </a:lnTo>
                  <a:lnTo>
                    <a:pt x="244" y="126"/>
                  </a:lnTo>
                  <a:lnTo>
                    <a:pt x="242" y="148"/>
                  </a:lnTo>
                  <a:lnTo>
                    <a:pt x="263" y="159"/>
                  </a:lnTo>
                  <a:lnTo>
                    <a:pt x="284" y="163"/>
                  </a:lnTo>
                  <a:lnTo>
                    <a:pt x="306" y="178"/>
                  </a:lnTo>
                  <a:lnTo>
                    <a:pt x="327" y="173"/>
                  </a:lnTo>
                  <a:lnTo>
                    <a:pt x="327" y="159"/>
                  </a:lnTo>
                  <a:lnTo>
                    <a:pt x="357" y="161"/>
                  </a:lnTo>
                  <a:lnTo>
                    <a:pt x="355" y="171"/>
                  </a:lnTo>
                  <a:lnTo>
                    <a:pt x="342" y="182"/>
                  </a:lnTo>
                  <a:lnTo>
                    <a:pt x="340" y="205"/>
                  </a:lnTo>
                  <a:lnTo>
                    <a:pt x="359" y="205"/>
                  </a:lnTo>
                  <a:lnTo>
                    <a:pt x="355" y="224"/>
                  </a:lnTo>
                  <a:lnTo>
                    <a:pt x="334" y="244"/>
                  </a:lnTo>
                  <a:lnTo>
                    <a:pt x="340" y="276"/>
                  </a:lnTo>
                  <a:lnTo>
                    <a:pt x="357" y="297"/>
                  </a:lnTo>
                  <a:lnTo>
                    <a:pt x="377" y="309"/>
                  </a:lnTo>
                  <a:lnTo>
                    <a:pt x="386" y="309"/>
                  </a:lnTo>
                  <a:lnTo>
                    <a:pt x="388" y="324"/>
                  </a:lnTo>
                  <a:lnTo>
                    <a:pt x="367" y="332"/>
                  </a:lnTo>
                  <a:lnTo>
                    <a:pt x="342" y="349"/>
                  </a:lnTo>
                  <a:lnTo>
                    <a:pt x="334" y="382"/>
                  </a:lnTo>
                  <a:lnTo>
                    <a:pt x="334" y="407"/>
                  </a:lnTo>
                  <a:lnTo>
                    <a:pt x="327" y="409"/>
                  </a:lnTo>
                  <a:lnTo>
                    <a:pt x="279" y="407"/>
                  </a:lnTo>
                  <a:lnTo>
                    <a:pt x="258" y="420"/>
                  </a:lnTo>
                  <a:lnTo>
                    <a:pt x="227" y="424"/>
                  </a:lnTo>
                  <a:lnTo>
                    <a:pt x="206" y="435"/>
                  </a:lnTo>
                  <a:lnTo>
                    <a:pt x="190" y="443"/>
                  </a:lnTo>
                  <a:lnTo>
                    <a:pt x="181" y="410"/>
                  </a:lnTo>
                  <a:lnTo>
                    <a:pt x="152" y="391"/>
                  </a:lnTo>
                  <a:lnTo>
                    <a:pt x="129" y="372"/>
                  </a:lnTo>
                  <a:lnTo>
                    <a:pt x="121" y="382"/>
                  </a:lnTo>
                  <a:lnTo>
                    <a:pt x="104" y="378"/>
                  </a:lnTo>
                  <a:lnTo>
                    <a:pt x="87" y="391"/>
                  </a:lnTo>
                  <a:lnTo>
                    <a:pt x="93" y="410"/>
                  </a:lnTo>
                  <a:lnTo>
                    <a:pt x="87" y="430"/>
                  </a:lnTo>
                  <a:lnTo>
                    <a:pt x="81" y="456"/>
                  </a:lnTo>
                  <a:lnTo>
                    <a:pt x="70" y="453"/>
                  </a:lnTo>
                  <a:lnTo>
                    <a:pt x="60" y="437"/>
                  </a:lnTo>
                  <a:lnTo>
                    <a:pt x="37" y="424"/>
                  </a:lnTo>
                  <a:lnTo>
                    <a:pt x="29" y="412"/>
                  </a:lnTo>
                  <a:lnTo>
                    <a:pt x="35" y="399"/>
                  </a:lnTo>
                  <a:lnTo>
                    <a:pt x="18" y="405"/>
                  </a:lnTo>
                  <a:lnTo>
                    <a:pt x="6" y="399"/>
                  </a:lnTo>
                  <a:lnTo>
                    <a:pt x="0" y="389"/>
                  </a:lnTo>
                  <a:lnTo>
                    <a:pt x="10" y="382"/>
                  </a:lnTo>
                  <a:lnTo>
                    <a:pt x="6" y="343"/>
                  </a:lnTo>
                  <a:lnTo>
                    <a:pt x="20" y="328"/>
                  </a:lnTo>
                  <a:lnTo>
                    <a:pt x="25" y="316"/>
                  </a:lnTo>
                  <a:lnTo>
                    <a:pt x="41" y="313"/>
                  </a:lnTo>
                  <a:lnTo>
                    <a:pt x="47" y="286"/>
                  </a:lnTo>
                  <a:lnTo>
                    <a:pt x="66" y="280"/>
                  </a:lnTo>
                  <a:lnTo>
                    <a:pt x="91" y="280"/>
                  </a:lnTo>
                  <a:lnTo>
                    <a:pt x="89" y="263"/>
                  </a:lnTo>
                  <a:lnTo>
                    <a:pt x="73" y="247"/>
                  </a:lnTo>
                  <a:lnTo>
                    <a:pt x="77" y="242"/>
                  </a:lnTo>
                  <a:lnTo>
                    <a:pt x="96" y="242"/>
                  </a:lnTo>
                  <a:lnTo>
                    <a:pt x="93" y="222"/>
                  </a:lnTo>
                  <a:lnTo>
                    <a:pt x="66" y="207"/>
                  </a:lnTo>
                  <a:lnTo>
                    <a:pt x="66" y="178"/>
                  </a:lnTo>
                  <a:lnTo>
                    <a:pt x="83" y="159"/>
                  </a:lnTo>
                  <a:lnTo>
                    <a:pt x="83" y="134"/>
                  </a:lnTo>
                  <a:lnTo>
                    <a:pt x="75" y="126"/>
                  </a:lnTo>
                  <a:lnTo>
                    <a:pt x="75" y="109"/>
                  </a:lnTo>
                  <a:lnTo>
                    <a:pt x="66" y="88"/>
                  </a:lnTo>
                  <a:lnTo>
                    <a:pt x="52" y="71"/>
                  </a:lnTo>
                  <a:lnTo>
                    <a:pt x="43" y="57"/>
                  </a:lnTo>
                  <a:lnTo>
                    <a:pt x="43" y="40"/>
                  </a:lnTo>
                  <a:lnTo>
                    <a:pt x="35" y="29"/>
                  </a:lnTo>
                  <a:lnTo>
                    <a:pt x="43" y="23"/>
                  </a:lnTo>
                  <a:lnTo>
                    <a:pt x="64" y="27"/>
                  </a:lnTo>
                  <a:lnTo>
                    <a:pt x="87" y="4"/>
                  </a:lnTo>
                  <a:lnTo>
                    <a:pt x="110" y="0"/>
                  </a:lnTo>
                  <a:lnTo>
                    <a:pt x="144" y="0"/>
                  </a:lnTo>
                  <a:lnTo>
                    <a:pt x="165" y="6"/>
                  </a:lnTo>
                  <a:lnTo>
                    <a:pt x="167" y="4"/>
                  </a:lnTo>
                  <a:close/>
                </a:path>
              </a:pathLst>
            </a:custGeom>
            <a:solidFill>
              <a:srgbClr val="D1D5D5"/>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2" name="Freeform 50"/>
            <p:cNvSpPr>
              <a:spLocks noChangeAspect="1"/>
            </p:cNvSpPr>
            <p:nvPr/>
          </p:nvSpPr>
          <p:spPr bwMode="gray">
            <a:xfrm>
              <a:off x="5113338" y="4868863"/>
              <a:ext cx="347662" cy="269875"/>
            </a:xfrm>
            <a:custGeom>
              <a:avLst/>
              <a:gdLst>
                <a:gd name="T0" fmla="*/ 347662 w 215"/>
                <a:gd name="T1" fmla="*/ 149569 h 166"/>
                <a:gd name="T2" fmla="*/ 347662 w 215"/>
                <a:gd name="T3" fmla="*/ 123557 h 166"/>
                <a:gd name="T4" fmla="*/ 341194 w 215"/>
                <a:gd name="T5" fmla="*/ 71533 h 166"/>
                <a:gd name="T6" fmla="*/ 323407 w 215"/>
                <a:gd name="T7" fmla="*/ 55276 h 166"/>
                <a:gd name="T8" fmla="*/ 316938 w 215"/>
                <a:gd name="T9" fmla="*/ 39018 h 166"/>
                <a:gd name="T10" fmla="*/ 282981 w 215"/>
                <a:gd name="T11" fmla="*/ 30889 h 166"/>
                <a:gd name="T12" fmla="*/ 257108 w 215"/>
                <a:gd name="T13" fmla="*/ 14632 h 166"/>
                <a:gd name="T14" fmla="*/ 253874 w 215"/>
                <a:gd name="T15" fmla="*/ 0 h 166"/>
                <a:gd name="T16" fmla="*/ 245789 w 215"/>
                <a:gd name="T17" fmla="*/ 1626 h 166"/>
                <a:gd name="T18" fmla="*/ 168171 w 215"/>
                <a:gd name="T19" fmla="*/ 0 h 166"/>
                <a:gd name="T20" fmla="*/ 135831 w 215"/>
                <a:gd name="T21" fmla="*/ 17883 h 166"/>
                <a:gd name="T22" fmla="*/ 84086 w 215"/>
                <a:gd name="T23" fmla="*/ 24386 h 166"/>
                <a:gd name="T24" fmla="*/ 50128 w 215"/>
                <a:gd name="T25" fmla="*/ 42270 h 166"/>
                <a:gd name="T26" fmla="*/ 27490 w 215"/>
                <a:gd name="T27" fmla="*/ 55276 h 166"/>
                <a:gd name="T28" fmla="*/ 12936 w 215"/>
                <a:gd name="T29" fmla="*/ 112177 h 166"/>
                <a:gd name="T30" fmla="*/ 0 w 215"/>
                <a:gd name="T31" fmla="*/ 157698 h 166"/>
                <a:gd name="T32" fmla="*/ 16170 w 215"/>
                <a:gd name="T33" fmla="*/ 186962 h 166"/>
                <a:gd name="T34" fmla="*/ 27490 w 215"/>
                <a:gd name="T35" fmla="*/ 238986 h 166"/>
                <a:gd name="T36" fmla="*/ 46894 w 215"/>
                <a:gd name="T37" fmla="*/ 261746 h 166"/>
                <a:gd name="T38" fmla="*/ 87320 w 215"/>
                <a:gd name="T39" fmla="*/ 269875 h 166"/>
                <a:gd name="T40" fmla="*/ 118043 w 215"/>
                <a:gd name="T41" fmla="*/ 248740 h 166"/>
                <a:gd name="T42" fmla="*/ 176257 w 215"/>
                <a:gd name="T43" fmla="*/ 238986 h 166"/>
                <a:gd name="T44" fmla="*/ 211831 w 215"/>
                <a:gd name="T45" fmla="*/ 208096 h 166"/>
                <a:gd name="T46" fmla="*/ 263576 w 215"/>
                <a:gd name="T47" fmla="*/ 208096 h 166"/>
                <a:gd name="T48" fmla="*/ 294300 w 215"/>
                <a:gd name="T49" fmla="*/ 208096 h 166"/>
                <a:gd name="T50" fmla="*/ 316938 w 215"/>
                <a:gd name="T51" fmla="*/ 177207 h 166"/>
                <a:gd name="T52" fmla="*/ 337960 w 215"/>
                <a:gd name="T53" fmla="*/ 149569 h 166"/>
                <a:gd name="T54" fmla="*/ 347662 w 215"/>
                <a:gd name="T55" fmla="*/ 149569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5" h="166">
                  <a:moveTo>
                    <a:pt x="215" y="92"/>
                  </a:moveTo>
                  <a:lnTo>
                    <a:pt x="215" y="76"/>
                  </a:lnTo>
                  <a:lnTo>
                    <a:pt x="211" y="44"/>
                  </a:lnTo>
                  <a:lnTo>
                    <a:pt x="200" y="34"/>
                  </a:lnTo>
                  <a:lnTo>
                    <a:pt x="196" y="24"/>
                  </a:lnTo>
                  <a:lnTo>
                    <a:pt x="175" y="19"/>
                  </a:lnTo>
                  <a:lnTo>
                    <a:pt x="159" y="9"/>
                  </a:lnTo>
                  <a:lnTo>
                    <a:pt x="157" y="0"/>
                  </a:lnTo>
                  <a:lnTo>
                    <a:pt x="152" y="1"/>
                  </a:lnTo>
                  <a:lnTo>
                    <a:pt x="104" y="0"/>
                  </a:lnTo>
                  <a:lnTo>
                    <a:pt x="84" y="11"/>
                  </a:lnTo>
                  <a:lnTo>
                    <a:pt x="52" y="15"/>
                  </a:lnTo>
                  <a:lnTo>
                    <a:pt x="31" y="26"/>
                  </a:lnTo>
                  <a:lnTo>
                    <a:pt x="17" y="34"/>
                  </a:lnTo>
                  <a:lnTo>
                    <a:pt x="8" y="69"/>
                  </a:lnTo>
                  <a:lnTo>
                    <a:pt x="0" y="97"/>
                  </a:lnTo>
                  <a:lnTo>
                    <a:pt x="10" y="115"/>
                  </a:lnTo>
                  <a:lnTo>
                    <a:pt x="17" y="147"/>
                  </a:lnTo>
                  <a:lnTo>
                    <a:pt x="29" y="161"/>
                  </a:lnTo>
                  <a:lnTo>
                    <a:pt x="54" y="166"/>
                  </a:lnTo>
                  <a:lnTo>
                    <a:pt x="73" y="153"/>
                  </a:lnTo>
                  <a:lnTo>
                    <a:pt x="109" y="147"/>
                  </a:lnTo>
                  <a:lnTo>
                    <a:pt x="131" y="128"/>
                  </a:lnTo>
                  <a:lnTo>
                    <a:pt x="163" y="128"/>
                  </a:lnTo>
                  <a:lnTo>
                    <a:pt x="182" y="128"/>
                  </a:lnTo>
                  <a:lnTo>
                    <a:pt x="196" y="109"/>
                  </a:lnTo>
                  <a:lnTo>
                    <a:pt x="209" y="92"/>
                  </a:lnTo>
                  <a:lnTo>
                    <a:pt x="215" y="92"/>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3" name="Freeform 51"/>
            <p:cNvSpPr>
              <a:spLocks noChangeAspect="1"/>
            </p:cNvSpPr>
            <p:nvPr/>
          </p:nvSpPr>
          <p:spPr bwMode="gray">
            <a:xfrm>
              <a:off x="2538413" y="4551363"/>
              <a:ext cx="47625" cy="39687"/>
            </a:xfrm>
            <a:custGeom>
              <a:avLst/>
              <a:gdLst>
                <a:gd name="T0" fmla="*/ 9853 w 29"/>
                <a:gd name="T1" fmla="*/ 0 h 25"/>
                <a:gd name="T2" fmla="*/ 29560 w 29"/>
                <a:gd name="T3" fmla="*/ 0 h 25"/>
                <a:gd name="T4" fmla="*/ 47625 w 29"/>
                <a:gd name="T5" fmla="*/ 12700 h 25"/>
                <a:gd name="T6" fmla="*/ 47625 w 29"/>
                <a:gd name="T7" fmla="*/ 33337 h 25"/>
                <a:gd name="T8" fmla="*/ 19707 w 29"/>
                <a:gd name="T9" fmla="*/ 39687 h 25"/>
                <a:gd name="T10" fmla="*/ 0 w 29"/>
                <a:gd name="T11" fmla="*/ 17462 h 25"/>
                <a:gd name="T12" fmla="*/ 9853 w 29"/>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5">
                  <a:moveTo>
                    <a:pt x="6" y="0"/>
                  </a:moveTo>
                  <a:lnTo>
                    <a:pt x="18" y="0"/>
                  </a:lnTo>
                  <a:lnTo>
                    <a:pt x="29" y="8"/>
                  </a:lnTo>
                  <a:lnTo>
                    <a:pt x="29" y="21"/>
                  </a:lnTo>
                  <a:lnTo>
                    <a:pt x="12" y="25"/>
                  </a:lnTo>
                  <a:lnTo>
                    <a:pt x="0" y="11"/>
                  </a:lnTo>
                  <a:lnTo>
                    <a:pt x="6" y="0"/>
                  </a:lnTo>
                  <a:close/>
                </a:path>
              </a:pathLst>
            </a:custGeom>
            <a:solidFill>
              <a:srgbClr val="AEAFB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4" name="Freeform 52"/>
            <p:cNvSpPr>
              <a:spLocks noChangeAspect="1"/>
            </p:cNvSpPr>
            <p:nvPr/>
          </p:nvSpPr>
          <p:spPr bwMode="gray">
            <a:xfrm>
              <a:off x="3727450" y="3962400"/>
              <a:ext cx="28575" cy="58738"/>
            </a:xfrm>
            <a:custGeom>
              <a:avLst/>
              <a:gdLst>
                <a:gd name="T0" fmla="*/ 15875 w 18"/>
                <a:gd name="T1" fmla="*/ 0 h 37"/>
                <a:gd name="T2" fmla="*/ 25400 w 18"/>
                <a:gd name="T3" fmla="*/ 12700 h 37"/>
                <a:gd name="T4" fmla="*/ 28575 w 18"/>
                <a:gd name="T5" fmla="*/ 39688 h 37"/>
                <a:gd name="T6" fmla="*/ 19050 w 18"/>
                <a:gd name="T7" fmla="*/ 58738 h 37"/>
                <a:gd name="T8" fmla="*/ 6350 w 18"/>
                <a:gd name="T9" fmla="*/ 55563 h 37"/>
                <a:gd name="T10" fmla="*/ 0 w 18"/>
                <a:gd name="T11" fmla="*/ 36513 h 37"/>
                <a:gd name="T12" fmla="*/ 0 w 18"/>
                <a:gd name="T13" fmla="*/ 19050 h 37"/>
                <a:gd name="T14" fmla="*/ 12700 w 18"/>
                <a:gd name="T15" fmla="*/ 3175 h 37"/>
                <a:gd name="T16" fmla="*/ 15875 w 18"/>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7">
                  <a:moveTo>
                    <a:pt x="10" y="0"/>
                  </a:moveTo>
                  <a:lnTo>
                    <a:pt x="16" y="8"/>
                  </a:lnTo>
                  <a:lnTo>
                    <a:pt x="18" y="25"/>
                  </a:lnTo>
                  <a:lnTo>
                    <a:pt x="12" y="37"/>
                  </a:lnTo>
                  <a:lnTo>
                    <a:pt x="4" y="35"/>
                  </a:lnTo>
                  <a:lnTo>
                    <a:pt x="0" y="23"/>
                  </a:lnTo>
                  <a:lnTo>
                    <a:pt x="0" y="12"/>
                  </a:lnTo>
                  <a:lnTo>
                    <a:pt x="8" y="2"/>
                  </a:lnTo>
                  <a:lnTo>
                    <a:pt x="10" y="0"/>
                  </a:lnTo>
                  <a:close/>
                </a:path>
              </a:pathLst>
            </a:custGeom>
            <a:solidFill>
              <a:srgbClr val="ECBE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5" name="Freeform 53"/>
            <p:cNvSpPr>
              <a:spLocks noChangeAspect="1"/>
            </p:cNvSpPr>
            <p:nvPr/>
          </p:nvSpPr>
          <p:spPr bwMode="gray">
            <a:xfrm>
              <a:off x="3346450" y="4500563"/>
              <a:ext cx="31750" cy="26987"/>
            </a:xfrm>
            <a:custGeom>
              <a:avLst/>
              <a:gdLst>
                <a:gd name="T0" fmla="*/ 3175 w 20"/>
                <a:gd name="T1" fmla="*/ 26987 h 17"/>
                <a:gd name="T2" fmla="*/ 0 w 20"/>
                <a:gd name="T3" fmla="*/ 12700 h 17"/>
                <a:gd name="T4" fmla="*/ 15875 w 20"/>
                <a:gd name="T5" fmla="*/ 0 h 17"/>
                <a:gd name="T6" fmla="*/ 28575 w 20"/>
                <a:gd name="T7" fmla="*/ 3175 h 17"/>
                <a:gd name="T8" fmla="*/ 31750 w 20"/>
                <a:gd name="T9" fmla="*/ 15875 h 17"/>
                <a:gd name="T10" fmla="*/ 12700 w 20"/>
                <a:gd name="T11" fmla="*/ 15875 h 17"/>
                <a:gd name="T12" fmla="*/ 3175 w 20"/>
                <a:gd name="T13" fmla="*/ 2698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 y="17"/>
                  </a:moveTo>
                  <a:lnTo>
                    <a:pt x="0" y="8"/>
                  </a:lnTo>
                  <a:lnTo>
                    <a:pt x="10" y="0"/>
                  </a:lnTo>
                  <a:lnTo>
                    <a:pt x="18" y="2"/>
                  </a:lnTo>
                  <a:lnTo>
                    <a:pt x="20" y="10"/>
                  </a:lnTo>
                  <a:lnTo>
                    <a:pt x="8" y="10"/>
                  </a:lnTo>
                  <a:lnTo>
                    <a:pt x="2" y="17"/>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6" name="Freeform 54"/>
            <p:cNvSpPr>
              <a:spLocks noChangeAspect="1"/>
            </p:cNvSpPr>
            <p:nvPr/>
          </p:nvSpPr>
          <p:spPr bwMode="gray">
            <a:xfrm>
              <a:off x="8453438" y="4722813"/>
              <a:ext cx="274637" cy="130175"/>
            </a:xfrm>
            <a:custGeom>
              <a:avLst/>
              <a:gdLst>
                <a:gd name="T0" fmla="*/ 0 w 170"/>
                <a:gd name="T1" fmla="*/ 40177 h 81"/>
                <a:gd name="T2" fmla="*/ 30695 w 170"/>
                <a:gd name="T3" fmla="*/ 53034 h 81"/>
                <a:gd name="T4" fmla="*/ 67851 w 170"/>
                <a:gd name="T5" fmla="*/ 77141 h 81"/>
                <a:gd name="T6" fmla="*/ 108239 w 170"/>
                <a:gd name="T7" fmla="*/ 107676 h 81"/>
                <a:gd name="T8" fmla="*/ 135703 w 170"/>
                <a:gd name="T9" fmla="*/ 130175 h 81"/>
                <a:gd name="T10" fmla="*/ 197092 w 170"/>
                <a:gd name="T11" fmla="*/ 130175 h 81"/>
                <a:gd name="T12" fmla="*/ 237480 w 170"/>
                <a:gd name="T13" fmla="*/ 123747 h 81"/>
                <a:gd name="T14" fmla="*/ 271406 w 170"/>
                <a:gd name="T15" fmla="*/ 117318 h 81"/>
                <a:gd name="T16" fmla="*/ 274637 w 170"/>
                <a:gd name="T17" fmla="*/ 102854 h 81"/>
                <a:gd name="T18" fmla="*/ 271406 w 170"/>
                <a:gd name="T19" fmla="*/ 86783 h 81"/>
                <a:gd name="T20" fmla="*/ 243942 w 170"/>
                <a:gd name="T21" fmla="*/ 70712 h 81"/>
                <a:gd name="T22" fmla="*/ 213248 w 170"/>
                <a:gd name="T23" fmla="*/ 46606 h 81"/>
                <a:gd name="T24" fmla="*/ 193861 w 170"/>
                <a:gd name="T25" fmla="*/ 25714 h 81"/>
                <a:gd name="T26" fmla="*/ 182553 w 170"/>
                <a:gd name="T27" fmla="*/ 6428 h 81"/>
                <a:gd name="T28" fmla="*/ 163167 w 170"/>
                <a:gd name="T29" fmla="*/ 0 h 81"/>
                <a:gd name="T30" fmla="*/ 142165 w 170"/>
                <a:gd name="T31" fmla="*/ 25714 h 81"/>
                <a:gd name="T32" fmla="*/ 122779 w 170"/>
                <a:gd name="T33" fmla="*/ 36963 h 81"/>
                <a:gd name="T34" fmla="*/ 101777 w 170"/>
                <a:gd name="T35" fmla="*/ 25714 h 81"/>
                <a:gd name="T36" fmla="*/ 82391 w 170"/>
                <a:gd name="T37" fmla="*/ 9643 h 81"/>
                <a:gd name="T38" fmla="*/ 54927 w 170"/>
                <a:gd name="T39" fmla="*/ 16071 h 81"/>
                <a:gd name="T40" fmla="*/ 0 w 170"/>
                <a:gd name="T41" fmla="*/ 40177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81">
                  <a:moveTo>
                    <a:pt x="0" y="25"/>
                  </a:moveTo>
                  <a:lnTo>
                    <a:pt x="19" y="33"/>
                  </a:lnTo>
                  <a:lnTo>
                    <a:pt x="42" y="48"/>
                  </a:lnTo>
                  <a:lnTo>
                    <a:pt x="67" y="67"/>
                  </a:lnTo>
                  <a:lnTo>
                    <a:pt x="84" y="81"/>
                  </a:lnTo>
                  <a:lnTo>
                    <a:pt x="122" y="81"/>
                  </a:lnTo>
                  <a:lnTo>
                    <a:pt x="147" y="77"/>
                  </a:lnTo>
                  <a:lnTo>
                    <a:pt x="168" y="73"/>
                  </a:lnTo>
                  <a:lnTo>
                    <a:pt x="170" y="64"/>
                  </a:lnTo>
                  <a:lnTo>
                    <a:pt x="168" y="54"/>
                  </a:lnTo>
                  <a:lnTo>
                    <a:pt x="151" y="44"/>
                  </a:lnTo>
                  <a:lnTo>
                    <a:pt x="132" y="29"/>
                  </a:lnTo>
                  <a:lnTo>
                    <a:pt x="120" y="16"/>
                  </a:lnTo>
                  <a:lnTo>
                    <a:pt x="113" y="4"/>
                  </a:lnTo>
                  <a:lnTo>
                    <a:pt x="101" y="0"/>
                  </a:lnTo>
                  <a:lnTo>
                    <a:pt x="88" y="16"/>
                  </a:lnTo>
                  <a:lnTo>
                    <a:pt x="76" y="23"/>
                  </a:lnTo>
                  <a:lnTo>
                    <a:pt x="63" y="16"/>
                  </a:lnTo>
                  <a:lnTo>
                    <a:pt x="51" y="6"/>
                  </a:lnTo>
                  <a:lnTo>
                    <a:pt x="34" y="10"/>
                  </a:lnTo>
                  <a:lnTo>
                    <a:pt x="0" y="25"/>
                  </a:lnTo>
                  <a:close/>
                </a:path>
              </a:pathLst>
            </a:custGeom>
            <a:solidFill>
              <a:srgbClr val="FFFFFF"/>
            </a:solidFill>
            <a:ln w="9525" cap="flat" cmpd="sng">
              <a:solidFill>
                <a:srgbClr val="AEAFB0"/>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7" name="Freeform 55"/>
            <p:cNvSpPr>
              <a:spLocks noChangeAspect="1"/>
            </p:cNvSpPr>
            <p:nvPr/>
          </p:nvSpPr>
          <p:spPr bwMode="gray">
            <a:xfrm>
              <a:off x="7432675" y="6097588"/>
              <a:ext cx="55563" cy="30162"/>
            </a:xfrm>
            <a:custGeom>
              <a:avLst/>
              <a:gdLst>
                <a:gd name="T0" fmla="*/ 48828 w 33"/>
                <a:gd name="T1" fmla="*/ 0 h 19"/>
                <a:gd name="T2" fmla="*/ 55563 w 33"/>
                <a:gd name="T3" fmla="*/ 30162 h 19"/>
                <a:gd name="T4" fmla="*/ 0 w 33"/>
                <a:gd name="T5" fmla="*/ 30162 h 19"/>
                <a:gd name="T6" fmla="*/ 6735 w 33"/>
                <a:gd name="T7" fmla="*/ 6350 h 19"/>
                <a:gd name="T8" fmla="*/ 48828 w 33"/>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9">
                  <a:moveTo>
                    <a:pt x="29" y="0"/>
                  </a:moveTo>
                  <a:lnTo>
                    <a:pt x="33" y="19"/>
                  </a:lnTo>
                  <a:lnTo>
                    <a:pt x="0" y="19"/>
                  </a:lnTo>
                  <a:lnTo>
                    <a:pt x="4" y="4"/>
                  </a:lnTo>
                  <a:lnTo>
                    <a:pt x="29" y="0"/>
                  </a:lnTo>
                  <a:close/>
                </a:path>
              </a:pathLst>
            </a:custGeom>
            <a:solidFill>
              <a:srgbClr val="D1D5D5"/>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GB" b="0" i="0" u="none" strike="noStrike" kern="0" cap="none" spc="0" normalizeH="0" baseline="0" noProof="0" smtClean="0">
                <a:ln>
                  <a:noFill/>
                </a:ln>
                <a:solidFill>
                  <a:srgbClr val="000000"/>
                </a:solidFill>
                <a:effectLst/>
                <a:uLnTx/>
                <a:uFillTx/>
                <a:latin typeface="Arial Narrow"/>
              </a:endParaRPr>
            </a:p>
          </p:txBody>
        </p:sp>
        <p:sp>
          <p:nvSpPr>
            <p:cNvPr id="58" name="Rectangle 57"/>
            <p:cNvSpPr>
              <a:spLocks noChangeArrowheads="1"/>
            </p:cNvSpPr>
            <p:nvPr/>
          </p:nvSpPr>
          <p:spPr bwMode="auto">
            <a:xfrm>
              <a:off x="252413" y="1628775"/>
              <a:ext cx="717550" cy="215900"/>
            </a:xfrm>
            <a:prstGeom prst="rect">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smtClean="0">
                  <a:ln>
                    <a:noFill/>
                  </a:ln>
                  <a:solidFill>
                    <a:srgbClr val="000000"/>
                  </a:solidFill>
                  <a:effectLst/>
                  <a:uLnTx/>
                  <a:uFillTx/>
                  <a:latin typeface="Arial Narrow"/>
                </a:rPr>
                <a:t>&lt; 0%</a:t>
              </a:r>
            </a:p>
          </p:txBody>
        </p:sp>
        <p:sp>
          <p:nvSpPr>
            <p:cNvPr id="59" name="Rectangle 58"/>
            <p:cNvSpPr>
              <a:spLocks noChangeArrowheads="1"/>
            </p:cNvSpPr>
            <p:nvPr/>
          </p:nvSpPr>
          <p:spPr bwMode="auto">
            <a:xfrm>
              <a:off x="252413" y="1949450"/>
              <a:ext cx="717550" cy="215900"/>
            </a:xfrm>
            <a:prstGeom prst="rect">
              <a:avLst/>
            </a:prstGeom>
            <a:solidFill>
              <a:srgbClr val="ECBEC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smtClean="0">
                  <a:ln>
                    <a:noFill/>
                  </a:ln>
                  <a:solidFill>
                    <a:srgbClr val="000000"/>
                  </a:solidFill>
                  <a:effectLst/>
                  <a:uLnTx/>
                  <a:uFillTx/>
                  <a:latin typeface="Arial Narrow"/>
                </a:rPr>
                <a:t>0.0 – 0.9%</a:t>
              </a:r>
            </a:p>
          </p:txBody>
        </p:sp>
        <p:sp>
          <p:nvSpPr>
            <p:cNvPr id="60" name="Rectangle 59"/>
            <p:cNvSpPr>
              <a:spLocks noChangeArrowheads="1"/>
            </p:cNvSpPr>
            <p:nvPr/>
          </p:nvSpPr>
          <p:spPr bwMode="auto">
            <a:xfrm>
              <a:off x="252413" y="2238375"/>
              <a:ext cx="717550" cy="215900"/>
            </a:xfrm>
            <a:prstGeom prst="rect">
              <a:avLst/>
            </a:prstGeom>
            <a:solidFill>
              <a:srgbClr val="DD898C"/>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smtClean="0">
                  <a:ln>
                    <a:noFill/>
                  </a:ln>
                  <a:solidFill>
                    <a:srgbClr val="000000"/>
                  </a:solidFill>
                  <a:effectLst/>
                  <a:uLnTx/>
                  <a:uFillTx/>
                  <a:latin typeface="Arial Narrow"/>
                </a:rPr>
                <a:t>1.0 – 1.9%</a:t>
              </a:r>
            </a:p>
          </p:txBody>
        </p:sp>
        <p:sp>
          <p:nvSpPr>
            <p:cNvPr id="61" name="Rectangle 60"/>
            <p:cNvSpPr>
              <a:spLocks noChangeArrowheads="1"/>
            </p:cNvSpPr>
            <p:nvPr/>
          </p:nvSpPr>
          <p:spPr bwMode="auto">
            <a:xfrm>
              <a:off x="252413" y="2525713"/>
              <a:ext cx="717550" cy="215900"/>
            </a:xfrm>
            <a:prstGeom prst="rect">
              <a:avLst/>
            </a:prstGeom>
            <a:solidFill>
              <a:srgbClr val="BC141A"/>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smtClean="0">
                  <a:ln>
                    <a:noFill/>
                  </a:ln>
                  <a:solidFill>
                    <a:srgbClr val="FFFFFF"/>
                  </a:solidFill>
                  <a:effectLst/>
                  <a:uLnTx/>
                  <a:uFillTx/>
                  <a:latin typeface="Arial Narrow"/>
                </a:rPr>
                <a:t>2.0 – 2.9%</a:t>
              </a:r>
            </a:p>
          </p:txBody>
        </p:sp>
        <p:sp>
          <p:nvSpPr>
            <p:cNvPr id="62" name="Rectangle 61"/>
            <p:cNvSpPr>
              <a:spLocks noChangeArrowheads="1"/>
            </p:cNvSpPr>
            <p:nvPr/>
          </p:nvSpPr>
          <p:spPr bwMode="auto">
            <a:xfrm>
              <a:off x="252413" y="2813050"/>
              <a:ext cx="717550" cy="215900"/>
            </a:xfrm>
            <a:prstGeom prst="rect">
              <a:avLst/>
            </a:prstGeom>
            <a:solidFill>
              <a:srgbClr val="8000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de-DE" sz="1200" b="1">
                  <a:solidFill>
                    <a:srgbClr val="FFFFFF"/>
                  </a:solidFill>
                  <a:latin typeface="Arial Narrow"/>
                </a:rPr>
                <a:t>&gt; 3.0% </a:t>
              </a:r>
            </a:p>
          </p:txBody>
        </p:sp>
        <p:sp>
          <p:nvSpPr>
            <p:cNvPr id="63" name="AutoShape 62"/>
            <p:cNvSpPr>
              <a:spLocks noChangeAspect="1" noChangeArrowheads="1"/>
            </p:cNvSpPr>
            <p:nvPr/>
          </p:nvSpPr>
          <p:spPr bwMode="auto">
            <a:xfrm>
              <a:off x="3716338" y="3189288"/>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1.0%</a:t>
              </a:r>
            </a:p>
          </p:txBody>
        </p:sp>
        <p:sp>
          <p:nvSpPr>
            <p:cNvPr id="64" name="AutoShape 63"/>
            <p:cNvSpPr>
              <a:spLocks noChangeAspect="1" noChangeArrowheads="1"/>
            </p:cNvSpPr>
            <p:nvPr/>
          </p:nvSpPr>
          <p:spPr bwMode="auto">
            <a:xfrm>
              <a:off x="2693988" y="377666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0.5%</a:t>
              </a:r>
            </a:p>
          </p:txBody>
        </p:sp>
        <p:sp>
          <p:nvSpPr>
            <p:cNvPr id="65" name="AutoShape 64"/>
            <p:cNvSpPr>
              <a:spLocks noChangeAspect="1" noChangeArrowheads="1"/>
            </p:cNvSpPr>
            <p:nvPr/>
          </p:nvSpPr>
          <p:spPr bwMode="auto">
            <a:xfrm>
              <a:off x="2495550" y="2759075"/>
              <a:ext cx="377825" cy="246063"/>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1.2%</a:t>
              </a:r>
            </a:p>
          </p:txBody>
        </p:sp>
        <p:sp>
          <p:nvSpPr>
            <p:cNvPr id="66" name="AutoShape 65"/>
            <p:cNvSpPr>
              <a:spLocks noChangeAspect="1" noChangeArrowheads="1"/>
            </p:cNvSpPr>
            <p:nvPr/>
          </p:nvSpPr>
          <p:spPr bwMode="auto">
            <a:xfrm>
              <a:off x="1627188" y="456406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-2.0%</a:t>
              </a:r>
            </a:p>
          </p:txBody>
        </p:sp>
        <p:sp>
          <p:nvSpPr>
            <p:cNvPr id="67" name="AutoShape 66"/>
            <p:cNvSpPr>
              <a:spLocks noChangeAspect="1" noChangeArrowheads="1"/>
            </p:cNvSpPr>
            <p:nvPr/>
          </p:nvSpPr>
          <p:spPr bwMode="auto">
            <a:xfrm>
              <a:off x="3671888" y="428466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-0.5%</a:t>
              </a:r>
            </a:p>
          </p:txBody>
        </p:sp>
        <p:sp>
          <p:nvSpPr>
            <p:cNvPr id="68" name="AutoShape 67"/>
            <p:cNvSpPr>
              <a:spLocks noChangeAspect="1" noChangeArrowheads="1"/>
            </p:cNvSpPr>
            <p:nvPr/>
          </p:nvSpPr>
          <p:spPr bwMode="auto">
            <a:xfrm>
              <a:off x="7110413" y="1887538"/>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FFFF"/>
                  </a:solidFill>
                  <a:effectLst/>
                  <a:uLnTx/>
                  <a:uFillTx/>
                  <a:latin typeface="Arial Narrow"/>
                </a:rPr>
                <a:t>3.4%</a:t>
              </a:r>
            </a:p>
          </p:txBody>
        </p:sp>
        <p:sp>
          <p:nvSpPr>
            <p:cNvPr id="69" name="AutoShape 68"/>
            <p:cNvSpPr>
              <a:spLocks noChangeAspect="1" noChangeArrowheads="1"/>
            </p:cNvSpPr>
            <p:nvPr/>
          </p:nvSpPr>
          <p:spPr bwMode="auto">
            <a:xfrm>
              <a:off x="6732588" y="510381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4.2%</a:t>
              </a:r>
            </a:p>
          </p:txBody>
        </p:sp>
        <p:sp>
          <p:nvSpPr>
            <p:cNvPr id="70" name="AutoShape 69"/>
            <p:cNvSpPr>
              <a:spLocks noChangeAspect="1" noChangeArrowheads="1"/>
            </p:cNvSpPr>
            <p:nvPr/>
          </p:nvSpPr>
          <p:spPr bwMode="auto">
            <a:xfrm>
              <a:off x="4308475" y="2009775"/>
              <a:ext cx="377825" cy="246063"/>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1.1%</a:t>
              </a:r>
            </a:p>
          </p:txBody>
        </p:sp>
        <p:sp>
          <p:nvSpPr>
            <p:cNvPr id="71" name="AutoShape 70"/>
            <p:cNvSpPr>
              <a:spLocks noChangeAspect="1" noChangeArrowheads="1"/>
            </p:cNvSpPr>
            <p:nvPr/>
          </p:nvSpPr>
          <p:spPr bwMode="auto">
            <a:xfrm>
              <a:off x="4795838" y="3005138"/>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2.4%</a:t>
              </a:r>
            </a:p>
          </p:txBody>
        </p:sp>
        <p:sp>
          <p:nvSpPr>
            <p:cNvPr id="72" name="AutoShape 71"/>
            <p:cNvSpPr>
              <a:spLocks noChangeAspect="1" noChangeArrowheads="1"/>
            </p:cNvSpPr>
            <p:nvPr/>
          </p:nvSpPr>
          <p:spPr bwMode="auto">
            <a:xfrm>
              <a:off x="1816100" y="250666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1.0%</a:t>
              </a:r>
            </a:p>
          </p:txBody>
        </p:sp>
        <p:sp>
          <p:nvSpPr>
            <p:cNvPr id="73" name="AutoShape 72"/>
            <p:cNvSpPr>
              <a:spLocks noChangeAspect="1" noChangeArrowheads="1"/>
            </p:cNvSpPr>
            <p:nvPr/>
          </p:nvSpPr>
          <p:spPr bwMode="auto">
            <a:xfrm>
              <a:off x="5319713" y="128111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0.7%</a:t>
              </a:r>
            </a:p>
          </p:txBody>
        </p:sp>
        <p:sp>
          <p:nvSpPr>
            <p:cNvPr id="74" name="AutoShape 73"/>
            <p:cNvSpPr>
              <a:spLocks noChangeAspect="1" noChangeArrowheads="1"/>
            </p:cNvSpPr>
            <p:nvPr/>
          </p:nvSpPr>
          <p:spPr bwMode="auto">
            <a:xfrm>
              <a:off x="4308475" y="3467100"/>
              <a:ext cx="377825" cy="246063"/>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0.8%</a:t>
              </a:r>
            </a:p>
          </p:txBody>
        </p:sp>
        <p:sp>
          <p:nvSpPr>
            <p:cNvPr id="75" name="AutoShape 74"/>
            <p:cNvSpPr>
              <a:spLocks noChangeAspect="1" noChangeArrowheads="1"/>
            </p:cNvSpPr>
            <p:nvPr/>
          </p:nvSpPr>
          <p:spPr bwMode="auto">
            <a:xfrm>
              <a:off x="4826000" y="3925888"/>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0.8%</a:t>
              </a:r>
            </a:p>
          </p:txBody>
        </p:sp>
        <p:sp>
          <p:nvSpPr>
            <p:cNvPr id="76" name="AutoShape 75"/>
            <p:cNvSpPr>
              <a:spLocks noChangeAspect="1" noChangeArrowheads="1"/>
            </p:cNvSpPr>
            <p:nvPr/>
          </p:nvSpPr>
          <p:spPr bwMode="auto">
            <a:xfrm>
              <a:off x="3189288" y="2730500"/>
              <a:ext cx="377825" cy="246063"/>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0.4%</a:t>
              </a:r>
            </a:p>
          </p:txBody>
        </p:sp>
        <p:sp>
          <p:nvSpPr>
            <p:cNvPr id="77" name="Rectangle 76"/>
            <p:cNvSpPr>
              <a:spLocks noChangeArrowheads="1"/>
            </p:cNvSpPr>
            <p:nvPr/>
          </p:nvSpPr>
          <p:spPr bwMode="auto">
            <a:xfrm>
              <a:off x="611188" y="5788025"/>
              <a:ext cx="2735262" cy="222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6D7174"/>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nchor="b"/>
            <a:lstStyle/>
            <a:p>
              <a:pPr eaLnBrk="0" hangingPunct="0"/>
              <a:r>
                <a:rPr lang="en-GB" sz="1000">
                  <a:solidFill>
                    <a:srgbClr val="6D716A"/>
                  </a:solidFill>
                  <a:latin typeface="Arial Narrow"/>
                </a:rPr>
                <a:t>Source: Consensus Economics, October 2012</a:t>
              </a:r>
            </a:p>
          </p:txBody>
        </p:sp>
        <p:sp>
          <p:nvSpPr>
            <p:cNvPr id="78" name="AutoShape 77"/>
            <p:cNvSpPr>
              <a:spLocks noChangeAspect="1" noChangeArrowheads="1"/>
            </p:cNvSpPr>
            <p:nvPr/>
          </p:nvSpPr>
          <p:spPr bwMode="auto">
            <a:xfrm>
              <a:off x="2813050" y="3136900"/>
              <a:ext cx="377825" cy="246063"/>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0.5%</a:t>
              </a:r>
            </a:p>
          </p:txBody>
        </p:sp>
        <p:sp>
          <p:nvSpPr>
            <p:cNvPr id="79" name="AutoShape 78"/>
            <p:cNvSpPr>
              <a:spLocks noChangeAspect="1" noChangeArrowheads="1"/>
            </p:cNvSpPr>
            <p:nvPr/>
          </p:nvSpPr>
          <p:spPr bwMode="auto">
            <a:xfrm>
              <a:off x="781050" y="4476750"/>
              <a:ext cx="377825" cy="246063"/>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-2.0%</a:t>
              </a:r>
            </a:p>
          </p:txBody>
        </p:sp>
        <p:sp>
          <p:nvSpPr>
            <p:cNvPr id="80" name="AutoShape 79"/>
            <p:cNvSpPr>
              <a:spLocks noChangeAspect="1" noChangeArrowheads="1"/>
            </p:cNvSpPr>
            <p:nvPr/>
          </p:nvSpPr>
          <p:spPr bwMode="auto">
            <a:xfrm>
              <a:off x="3776663" y="1504950"/>
              <a:ext cx="377825" cy="246063"/>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2.0%</a:t>
              </a:r>
            </a:p>
          </p:txBody>
        </p:sp>
        <p:sp>
          <p:nvSpPr>
            <p:cNvPr id="81" name="AutoShape 80"/>
            <p:cNvSpPr>
              <a:spLocks noChangeAspect="1" noChangeArrowheads="1"/>
            </p:cNvSpPr>
            <p:nvPr/>
          </p:nvSpPr>
          <p:spPr bwMode="auto">
            <a:xfrm>
              <a:off x="5414963" y="540226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-3.4%</a:t>
              </a:r>
            </a:p>
          </p:txBody>
        </p:sp>
        <p:sp>
          <p:nvSpPr>
            <p:cNvPr id="82" name="AutoShape 82"/>
            <p:cNvSpPr>
              <a:spLocks noChangeAspect="1" noChangeArrowheads="1"/>
            </p:cNvSpPr>
            <p:nvPr/>
          </p:nvSpPr>
          <p:spPr bwMode="auto">
            <a:xfrm>
              <a:off x="3619500" y="2333625"/>
              <a:ext cx="377825" cy="246063"/>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1.0%</a:t>
              </a:r>
            </a:p>
          </p:txBody>
        </p:sp>
        <p:sp>
          <p:nvSpPr>
            <p:cNvPr id="83" name="AutoShape 83"/>
            <p:cNvSpPr>
              <a:spLocks noChangeAspect="1" noChangeArrowheads="1"/>
            </p:cNvSpPr>
            <p:nvPr/>
          </p:nvSpPr>
          <p:spPr bwMode="auto">
            <a:xfrm>
              <a:off x="5562600" y="413861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1.8%</a:t>
              </a:r>
            </a:p>
          </p:txBody>
        </p:sp>
        <p:sp>
          <p:nvSpPr>
            <p:cNvPr id="84" name="AutoShape 85"/>
            <p:cNvSpPr>
              <a:spLocks noChangeAspect="1" noChangeArrowheads="1"/>
            </p:cNvSpPr>
            <p:nvPr/>
          </p:nvSpPr>
          <p:spPr bwMode="auto">
            <a:xfrm>
              <a:off x="5527675" y="4665663"/>
              <a:ext cx="377825" cy="246062"/>
            </a:xfrm>
            <a:prstGeom prst="roundRect">
              <a:avLst>
                <a:gd name="adj" fmla="val 19852"/>
              </a:avLst>
            </a:prstGeom>
            <a:solidFill>
              <a:srgbClr val="5F5F5F"/>
            </a:solidFill>
            <a:ln w="9525">
              <a:solidFill>
                <a:srgbClr val="FFFFFF"/>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smtClean="0">
                  <a:ln>
                    <a:noFill/>
                  </a:ln>
                  <a:solidFill>
                    <a:srgbClr val="FFFFFF"/>
                  </a:solidFill>
                  <a:effectLst/>
                  <a:uLnTx/>
                  <a:uFillTx/>
                  <a:latin typeface="Arial Narrow"/>
                </a:rPr>
                <a:t>2.5%</a:t>
              </a:r>
            </a:p>
          </p:txBody>
        </p:sp>
        <p:sp>
          <p:nvSpPr>
            <p:cNvPr id="85" name="Rectangle 56"/>
            <p:cNvSpPr>
              <a:spLocks noChangeArrowheads="1"/>
            </p:cNvSpPr>
            <p:nvPr/>
          </p:nvSpPr>
          <p:spPr bwMode="auto">
            <a:xfrm>
              <a:off x="496888" y="1298575"/>
              <a:ext cx="7921625"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r>
                <a:rPr lang="en-GB" sz="1400" b="1">
                  <a:solidFill>
                    <a:srgbClr val="000000"/>
                  </a:solidFill>
                  <a:latin typeface="Arial Narrow"/>
                </a:rPr>
                <a:t>GDP Growth Forecast 2013</a:t>
              </a:r>
            </a:p>
          </p:txBody>
        </p:sp>
      </p:grpSp>
      <p:pic>
        <p:nvPicPr>
          <p:cNvPr id="86" name="Picture 3" descr="JLL small"/>
          <p:cNvPicPr>
            <a:picLocks noChangeAspect="1" noChangeArrowheads="1"/>
          </p:cNvPicPr>
          <p:nvPr/>
        </p:nvPicPr>
        <p:blipFill>
          <a:blip r:embed="rId2" cstate="print"/>
          <a:srcRect/>
          <a:stretch>
            <a:fillRect/>
          </a:stretch>
        </p:blipFill>
        <p:spPr bwMode="auto">
          <a:xfrm>
            <a:off x="7620000" y="6381750"/>
            <a:ext cx="1143000" cy="4000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7544662"/>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Macro Economic Indicators By Region</a:t>
            </a:r>
            <a:endParaRPr lang="en-US" dirty="0"/>
          </a:p>
        </p:txBody>
      </p:sp>
      <p:grpSp>
        <p:nvGrpSpPr>
          <p:cNvPr id="4" name="Group 3"/>
          <p:cNvGrpSpPr/>
          <p:nvPr/>
        </p:nvGrpSpPr>
        <p:grpSpPr>
          <a:xfrm>
            <a:off x="610815" y="2150852"/>
            <a:ext cx="2475196" cy="3287149"/>
            <a:chOff x="611188" y="892510"/>
            <a:chExt cx="2475196" cy="3287149"/>
          </a:xfrm>
        </p:grpSpPr>
        <p:sp>
          <p:nvSpPr>
            <p:cNvPr id="5" name="TextBox 12"/>
            <p:cNvSpPr txBox="1">
              <a:spLocks noChangeArrowheads="1"/>
            </p:cNvSpPr>
            <p:nvPr/>
          </p:nvSpPr>
          <p:spPr bwMode="auto">
            <a:xfrm>
              <a:off x="611188" y="3533328"/>
              <a:ext cx="2475196" cy="6463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1200" b="1">
                  <a:solidFill>
                    <a:schemeClr val="tx1"/>
                  </a:solidFill>
                  <a:latin typeface="Arial Narrow" pitchFamily="34" charset="0"/>
                </a:defRPr>
              </a:lvl1pPr>
              <a:lvl2pPr marL="742950" indent="-285750">
                <a:defRPr sz="1200" b="1">
                  <a:solidFill>
                    <a:schemeClr val="tx1"/>
                  </a:solidFill>
                  <a:latin typeface="Arial Narrow" pitchFamily="34" charset="0"/>
                </a:defRPr>
              </a:lvl2pPr>
              <a:lvl3pPr>
                <a:defRPr sz="1200" b="1">
                  <a:solidFill>
                    <a:schemeClr val="tx1"/>
                  </a:solidFill>
                  <a:latin typeface="Arial Narrow" pitchFamily="34" charset="0"/>
                </a:defRPr>
              </a:lvl3pPr>
              <a:lvl4pPr marL="1600200" indent="-228600">
                <a:defRPr sz="1200" b="1">
                  <a:solidFill>
                    <a:schemeClr val="tx1"/>
                  </a:solidFill>
                  <a:latin typeface="Arial Narrow" pitchFamily="34" charset="0"/>
                </a:defRPr>
              </a:lvl4pPr>
              <a:lvl5pPr marL="2057400" indent="-228600">
                <a:defRPr sz="1200" b="1">
                  <a:solidFill>
                    <a:schemeClr val="tx1"/>
                  </a:solidFill>
                  <a:latin typeface="Arial Narrow" pitchFamily="34" charset="0"/>
                </a:defRPr>
              </a:lvl5pPr>
              <a:lvl6pPr marL="2514600" indent="-228600" algn="ctr" eaLnBrk="0" fontAlgn="base" hangingPunct="0">
                <a:spcBef>
                  <a:spcPct val="0"/>
                </a:spcBef>
                <a:spcAft>
                  <a:spcPct val="0"/>
                </a:spcAft>
                <a:defRPr sz="1200" b="1">
                  <a:solidFill>
                    <a:schemeClr val="tx1"/>
                  </a:solidFill>
                  <a:latin typeface="Arial Narrow" pitchFamily="34" charset="0"/>
                </a:defRPr>
              </a:lvl6pPr>
              <a:lvl7pPr marL="2971800" indent="-228600" algn="ctr" eaLnBrk="0" fontAlgn="base" hangingPunct="0">
                <a:spcBef>
                  <a:spcPct val="0"/>
                </a:spcBef>
                <a:spcAft>
                  <a:spcPct val="0"/>
                </a:spcAft>
                <a:defRPr sz="1200" b="1">
                  <a:solidFill>
                    <a:schemeClr val="tx1"/>
                  </a:solidFill>
                  <a:latin typeface="Arial Narrow" pitchFamily="34" charset="0"/>
                </a:defRPr>
              </a:lvl7pPr>
              <a:lvl8pPr marL="3429000" indent="-228600" algn="ctr" eaLnBrk="0" fontAlgn="base" hangingPunct="0">
                <a:spcBef>
                  <a:spcPct val="0"/>
                </a:spcBef>
                <a:spcAft>
                  <a:spcPct val="0"/>
                </a:spcAft>
                <a:defRPr sz="1200" b="1">
                  <a:solidFill>
                    <a:schemeClr val="tx1"/>
                  </a:solidFill>
                  <a:latin typeface="Arial Narrow" pitchFamily="34" charset="0"/>
                </a:defRPr>
              </a:lvl8pPr>
              <a:lvl9pPr marL="3886200" indent="-228600" algn="ctr" eaLnBrk="0" fontAlgn="base" hangingPunct="0">
                <a:spcBef>
                  <a:spcPct val="0"/>
                </a:spcBef>
                <a:spcAft>
                  <a:spcPct val="0"/>
                </a:spcAft>
                <a:defRPr sz="1200" b="1">
                  <a:solidFill>
                    <a:schemeClr val="tx1"/>
                  </a:solidFill>
                  <a:latin typeface="Arial Narrow" pitchFamily="34" charset="0"/>
                </a:defRPr>
              </a:lvl9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Narrow" pitchFamily="34" charset="0"/>
                  <a:ea typeface="MS PGothic"/>
                  <a:cs typeface="MS PGothic"/>
                </a:rPr>
                <a:t>Sudden recovery </a:t>
              </a:r>
              <a: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t/>
              </a:r>
              <a:b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br>
              <a: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t>(</a:t>
              </a:r>
              <a:r>
                <a:rPr kumimoji="0" lang="en-GB" sz="1800" b="0" i="0" u="none" strike="noStrike" kern="0" cap="none" spc="0" normalizeH="0" baseline="0" noProof="0" dirty="0">
                  <a:ln>
                    <a:noFill/>
                  </a:ln>
                  <a:solidFill>
                    <a:srgbClr val="000000"/>
                  </a:solidFill>
                  <a:effectLst/>
                  <a:uLnTx/>
                  <a:uFillTx/>
                  <a:latin typeface="Arial Narrow" pitchFamily="34" charset="0"/>
                  <a:ea typeface="MS PGothic"/>
                  <a:cs typeface="MS PGothic"/>
                </a:rPr>
                <a:t>10</a:t>
              </a:r>
              <a: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t>%)</a:t>
              </a:r>
              <a:endParaRPr kumimoji="0" lang="en-GB" sz="1800" b="0" i="0" u="none" strike="noStrike" kern="0" cap="none" spc="0" normalizeH="0" baseline="0" noProof="0" dirty="0">
                <a:ln>
                  <a:noFill/>
                </a:ln>
                <a:solidFill>
                  <a:srgbClr val="000000"/>
                </a:solidFill>
                <a:effectLst/>
                <a:uLnTx/>
                <a:uFillTx/>
                <a:latin typeface="Arial Narrow" pitchFamily="34" charset="0"/>
                <a:ea typeface="MS PGothic"/>
                <a:cs typeface="MS PGothic"/>
              </a:endParaRPr>
            </a:p>
          </p:txBody>
        </p:sp>
        <p:sp>
          <p:nvSpPr>
            <p:cNvPr id="6" name="Rounded Rectangle 5"/>
            <p:cNvSpPr/>
            <p:nvPr/>
          </p:nvSpPr>
          <p:spPr>
            <a:xfrm>
              <a:off x="611188" y="892510"/>
              <a:ext cx="2475195" cy="2475195"/>
            </a:xfrm>
            <a:prstGeom prst="roundRect">
              <a:avLst/>
            </a:prstGeom>
            <a:blipFill>
              <a:blip r:embed="rId2" cstate="print"/>
              <a:stretch>
                <a:fillRect/>
              </a:stretch>
            </a:blip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Narrow"/>
                <a:ea typeface="+mn-ea"/>
                <a:cs typeface="+mn-cs"/>
              </a:endParaRPr>
            </a:p>
          </p:txBody>
        </p:sp>
      </p:grpSp>
      <p:grpSp>
        <p:nvGrpSpPr>
          <p:cNvPr id="7" name="Group 6"/>
          <p:cNvGrpSpPr/>
          <p:nvPr/>
        </p:nvGrpSpPr>
        <p:grpSpPr>
          <a:xfrm>
            <a:off x="3334029" y="2150852"/>
            <a:ext cx="2475196" cy="3287149"/>
            <a:chOff x="3334402" y="892510"/>
            <a:chExt cx="2475196" cy="3287149"/>
          </a:xfrm>
        </p:grpSpPr>
        <p:sp>
          <p:nvSpPr>
            <p:cNvPr id="8" name="TextBox 13"/>
            <p:cNvSpPr txBox="1">
              <a:spLocks noChangeArrowheads="1"/>
            </p:cNvSpPr>
            <p:nvPr/>
          </p:nvSpPr>
          <p:spPr bwMode="auto">
            <a:xfrm>
              <a:off x="3334402" y="3533328"/>
              <a:ext cx="2475195" cy="6463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sz="1200" b="1">
                  <a:solidFill>
                    <a:schemeClr val="tx1"/>
                  </a:solidFill>
                  <a:latin typeface="Arial Narrow" pitchFamily="34" charset="0"/>
                </a:defRPr>
              </a:lvl1pPr>
              <a:lvl2pPr marL="742950" indent="-285750">
                <a:defRPr sz="1200" b="1">
                  <a:solidFill>
                    <a:schemeClr val="tx1"/>
                  </a:solidFill>
                  <a:latin typeface="Arial Narrow" pitchFamily="34" charset="0"/>
                </a:defRPr>
              </a:lvl2pPr>
              <a:lvl3pPr>
                <a:defRPr sz="1200" b="1">
                  <a:solidFill>
                    <a:schemeClr val="tx1"/>
                  </a:solidFill>
                  <a:latin typeface="Arial Narrow" pitchFamily="34" charset="0"/>
                </a:defRPr>
              </a:lvl3pPr>
              <a:lvl4pPr marL="1600200" indent="-228600">
                <a:defRPr sz="1200" b="1">
                  <a:solidFill>
                    <a:schemeClr val="tx1"/>
                  </a:solidFill>
                  <a:latin typeface="Arial Narrow" pitchFamily="34" charset="0"/>
                </a:defRPr>
              </a:lvl4pPr>
              <a:lvl5pPr marL="2057400" indent="-228600">
                <a:defRPr sz="1200" b="1">
                  <a:solidFill>
                    <a:schemeClr val="tx1"/>
                  </a:solidFill>
                  <a:latin typeface="Arial Narrow" pitchFamily="34" charset="0"/>
                </a:defRPr>
              </a:lvl5pPr>
              <a:lvl6pPr marL="2514600" indent="-228600" algn="ctr" eaLnBrk="0" fontAlgn="base" hangingPunct="0">
                <a:spcBef>
                  <a:spcPct val="0"/>
                </a:spcBef>
                <a:spcAft>
                  <a:spcPct val="0"/>
                </a:spcAft>
                <a:defRPr sz="1200" b="1">
                  <a:solidFill>
                    <a:schemeClr val="tx1"/>
                  </a:solidFill>
                  <a:latin typeface="Arial Narrow" pitchFamily="34" charset="0"/>
                </a:defRPr>
              </a:lvl6pPr>
              <a:lvl7pPr marL="2971800" indent="-228600" algn="ctr" eaLnBrk="0" fontAlgn="base" hangingPunct="0">
                <a:spcBef>
                  <a:spcPct val="0"/>
                </a:spcBef>
                <a:spcAft>
                  <a:spcPct val="0"/>
                </a:spcAft>
                <a:defRPr sz="1200" b="1">
                  <a:solidFill>
                    <a:schemeClr val="tx1"/>
                  </a:solidFill>
                  <a:latin typeface="Arial Narrow" pitchFamily="34" charset="0"/>
                </a:defRPr>
              </a:lvl7pPr>
              <a:lvl8pPr marL="3429000" indent="-228600" algn="ctr" eaLnBrk="0" fontAlgn="base" hangingPunct="0">
                <a:spcBef>
                  <a:spcPct val="0"/>
                </a:spcBef>
                <a:spcAft>
                  <a:spcPct val="0"/>
                </a:spcAft>
                <a:defRPr sz="1200" b="1">
                  <a:solidFill>
                    <a:schemeClr val="tx1"/>
                  </a:solidFill>
                  <a:latin typeface="Arial Narrow" pitchFamily="34" charset="0"/>
                </a:defRPr>
              </a:lvl8pPr>
              <a:lvl9pPr marL="3886200" indent="-228600" algn="ctr" eaLnBrk="0" fontAlgn="base" hangingPunct="0">
                <a:spcBef>
                  <a:spcPct val="0"/>
                </a:spcBef>
                <a:spcAft>
                  <a:spcPct val="0"/>
                </a:spcAft>
                <a:defRPr sz="1200" b="1">
                  <a:solidFill>
                    <a:schemeClr val="tx1"/>
                  </a:solidFill>
                  <a:latin typeface="Arial Narrow" pitchFamily="34" charset="0"/>
                </a:defRPr>
              </a:lvl9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Narrow" pitchFamily="34" charset="0"/>
                  <a:ea typeface="MS PGothic"/>
                  <a:cs typeface="MS PGothic"/>
                </a:rPr>
                <a:t>Muddling along  </a:t>
              </a:r>
              <a: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t/>
              </a:r>
              <a:b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br>
              <a: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t>(</a:t>
              </a:r>
              <a:r>
                <a:rPr kumimoji="0" lang="en-GB" sz="1800" b="0" i="0" u="none" strike="noStrike" kern="0" cap="none" spc="0" normalizeH="0" baseline="0" noProof="0" dirty="0">
                  <a:ln>
                    <a:noFill/>
                  </a:ln>
                  <a:solidFill>
                    <a:srgbClr val="000000"/>
                  </a:solidFill>
                  <a:effectLst/>
                  <a:uLnTx/>
                  <a:uFillTx/>
                  <a:latin typeface="Arial Narrow" pitchFamily="34" charset="0"/>
                  <a:ea typeface="MS PGothic"/>
                  <a:cs typeface="MS PGothic"/>
                </a:rPr>
                <a:t>60</a:t>
              </a:r>
              <a: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t>%)</a:t>
              </a:r>
              <a:endParaRPr kumimoji="0" lang="en-GB" sz="1800" b="0" i="0" u="none" strike="noStrike" kern="0" cap="none" spc="0" normalizeH="0" baseline="0" noProof="0" dirty="0">
                <a:ln>
                  <a:noFill/>
                </a:ln>
                <a:solidFill>
                  <a:srgbClr val="000000"/>
                </a:solidFill>
                <a:effectLst/>
                <a:uLnTx/>
                <a:uFillTx/>
                <a:latin typeface="Arial Narrow" pitchFamily="34" charset="0"/>
                <a:ea typeface="MS PGothic"/>
                <a:cs typeface="MS PGothic"/>
              </a:endParaRPr>
            </a:p>
          </p:txBody>
        </p:sp>
        <p:sp>
          <p:nvSpPr>
            <p:cNvPr id="9" name="Rounded Rectangle 8"/>
            <p:cNvSpPr/>
            <p:nvPr/>
          </p:nvSpPr>
          <p:spPr>
            <a:xfrm>
              <a:off x="3334403" y="892510"/>
              <a:ext cx="2475195" cy="2475195"/>
            </a:xfrm>
            <a:prstGeom prst="roundRect">
              <a:avLst/>
            </a:prstGeom>
            <a:blipFill>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colorTemperature colorTemp="5900"/>
                        </a14:imgEffect>
                        <a14:imgEffect>
                          <a14:saturation sat="66000"/>
                        </a14:imgEffect>
                      </a14:imgLayer>
                    </a14:imgProps>
                  </a:ext>
                </a:extLst>
              </a:blip>
              <a:stretch>
                <a:fillRect/>
              </a:stretch>
            </a:blip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Narrow"/>
                <a:ea typeface="+mn-ea"/>
                <a:cs typeface="+mn-cs"/>
              </a:endParaRPr>
            </a:p>
          </p:txBody>
        </p:sp>
      </p:grpSp>
      <p:grpSp>
        <p:nvGrpSpPr>
          <p:cNvPr id="10" name="Group 9"/>
          <p:cNvGrpSpPr/>
          <p:nvPr/>
        </p:nvGrpSpPr>
        <p:grpSpPr>
          <a:xfrm>
            <a:off x="6057244" y="2150852"/>
            <a:ext cx="2475196" cy="3564148"/>
            <a:chOff x="6057617" y="892510"/>
            <a:chExt cx="2475196" cy="3564148"/>
          </a:xfrm>
        </p:grpSpPr>
        <p:sp>
          <p:nvSpPr>
            <p:cNvPr id="11" name="TextBox 14"/>
            <p:cNvSpPr txBox="1">
              <a:spLocks noChangeArrowheads="1"/>
            </p:cNvSpPr>
            <p:nvPr/>
          </p:nvSpPr>
          <p:spPr bwMode="auto">
            <a:xfrm>
              <a:off x="6057617" y="3533328"/>
              <a:ext cx="2475195" cy="9233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sz="1200" b="1">
                  <a:solidFill>
                    <a:schemeClr val="tx1"/>
                  </a:solidFill>
                  <a:latin typeface="Arial Narrow" pitchFamily="34" charset="0"/>
                </a:defRPr>
              </a:lvl1pPr>
              <a:lvl2pPr marL="742950" indent="-285750">
                <a:defRPr sz="1200" b="1">
                  <a:solidFill>
                    <a:schemeClr val="tx1"/>
                  </a:solidFill>
                  <a:latin typeface="Arial Narrow" pitchFamily="34" charset="0"/>
                </a:defRPr>
              </a:lvl2pPr>
              <a:lvl3pPr>
                <a:defRPr sz="1200" b="1">
                  <a:solidFill>
                    <a:schemeClr val="tx1"/>
                  </a:solidFill>
                  <a:latin typeface="Arial Narrow" pitchFamily="34" charset="0"/>
                </a:defRPr>
              </a:lvl3pPr>
              <a:lvl4pPr marL="1600200" indent="-228600">
                <a:defRPr sz="1200" b="1">
                  <a:solidFill>
                    <a:schemeClr val="tx1"/>
                  </a:solidFill>
                  <a:latin typeface="Arial Narrow" pitchFamily="34" charset="0"/>
                </a:defRPr>
              </a:lvl4pPr>
              <a:lvl5pPr marL="2057400" indent="-228600">
                <a:defRPr sz="1200" b="1">
                  <a:solidFill>
                    <a:schemeClr val="tx1"/>
                  </a:solidFill>
                  <a:latin typeface="Arial Narrow" pitchFamily="34" charset="0"/>
                </a:defRPr>
              </a:lvl5pPr>
              <a:lvl6pPr marL="2514600" indent="-228600" algn="ctr" eaLnBrk="0" fontAlgn="base" hangingPunct="0">
                <a:spcBef>
                  <a:spcPct val="0"/>
                </a:spcBef>
                <a:spcAft>
                  <a:spcPct val="0"/>
                </a:spcAft>
                <a:defRPr sz="1200" b="1">
                  <a:solidFill>
                    <a:schemeClr val="tx1"/>
                  </a:solidFill>
                  <a:latin typeface="Arial Narrow" pitchFamily="34" charset="0"/>
                </a:defRPr>
              </a:lvl6pPr>
              <a:lvl7pPr marL="2971800" indent="-228600" algn="ctr" eaLnBrk="0" fontAlgn="base" hangingPunct="0">
                <a:spcBef>
                  <a:spcPct val="0"/>
                </a:spcBef>
                <a:spcAft>
                  <a:spcPct val="0"/>
                </a:spcAft>
                <a:defRPr sz="1200" b="1">
                  <a:solidFill>
                    <a:schemeClr val="tx1"/>
                  </a:solidFill>
                  <a:latin typeface="Arial Narrow" pitchFamily="34" charset="0"/>
                </a:defRPr>
              </a:lvl7pPr>
              <a:lvl8pPr marL="3429000" indent="-228600" algn="ctr" eaLnBrk="0" fontAlgn="base" hangingPunct="0">
                <a:spcBef>
                  <a:spcPct val="0"/>
                </a:spcBef>
                <a:spcAft>
                  <a:spcPct val="0"/>
                </a:spcAft>
                <a:defRPr sz="1200" b="1">
                  <a:solidFill>
                    <a:schemeClr val="tx1"/>
                  </a:solidFill>
                  <a:latin typeface="Arial Narrow" pitchFamily="34" charset="0"/>
                </a:defRPr>
              </a:lvl8pPr>
              <a:lvl9pPr marL="3886200" indent="-228600" algn="ctr" eaLnBrk="0" fontAlgn="base" hangingPunct="0">
                <a:spcBef>
                  <a:spcPct val="0"/>
                </a:spcBef>
                <a:spcAft>
                  <a:spcPct val="0"/>
                </a:spcAft>
                <a:defRPr sz="1200" b="1">
                  <a:solidFill>
                    <a:schemeClr val="tx1"/>
                  </a:solidFill>
                  <a:latin typeface="Arial Narrow" pitchFamily="34" charset="0"/>
                </a:defRPr>
              </a:lvl9p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t>Disorderly deterioration </a:t>
              </a:r>
              <a:b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br>
              <a:r>
                <a:rPr kumimoji="0" lang="en-GB" sz="1800" b="0" i="0" u="none" strike="noStrike" kern="0" cap="none" spc="0" normalizeH="0" baseline="0" noProof="0" dirty="0" smtClean="0">
                  <a:ln>
                    <a:noFill/>
                  </a:ln>
                  <a:solidFill>
                    <a:srgbClr val="000000"/>
                  </a:solidFill>
                  <a:effectLst/>
                  <a:uLnTx/>
                  <a:uFillTx/>
                  <a:latin typeface="Arial Narrow" pitchFamily="34" charset="0"/>
                  <a:ea typeface="MS PGothic"/>
                  <a:cs typeface="MS PGothic"/>
                </a:rPr>
                <a:t>(</a:t>
              </a:r>
              <a:r>
                <a:rPr kumimoji="0" lang="en-GB" sz="1800" b="0" i="0" u="none" strike="noStrike" kern="0" cap="none" spc="0" normalizeH="0" baseline="0" noProof="0" dirty="0">
                  <a:ln>
                    <a:noFill/>
                  </a:ln>
                  <a:solidFill>
                    <a:srgbClr val="000000"/>
                  </a:solidFill>
                  <a:effectLst/>
                  <a:uLnTx/>
                  <a:uFillTx/>
                  <a:latin typeface="Arial Narrow" pitchFamily="34" charset="0"/>
                  <a:ea typeface="MS PGothic"/>
                  <a:cs typeface="MS PGothic"/>
                </a:rPr>
                <a:t>30%)</a:t>
              </a:r>
            </a:p>
            <a:p>
              <a:pPr marL="0" marR="0" lvl="2"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BC141A"/>
                  </a:solidFill>
                  <a:effectLst/>
                  <a:uLnTx/>
                  <a:uFillTx/>
                  <a:latin typeface="Arial Narrow" pitchFamily="34" charset="0"/>
                  <a:ea typeface="MS PGothic"/>
                  <a:cs typeface="MS PGothic"/>
                </a:rPr>
                <a:t>(but nightmare </a:t>
              </a:r>
              <a:r>
                <a:rPr kumimoji="0" lang="en-GB" sz="1800" b="0" i="0" u="none" strike="noStrike" kern="0" cap="none" spc="0" normalizeH="0" baseline="0" noProof="0" dirty="0">
                  <a:ln>
                    <a:noFill/>
                  </a:ln>
                  <a:solidFill>
                    <a:srgbClr val="BC141A"/>
                  </a:solidFill>
                  <a:effectLst/>
                  <a:uLnTx/>
                  <a:uFillTx/>
                  <a:latin typeface="Arial Narrow" pitchFamily="34" charset="0"/>
                  <a:ea typeface="MS PGothic"/>
                  <a:cs typeface="MS PGothic"/>
                </a:rPr>
                <a:t>case &lt;10%)</a:t>
              </a:r>
            </a:p>
          </p:txBody>
        </p:sp>
        <p:sp>
          <p:nvSpPr>
            <p:cNvPr id="12" name="Rounded Rectangle 11"/>
            <p:cNvSpPr/>
            <p:nvPr/>
          </p:nvSpPr>
          <p:spPr>
            <a:xfrm>
              <a:off x="6057618" y="892510"/>
              <a:ext cx="2475195" cy="2475195"/>
            </a:xfrm>
            <a:prstGeom prst="roundRect">
              <a:avLst/>
            </a:prstGeom>
            <a:blipFill>
              <a:blip r:embed="rId5" cstate="print"/>
              <a:stretch>
                <a:fillRect/>
              </a:stretch>
            </a:blip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Narrow"/>
                <a:ea typeface="+mn-ea"/>
                <a:cs typeface="+mn-cs"/>
              </a:endParaRPr>
            </a:p>
          </p:txBody>
        </p:sp>
      </p:grpSp>
      <p:sp>
        <p:nvSpPr>
          <p:cNvPr id="13" name="Rectangle 12"/>
          <p:cNvSpPr/>
          <p:nvPr/>
        </p:nvSpPr>
        <p:spPr>
          <a:xfrm>
            <a:off x="533400" y="1274802"/>
            <a:ext cx="7315200" cy="584775"/>
          </a:xfrm>
          <a:prstGeom prst="rect">
            <a:avLst/>
          </a:prstGeom>
        </p:spPr>
        <p:txBody>
          <a:bodyPr wrap="square">
            <a:spAutoFit/>
          </a:bodyPr>
          <a:lstStyle/>
          <a:p>
            <a:r>
              <a:rPr lang="en-GB" b="1" dirty="0">
                <a:solidFill>
                  <a:srgbClr val="C00000"/>
                </a:solidFill>
              </a:rPr>
              <a:t>Plus </a:t>
            </a:r>
            <a:r>
              <a:rPr lang="en-GB" b="1" dirty="0" err="1">
                <a:solidFill>
                  <a:srgbClr val="C00000"/>
                </a:solidFill>
              </a:rPr>
              <a:t>ça</a:t>
            </a:r>
            <a:r>
              <a:rPr lang="en-GB" b="1" dirty="0">
                <a:solidFill>
                  <a:srgbClr val="C00000"/>
                </a:solidFill>
              </a:rPr>
              <a:t> change – Eurozone crisis is still key threat</a:t>
            </a:r>
            <a:r>
              <a:rPr lang="en-GB" dirty="0">
                <a:solidFill>
                  <a:srgbClr val="000000"/>
                </a:solidFill>
              </a:rPr>
              <a:t/>
            </a:r>
            <a:br>
              <a:rPr lang="en-GB" dirty="0">
                <a:solidFill>
                  <a:srgbClr val="000000"/>
                </a:solidFill>
              </a:rPr>
            </a:br>
            <a:r>
              <a:rPr lang="en-GB" sz="1400" dirty="0">
                <a:solidFill>
                  <a:srgbClr val="6D7174"/>
                </a:solidFill>
              </a:rPr>
              <a:t>Some improvements, but underlying problems remain</a:t>
            </a:r>
            <a:endParaRPr lang="en-GB" sz="1400" dirty="0"/>
          </a:p>
        </p:txBody>
      </p:sp>
      <p:pic>
        <p:nvPicPr>
          <p:cNvPr id="14" name="Picture 3" descr="JLL small"/>
          <p:cNvPicPr>
            <a:picLocks noChangeAspect="1" noChangeArrowheads="1"/>
          </p:cNvPicPr>
          <p:nvPr/>
        </p:nvPicPr>
        <p:blipFill>
          <a:blip r:embed="rId6" cstate="print"/>
          <a:srcRect/>
          <a:stretch>
            <a:fillRect/>
          </a:stretch>
        </p:blipFill>
        <p:spPr bwMode="auto">
          <a:xfrm>
            <a:off x="7620000" y="6381750"/>
            <a:ext cx="1143000" cy="4000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583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Labor Market Outlook By Region</a:t>
            </a:r>
            <a:endParaRPr lang="en-US" dirty="0"/>
          </a:p>
        </p:txBody>
      </p:sp>
      <p:pic>
        <p:nvPicPr>
          <p:cNvPr id="4" name="Picture 3" descr="JLL small"/>
          <p:cNvPicPr>
            <a:picLocks noChangeAspect="1" noChangeArrowheads="1"/>
          </p:cNvPicPr>
          <p:nvPr/>
        </p:nvPicPr>
        <p:blipFill>
          <a:blip r:embed="rId2" cstate="print"/>
          <a:srcRect/>
          <a:stretch>
            <a:fillRect/>
          </a:stretch>
        </p:blipFill>
        <p:spPr bwMode="auto">
          <a:xfrm>
            <a:off x="7620000" y="6229350"/>
            <a:ext cx="1143000" cy="40005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8732" y="1295400"/>
            <a:ext cx="7885668" cy="441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Rectangle 3"/>
          <p:cNvSpPr>
            <a:spLocks noChangeArrowheads="1"/>
          </p:cNvSpPr>
          <p:nvPr/>
        </p:nvSpPr>
        <p:spPr bwMode="auto">
          <a:xfrm>
            <a:off x="611188" y="5791200"/>
            <a:ext cx="3889375" cy="2000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nchor="b"/>
          <a:lstStyle/>
          <a:p>
            <a:pPr algn="l" eaLnBrk="0" hangingPunct="0">
              <a:spcBef>
                <a:spcPct val="0"/>
              </a:spcBef>
            </a:pPr>
            <a:r>
              <a:rPr lang="en-GB" sz="1000" dirty="0">
                <a:solidFill>
                  <a:srgbClr val="6D7174"/>
                </a:solidFill>
                <a:latin typeface="Arial Narrow"/>
              </a:rPr>
              <a:t>Source: European Commission, November 2012</a:t>
            </a:r>
          </a:p>
        </p:txBody>
      </p:sp>
      <p:sp>
        <p:nvSpPr>
          <p:cNvPr id="7" name="TextBox 5"/>
          <p:cNvSpPr txBox="1">
            <a:spLocks noChangeArrowheads="1"/>
          </p:cNvSpPr>
          <p:nvPr/>
        </p:nvSpPr>
        <p:spPr bwMode="auto">
          <a:xfrm>
            <a:off x="762000" y="986135"/>
            <a:ext cx="3674467" cy="369332"/>
          </a:xfrm>
          <a:prstGeom prst="rect">
            <a:avLst/>
          </a:prstGeom>
          <a:noFill/>
          <a:ln w="9525">
            <a:noFill/>
            <a:miter lim="800000"/>
            <a:headEnd/>
            <a:tailEnd/>
          </a:ln>
        </p:spPr>
        <p:txBody>
          <a:bodyPr wrap="none">
            <a:spAutoFit/>
          </a:bodyPr>
          <a:lstStyle/>
          <a:p>
            <a:r>
              <a:rPr lang="en-US" b="1" dirty="0" smtClean="0">
                <a:solidFill>
                  <a:srgbClr val="C00000"/>
                </a:solidFill>
                <a:latin typeface="Calibri" pitchFamily="34" charset="0"/>
              </a:rPr>
              <a:t>Fragile corporate confidence persists</a:t>
            </a:r>
            <a:endParaRPr lang="en-US" b="1" dirty="0">
              <a:solidFill>
                <a:srgbClr val="C00000"/>
              </a:solidFill>
              <a:latin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7310696"/>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Labor Market Outlook By Region</a:t>
            </a: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16100185"/>
              </p:ext>
            </p:extLst>
          </p:nvPr>
        </p:nvGraphicFramePr>
        <p:xfrm>
          <a:off x="533400" y="990600"/>
          <a:ext cx="8069263" cy="5065712"/>
        </p:xfrm>
        <a:graphic>
          <a:graphicData uri="http://schemas.openxmlformats.org/presentationml/2006/ole">
            <p:oleObj spid="_x0000_s1054" name="Chart" r:id="rId3" imgW="8280400" imgH="5041900" progId="Excel.Chart.8">
              <p:link updateAutomatic="1"/>
            </p:oleObj>
          </a:graphicData>
        </a:graphic>
      </p:graphicFrame>
      <p:pic>
        <p:nvPicPr>
          <p:cNvPr id="5" name="Picture 4" descr="JLL small"/>
          <p:cNvPicPr>
            <a:picLocks noChangeAspect="1" noChangeArrowheads="1"/>
          </p:cNvPicPr>
          <p:nvPr/>
        </p:nvPicPr>
        <p:blipFill>
          <a:blip r:embed="rId4" cstate="print"/>
          <a:srcRect/>
          <a:stretch>
            <a:fillRect/>
          </a:stretch>
        </p:blipFill>
        <p:spPr bwMode="auto">
          <a:xfrm>
            <a:off x="7620000" y="6229350"/>
            <a:ext cx="1143000" cy="4000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5560304"/>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Markets – Supply / Demand </a:t>
            </a:r>
            <a:endParaRPr lang="en-US" dirty="0"/>
          </a:p>
        </p:txBody>
      </p:sp>
      <p:graphicFrame>
        <p:nvGraphicFramePr>
          <p:cNvPr id="4" name="Object 9"/>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58512984"/>
              </p:ext>
            </p:extLst>
          </p:nvPr>
        </p:nvGraphicFramePr>
        <p:xfrm>
          <a:off x="851616" y="1647375"/>
          <a:ext cx="7225584" cy="4143825"/>
        </p:xfrm>
        <a:graphic>
          <a:graphicData uri="http://schemas.openxmlformats.org/presentationml/2006/ole">
            <p:oleObj spid="_x0000_s2073" name="Chart" r:id="rId3" imgW="10236200" imgH="5867400" progId="MSGraph.Chart.8">
              <p:embed/>
            </p:oleObj>
          </a:graphicData>
        </a:graphic>
      </p:graphicFrame>
      <p:sp>
        <p:nvSpPr>
          <p:cNvPr id="5" name="Text Box 10"/>
          <p:cNvSpPr txBox="1">
            <a:spLocks noChangeArrowheads="1"/>
          </p:cNvSpPr>
          <p:nvPr/>
        </p:nvSpPr>
        <p:spPr bwMode="auto">
          <a:xfrm rot="16200000">
            <a:off x="-598375" y="2484325"/>
            <a:ext cx="2609850" cy="19389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algn="ctr" eaLnBrk="0" fontAlgn="base" hangingPunct="0">
              <a:spcBef>
                <a:spcPct val="50000"/>
              </a:spcBef>
              <a:spcAft>
                <a:spcPct val="0"/>
              </a:spcAft>
              <a:defRPr b="1">
                <a:solidFill>
                  <a:schemeClr val="tx1"/>
                </a:solidFill>
                <a:latin typeface="Arial Narrow" pitchFamily="34" charset="0"/>
              </a:defRPr>
            </a:lvl6pPr>
            <a:lvl7pPr marL="2971800" indent="-228600" algn="ctr" eaLnBrk="0" fontAlgn="base" hangingPunct="0">
              <a:spcBef>
                <a:spcPct val="50000"/>
              </a:spcBef>
              <a:spcAft>
                <a:spcPct val="0"/>
              </a:spcAft>
              <a:defRPr b="1">
                <a:solidFill>
                  <a:schemeClr val="tx1"/>
                </a:solidFill>
                <a:latin typeface="Arial Narrow" pitchFamily="34" charset="0"/>
              </a:defRPr>
            </a:lvl7pPr>
            <a:lvl8pPr marL="3429000" indent="-228600" algn="ctr" eaLnBrk="0" fontAlgn="base" hangingPunct="0">
              <a:spcBef>
                <a:spcPct val="50000"/>
              </a:spcBef>
              <a:spcAft>
                <a:spcPct val="0"/>
              </a:spcAft>
              <a:defRPr b="1">
                <a:solidFill>
                  <a:schemeClr val="tx1"/>
                </a:solidFill>
                <a:latin typeface="Arial Narrow" pitchFamily="34" charset="0"/>
              </a:defRPr>
            </a:lvl8pPr>
            <a:lvl9pPr marL="3886200" indent="-228600" algn="ctr" eaLnBrk="0" fontAlgn="base" hangingPunct="0">
              <a:spcBef>
                <a:spcPct val="50000"/>
              </a:spcBef>
              <a:spcAft>
                <a:spcPct val="0"/>
              </a:spcAft>
              <a:defRPr b="1">
                <a:solidFill>
                  <a:schemeClr val="tx1"/>
                </a:solidFill>
                <a:latin typeface="Arial Narrow" pitchFamily="34" charset="0"/>
              </a:defRPr>
            </a:lvl9pPr>
          </a:lstStyle>
          <a:p>
            <a:pPr marL="0" marR="0" lvl="0" indent="0" algn="l" defTabSz="914400" eaLnBrk="1" fontAlgn="auto" latinLnBrk="0" hangingPunct="1">
              <a:lnSpc>
                <a:spcPct val="6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Narrow" pitchFamily="34" charset="0"/>
              </a:rPr>
              <a:t>in ‘000 </a:t>
            </a:r>
            <a:r>
              <a:rPr kumimoji="0" lang="en-GB" sz="1100" b="0" i="0" u="none" strike="noStrike" kern="0" cap="none" spc="0" normalizeH="0" baseline="0" noProof="0" dirty="0" err="1" smtClean="0">
                <a:ln>
                  <a:noFill/>
                </a:ln>
                <a:solidFill>
                  <a:srgbClr val="000000"/>
                </a:solidFill>
                <a:effectLst/>
                <a:uLnTx/>
                <a:uFillTx/>
                <a:latin typeface="Arial Narrow" pitchFamily="34" charset="0"/>
              </a:rPr>
              <a:t>sq</a:t>
            </a:r>
            <a:r>
              <a:rPr kumimoji="0" lang="en-GB" sz="1100" b="0" i="0" u="none" strike="noStrike" kern="0" cap="none" spc="0" normalizeH="0" baseline="0" noProof="0" dirty="0" smtClean="0">
                <a:ln>
                  <a:noFill/>
                </a:ln>
                <a:solidFill>
                  <a:srgbClr val="000000"/>
                </a:solidFill>
                <a:effectLst/>
                <a:uLnTx/>
                <a:uFillTx/>
                <a:latin typeface="Arial Narrow" pitchFamily="34" charset="0"/>
              </a:rPr>
              <a:t> m</a:t>
            </a:r>
          </a:p>
        </p:txBody>
      </p:sp>
      <p:sp>
        <p:nvSpPr>
          <p:cNvPr id="6" name="Rectangle 8"/>
          <p:cNvSpPr>
            <a:spLocks noChangeArrowheads="1"/>
          </p:cNvSpPr>
          <p:nvPr/>
        </p:nvSpPr>
        <p:spPr bwMode="auto">
          <a:xfrm>
            <a:off x="611188" y="5892800"/>
            <a:ext cx="3889375" cy="2000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nchor="b"/>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en-GB" sz="1000" b="0" i="0" u="none" strike="noStrike" kern="0" cap="none" spc="0" normalizeH="0" baseline="0" noProof="0" smtClean="0">
                <a:ln>
                  <a:noFill/>
                </a:ln>
                <a:solidFill>
                  <a:srgbClr val="6D7174"/>
                </a:solidFill>
                <a:effectLst/>
                <a:uLnTx/>
                <a:uFillTx/>
              </a:rPr>
              <a:t>Source: Jones Lang LaSalle, October 2012</a:t>
            </a:r>
          </a:p>
        </p:txBody>
      </p:sp>
      <p:pic>
        <p:nvPicPr>
          <p:cNvPr id="7" name="Picture 6" descr="JLL small"/>
          <p:cNvPicPr>
            <a:picLocks noChangeAspect="1" noChangeArrowheads="1"/>
          </p:cNvPicPr>
          <p:nvPr/>
        </p:nvPicPr>
        <p:blipFill>
          <a:blip r:embed="rId4" cstate="print"/>
          <a:srcRect/>
          <a:stretch>
            <a:fillRect/>
          </a:stretch>
        </p:blipFill>
        <p:spPr bwMode="auto">
          <a:xfrm>
            <a:off x="7620000" y="6229350"/>
            <a:ext cx="1143000" cy="400050"/>
          </a:xfrm>
          <a:prstGeom prst="rect">
            <a:avLst/>
          </a:prstGeom>
          <a:noFill/>
          <a:ln w="9525">
            <a:noFill/>
            <a:miter lim="800000"/>
            <a:headEnd/>
            <a:tailEnd/>
          </a:ln>
        </p:spPr>
      </p:pic>
      <p:sp>
        <p:nvSpPr>
          <p:cNvPr id="8" name="TextBox 5"/>
          <p:cNvSpPr txBox="1">
            <a:spLocks noChangeArrowheads="1"/>
          </p:cNvSpPr>
          <p:nvPr/>
        </p:nvSpPr>
        <p:spPr bwMode="auto">
          <a:xfrm>
            <a:off x="851616" y="1230868"/>
            <a:ext cx="5244384" cy="369332"/>
          </a:xfrm>
          <a:prstGeom prst="rect">
            <a:avLst/>
          </a:prstGeom>
          <a:noFill/>
          <a:ln w="9525">
            <a:noFill/>
            <a:miter lim="800000"/>
            <a:headEnd/>
            <a:tailEnd/>
          </a:ln>
        </p:spPr>
        <p:txBody>
          <a:bodyPr wrap="none">
            <a:spAutoFit/>
          </a:bodyPr>
          <a:lstStyle/>
          <a:p>
            <a:r>
              <a:rPr lang="en-US" b="1" dirty="0" smtClean="0">
                <a:solidFill>
                  <a:srgbClr val="C00000"/>
                </a:solidFill>
                <a:latin typeface="Calibri" pitchFamily="34" charset="0"/>
              </a:rPr>
              <a:t>Net absorption positive but moderate through 2012</a:t>
            </a:r>
            <a:endParaRPr lang="en-US" b="1" dirty="0">
              <a:solidFill>
                <a:srgbClr val="C00000"/>
              </a:solidFill>
              <a:latin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5827641"/>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Market – Vacancy vs. Absorption</a:t>
            </a:r>
            <a:endParaRPr lang="en-US" dirty="0"/>
          </a:p>
        </p:txBody>
      </p:sp>
      <p:graphicFrame>
        <p:nvGraphicFramePr>
          <p:cNvPr id="5" name="Object 110"/>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57154376"/>
              </p:ext>
            </p:extLst>
          </p:nvPr>
        </p:nvGraphicFramePr>
        <p:xfrm>
          <a:off x="381000" y="1524000"/>
          <a:ext cx="8478770" cy="4597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a:spLocks noChangeArrowheads="1"/>
          </p:cNvSpPr>
          <p:nvPr/>
        </p:nvSpPr>
        <p:spPr bwMode="auto">
          <a:xfrm>
            <a:off x="609600" y="1066800"/>
            <a:ext cx="6980052" cy="369332"/>
          </a:xfrm>
          <a:prstGeom prst="rect">
            <a:avLst/>
          </a:prstGeom>
          <a:noFill/>
          <a:ln w="9525">
            <a:noFill/>
            <a:miter lim="800000"/>
            <a:headEnd/>
            <a:tailEnd/>
          </a:ln>
        </p:spPr>
        <p:txBody>
          <a:bodyPr wrap="none">
            <a:spAutoFit/>
          </a:bodyPr>
          <a:lstStyle/>
          <a:p>
            <a:r>
              <a:rPr lang="en-US" b="1" dirty="0" smtClean="0">
                <a:solidFill>
                  <a:srgbClr val="C00000"/>
                </a:solidFill>
                <a:latin typeface="Calibri" pitchFamily="34" charset="0"/>
              </a:rPr>
              <a:t>Completion volumes weak, forecast to improve  but with downside risk</a:t>
            </a:r>
            <a:endParaRPr lang="en-US" b="1" dirty="0">
              <a:solidFill>
                <a:srgbClr val="C00000"/>
              </a:solidFill>
              <a:latin typeface="Calibri" pitchFamily="34" charset="0"/>
            </a:endParaRPr>
          </a:p>
        </p:txBody>
      </p:sp>
      <p:pic>
        <p:nvPicPr>
          <p:cNvPr id="7" name="Picture 6" descr="JLL small"/>
          <p:cNvPicPr>
            <a:picLocks noChangeAspect="1" noChangeArrowheads="1"/>
          </p:cNvPicPr>
          <p:nvPr/>
        </p:nvPicPr>
        <p:blipFill>
          <a:blip r:embed="rId3" cstate="print"/>
          <a:srcRect/>
          <a:stretch>
            <a:fillRect/>
          </a:stretch>
        </p:blipFill>
        <p:spPr bwMode="auto">
          <a:xfrm>
            <a:off x="7620000" y="6229350"/>
            <a:ext cx="1143000" cy="4000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05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Market – Vacancy vs. Absorption</a:t>
            </a:r>
            <a:endParaRPr lang="en-US" dirty="0"/>
          </a:p>
        </p:txBody>
      </p:sp>
      <p:pic>
        <p:nvPicPr>
          <p:cNvPr id="7" name="Picture 6" descr="JLL small"/>
          <p:cNvPicPr>
            <a:picLocks noChangeAspect="1" noChangeArrowheads="1"/>
          </p:cNvPicPr>
          <p:nvPr/>
        </p:nvPicPr>
        <p:blipFill>
          <a:blip r:embed="rId3" cstate="print"/>
          <a:srcRect/>
          <a:stretch>
            <a:fillRect/>
          </a:stretch>
        </p:blipFill>
        <p:spPr bwMode="auto">
          <a:xfrm>
            <a:off x="7620000" y="6229350"/>
            <a:ext cx="1143000" cy="400050"/>
          </a:xfrm>
          <a:prstGeom prst="rect">
            <a:avLst/>
          </a:prstGeom>
          <a:noFill/>
          <a:ln w="9525">
            <a:noFill/>
            <a:miter lim="800000"/>
            <a:headEnd/>
            <a:tailEnd/>
          </a:ln>
        </p:spPr>
      </p:pic>
      <p:graphicFrame>
        <p:nvGraphicFramePr>
          <p:cNvPr id="8" name="Object 4"/>
          <p:cNvGraphicFramePr>
            <a:graphicFrameLocks noChangeAspect="1"/>
          </p:cNvGraphicFramePr>
          <p:nvPr/>
        </p:nvGraphicFramePr>
        <p:xfrm>
          <a:off x="-88900" y="1219200"/>
          <a:ext cx="3594100" cy="4648200"/>
        </p:xfrm>
        <a:graphic>
          <a:graphicData uri="http://schemas.openxmlformats.org/presentationml/2006/ole">
            <p:oleObj spid="_x0000_s4154" name="Chart" r:id="rId4" imgW="3187700" imgH="4114800" progId="MSGraph.Chart.8">
              <p:embed followColorScheme="full"/>
            </p:oleObj>
          </a:graphicData>
        </a:graphic>
      </p:graphicFrame>
      <p:sp>
        <p:nvSpPr>
          <p:cNvPr id="9" name="Text Box 5"/>
          <p:cNvSpPr txBox="1">
            <a:spLocks noChangeArrowheads="1"/>
          </p:cNvSpPr>
          <p:nvPr/>
        </p:nvSpPr>
        <p:spPr bwMode="auto">
          <a:xfrm>
            <a:off x="838200" y="952500"/>
            <a:ext cx="1249363"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algn="ctr" eaLnBrk="0" fontAlgn="base" hangingPunct="0">
              <a:spcBef>
                <a:spcPct val="50000"/>
              </a:spcBef>
              <a:spcAft>
                <a:spcPct val="0"/>
              </a:spcAft>
              <a:defRPr b="1">
                <a:solidFill>
                  <a:schemeClr val="tx1"/>
                </a:solidFill>
                <a:latin typeface="Arial Narrow" pitchFamily="34" charset="0"/>
              </a:defRPr>
            </a:lvl6pPr>
            <a:lvl7pPr marL="2971800" indent="-228600" algn="ctr" eaLnBrk="0" fontAlgn="base" hangingPunct="0">
              <a:spcBef>
                <a:spcPct val="50000"/>
              </a:spcBef>
              <a:spcAft>
                <a:spcPct val="0"/>
              </a:spcAft>
              <a:defRPr b="1">
                <a:solidFill>
                  <a:schemeClr val="tx1"/>
                </a:solidFill>
                <a:latin typeface="Arial Narrow" pitchFamily="34" charset="0"/>
              </a:defRPr>
            </a:lvl7pPr>
            <a:lvl8pPr marL="3429000" indent="-228600" algn="ctr" eaLnBrk="0" fontAlgn="base" hangingPunct="0">
              <a:spcBef>
                <a:spcPct val="50000"/>
              </a:spcBef>
              <a:spcAft>
                <a:spcPct val="0"/>
              </a:spcAft>
              <a:defRPr b="1">
                <a:solidFill>
                  <a:schemeClr val="tx1"/>
                </a:solidFill>
                <a:latin typeface="Arial Narrow" pitchFamily="34" charset="0"/>
              </a:defRPr>
            </a:lvl8pPr>
            <a:lvl9pPr marL="3886200" indent="-228600" algn="ctr" eaLnBrk="0" fontAlgn="base" hangingPunct="0">
              <a:spcBef>
                <a:spcPct val="50000"/>
              </a:spcBef>
              <a:spcAft>
                <a:spcPct val="0"/>
              </a:spcAft>
              <a:defRPr b="1">
                <a:solidFill>
                  <a:schemeClr val="tx1"/>
                </a:solidFill>
                <a:latin typeface="Arial Narrow" pitchFamily="34"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Arial Narrow" pitchFamily="34" charset="0"/>
              </a:rPr>
              <a:t>Q3 2012 (%)</a:t>
            </a:r>
          </a:p>
        </p:txBody>
      </p:sp>
      <p:sp>
        <p:nvSpPr>
          <p:cNvPr id="10" name="Text Box 6"/>
          <p:cNvSpPr txBox="1">
            <a:spLocks noChangeArrowheads="1"/>
          </p:cNvSpPr>
          <p:nvPr/>
        </p:nvSpPr>
        <p:spPr bwMode="auto">
          <a:xfrm>
            <a:off x="6470650" y="920750"/>
            <a:ext cx="1249363"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algn="ctr" eaLnBrk="0" fontAlgn="base" hangingPunct="0">
              <a:spcBef>
                <a:spcPct val="50000"/>
              </a:spcBef>
              <a:spcAft>
                <a:spcPct val="0"/>
              </a:spcAft>
              <a:defRPr b="1">
                <a:solidFill>
                  <a:schemeClr val="tx1"/>
                </a:solidFill>
                <a:latin typeface="Arial Narrow" pitchFamily="34" charset="0"/>
              </a:defRPr>
            </a:lvl6pPr>
            <a:lvl7pPr marL="2971800" indent="-228600" algn="ctr" eaLnBrk="0" fontAlgn="base" hangingPunct="0">
              <a:spcBef>
                <a:spcPct val="50000"/>
              </a:spcBef>
              <a:spcAft>
                <a:spcPct val="0"/>
              </a:spcAft>
              <a:defRPr b="1">
                <a:solidFill>
                  <a:schemeClr val="tx1"/>
                </a:solidFill>
                <a:latin typeface="Arial Narrow" pitchFamily="34" charset="0"/>
              </a:defRPr>
            </a:lvl7pPr>
            <a:lvl8pPr marL="3429000" indent="-228600" algn="ctr" eaLnBrk="0" fontAlgn="base" hangingPunct="0">
              <a:spcBef>
                <a:spcPct val="50000"/>
              </a:spcBef>
              <a:spcAft>
                <a:spcPct val="0"/>
              </a:spcAft>
              <a:defRPr b="1">
                <a:solidFill>
                  <a:schemeClr val="tx1"/>
                </a:solidFill>
                <a:latin typeface="Arial Narrow" pitchFamily="34" charset="0"/>
              </a:defRPr>
            </a:lvl8pPr>
            <a:lvl9pPr marL="3886200" indent="-228600" algn="ctr" eaLnBrk="0" fontAlgn="base" hangingPunct="0">
              <a:spcBef>
                <a:spcPct val="50000"/>
              </a:spcBef>
              <a:spcAft>
                <a:spcPct val="0"/>
              </a:spcAft>
              <a:defRPr b="1">
                <a:solidFill>
                  <a:schemeClr val="tx1"/>
                </a:solidFill>
                <a:latin typeface="Arial Narrow" pitchFamily="34"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Arial Narrow" pitchFamily="34" charset="0"/>
              </a:rPr>
              <a:t>Q4 2014 (%)</a:t>
            </a:r>
          </a:p>
        </p:txBody>
      </p:sp>
      <p:graphicFrame>
        <p:nvGraphicFramePr>
          <p:cNvPr id="11" name="Object 8"/>
          <p:cNvGraphicFramePr>
            <a:graphicFrameLocks noChangeAspect="1"/>
          </p:cNvGraphicFramePr>
          <p:nvPr/>
        </p:nvGraphicFramePr>
        <p:xfrm>
          <a:off x="5472113" y="1219200"/>
          <a:ext cx="3371850" cy="4654550"/>
        </p:xfrm>
        <a:graphic>
          <a:graphicData uri="http://schemas.openxmlformats.org/presentationml/2006/ole">
            <p:oleObj spid="_x0000_s4155" name="Chart" r:id="rId5" imgW="3187700" imgH="4114800" progId="MSGraph.Chart.8">
              <p:embed followColorScheme="full"/>
            </p:oleObj>
          </a:graphicData>
        </a:graphic>
      </p:graphicFrame>
      <p:graphicFrame>
        <p:nvGraphicFramePr>
          <p:cNvPr id="12" name="Object 9"/>
          <p:cNvGraphicFramePr>
            <a:graphicFrameLocks noChangeAspect="1"/>
          </p:cNvGraphicFramePr>
          <p:nvPr/>
        </p:nvGraphicFramePr>
        <p:xfrm>
          <a:off x="2681288" y="1223963"/>
          <a:ext cx="3371850" cy="4654550"/>
        </p:xfrm>
        <a:graphic>
          <a:graphicData uri="http://schemas.openxmlformats.org/presentationml/2006/ole">
            <p:oleObj spid="_x0000_s4156" name="Chart" r:id="rId6" imgW="3187700" imgH="4114800" progId="MSGraph.Chart.8">
              <p:embed followColorScheme="full"/>
            </p:oleObj>
          </a:graphicData>
        </a:graphic>
      </p:graphicFrame>
      <p:sp>
        <p:nvSpPr>
          <p:cNvPr id="13" name="Rectangle 10"/>
          <p:cNvSpPr>
            <a:spLocks noChangeArrowheads="1"/>
          </p:cNvSpPr>
          <p:nvPr/>
        </p:nvSpPr>
        <p:spPr bwMode="auto">
          <a:xfrm>
            <a:off x="611188" y="5892800"/>
            <a:ext cx="3889375" cy="2000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nchor="b"/>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en-GB" sz="1000" b="0" i="0" u="none" strike="noStrike" kern="0" cap="none" spc="0" normalizeH="0" baseline="0" noProof="0" smtClean="0">
                <a:ln>
                  <a:noFill/>
                </a:ln>
                <a:solidFill>
                  <a:srgbClr val="6D7174"/>
                </a:solidFill>
                <a:effectLst/>
                <a:uLnTx/>
                <a:uFillTx/>
              </a:rPr>
              <a:t>Source: Jones Lang LaSalle, October 2012</a:t>
            </a:r>
          </a:p>
        </p:txBody>
      </p:sp>
      <p:sp>
        <p:nvSpPr>
          <p:cNvPr id="14" name="Line 11"/>
          <p:cNvSpPr>
            <a:spLocks noChangeShapeType="1"/>
          </p:cNvSpPr>
          <p:nvPr/>
        </p:nvSpPr>
        <p:spPr bwMode="auto">
          <a:xfrm flipV="1">
            <a:off x="2185988" y="1344613"/>
            <a:ext cx="0" cy="4057650"/>
          </a:xfrm>
          <a:prstGeom prst="line">
            <a:avLst/>
          </a:prstGeom>
          <a:noFill/>
          <a:ln w="12700" cap="rnd">
            <a:solidFill>
              <a:srgbClr val="774A39"/>
            </a:solidFill>
            <a:prstDash val="sysDot"/>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 name="Text Box 12"/>
          <p:cNvSpPr txBox="1">
            <a:spLocks noChangeArrowheads="1"/>
          </p:cNvSpPr>
          <p:nvPr/>
        </p:nvSpPr>
        <p:spPr bwMode="auto">
          <a:xfrm>
            <a:off x="2224088" y="1363663"/>
            <a:ext cx="981075" cy="280987"/>
          </a:xfrm>
          <a:prstGeom prst="rect">
            <a:avLst/>
          </a:prstGeom>
          <a:noFill/>
          <a:ln w="6350" algn="ctr">
            <a:solidFill>
              <a:srgbClr val="6D7174"/>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algn="ctr" eaLnBrk="0" fontAlgn="base" hangingPunct="0">
              <a:spcBef>
                <a:spcPct val="50000"/>
              </a:spcBef>
              <a:spcAft>
                <a:spcPct val="0"/>
              </a:spcAft>
              <a:defRPr b="1">
                <a:solidFill>
                  <a:schemeClr val="tx1"/>
                </a:solidFill>
                <a:latin typeface="Arial Narrow" pitchFamily="34" charset="0"/>
              </a:defRPr>
            </a:lvl6pPr>
            <a:lvl7pPr marL="2971800" indent="-228600" algn="ctr" eaLnBrk="0" fontAlgn="base" hangingPunct="0">
              <a:spcBef>
                <a:spcPct val="50000"/>
              </a:spcBef>
              <a:spcAft>
                <a:spcPct val="0"/>
              </a:spcAft>
              <a:defRPr b="1">
                <a:solidFill>
                  <a:schemeClr val="tx1"/>
                </a:solidFill>
                <a:latin typeface="Arial Narrow" pitchFamily="34" charset="0"/>
              </a:defRPr>
            </a:lvl7pPr>
            <a:lvl8pPr marL="3429000" indent="-228600" algn="ctr" eaLnBrk="0" fontAlgn="base" hangingPunct="0">
              <a:spcBef>
                <a:spcPct val="50000"/>
              </a:spcBef>
              <a:spcAft>
                <a:spcPct val="0"/>
              </a:spcAft>
              <a:defRPr b="1">
                <a:solidFill>
                  <a:schemeClr val="tx1"/>
                </a:solidFill>
                <a:latin typeface="Arial Narrow" pitchFamily="34" charset="0"/>
              </a:defRPr>
            </a:lvl8pPr>
            <a:lvl9pPr marL="3886200" indent="-228600" algn="ctr" eaLnBrk="0" fontAlgn="base" hangingPunct="0">
              <a:spcBef>
                <a:spcPct val="50000"/>
              </a:spcBef>
              <a:spcAft>
                <a:spcPct val="0"/>
              </a:spcAft>
              <a:defRPr b="1">
                <a:solidFill>
                  <a:schemeClr val="tx1"/>
                </a:solidFill>
                <a:latin typeface="Arial Narrow"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smtClean="0">
                <a:ln>
                  <a:noFill/>
                </a:ln>
                <a:solidFill>
                  <a:srgbClr val="000000"/>
                </a:solidFill>
                <a:effectLst/>
                <a:uLnTx/>
                <a:uFillTx/>
                <a:latin typeface="Arial Narrow" pitchFamily="34" charset="0"/>
              </a:rPr>
              <a:t>Europe 9.7%</a:t>
            </a:r>
          </a:p>
        </p:txBody>
      </p:sp>
      <p:sp>
        <p:nvSpPr>
          <p:cNvPr id="16" name="Text Box 13"/>
          <p:cNvSpPr txBox="1">
            <a:spLocks noChangeArrowheads="1"/>
          </p:cNvSpPr>
          <p:nvPr/>
        </p:nvSpPr>
        <p:spPr bwMode="auto">
          <a:xfrm>
            <a:off x="7777163" y="1347788"/>
            <a:ext cx="981075" cy="280987"/>
          </a:xfrm>
          <a:prstGeom prst="rect">
            <a:avLst/>
          </a:prstGeom>
          <a:noFill/>
          <a:ln w="6350" algn="ctr">
            <a:solidFill>
              <a:srgbClr val="6D7174"/>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algn="ctr" eaLnBrk="0" fontAlgn="base" hangingPunct="0">
              <a:spcBef>
                <a:spcPct val="50000"/>
              </a:spcBef>
              <a:spcAft>
                <a:spcPct val="0"/>
              </a:spcAft>
              <a:defRPr b="1">
                <a:solidFill>
                  <a:schemeClr val="tx1"/>
                </a:solidFill>
                <a:latin typeface="Arial Narrow" pitchFamily="34" charset="0"/>
              </a:defRPr>
            </a:lvl6pPr>
            <a:lvl7pPr marL="2971800" indent="-228600" algn="ctr" eaLnBrk="0" fontAlgn="base" hangingPunct="0">
              <a:spcBef>
                <a:spcPct val="50000"/>
              </a:spcBef>
              <a:spcAft>
                <a:spcPct val="0"/>
              </a:spcAft>
              <a:defRPr b="1">
                <a:solidFill>
                  <a:schemeClr val="tx1"/>
                </a:solidFill>
                <a:latin typeface="Arial Narrow" pitchFamily="34" charset="0"/>
              </a:defRPr>
            </a:lvl7pPr>
            <a:lvl8pPr marL="3429000" indent="-228600" algn="ctr" eaLnBrk="0" fontAlgn="base" hangingPunct="0">
              <a:spcBef>
                <a:spcPct val="50000"/>
              </a:spcBef>
              <a:spcAft>
                <a:spcPct val="0"/>
              </a:spcAft>
              <a:defRPr b="1">
                <a:solidFill>
                  <a:schemeClr val="tx1"/>
                </a:solidFill>
                <a:latin typeface="Arial Narrow" pitchFamily="34" charset="0"/>
              </a:defRPr>
            </a:lvl8pPr>
            <a:lvl9pPr marL="3886200" indent="-228600" algn="ctr" eaLnBrk="0" fontAlgn="base" hangingPunct="0">
              <a:spcBef>
                <a:spcPct val="50000"/>
              </a:spcBef>
              <a:spcAft>
                <a:spcPct val="0"/>
              </a:spcAft>
              <a:defRPr b="1">
                <a:solidFill>
                  <a:schemeClr val="tx1"/>
                </a:solidFill>
                <a:latin typeface="Arial Narrow"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smtClean="0">
                <a:ln>
                  <a:noFill/>
                </a:ln>
                <a:solidFill>
                  <a:srgbClr val="000000"/>
                </a:solidFill>
                <a:effectLst/>
                <a:uLnTx/>
                <a:uFillTx/>
                <a:latin typeface="Arial Narrow" pitchFamily="34" charset="0"/>
              </a:rPr>
              <a:t>Europe 9.5%</a:t>
            </a:r>
          </a:p>
        </p:txBody>
      </p:sp>
      <p:sp>
        <p:nvSpPr>
          <p:cNvPr id="17" name="Line 14"/>
          <p:cNvSpPr>
            <a:spLocks noChangeShapeType="1"/>
          </p:cNvSpPr>
          <p:nvPr/>
        </p:nvSpPr>
        <p:spPr bwMode="auto">
          <a:xfrm flipV="1">
            <a:off x="7712075" y="1368425"/>
            <a:ext cx="0" cy="4057650"/>
          </a:xfrm>
          <a:prstGeom prst="line">
            <a:avLst/>
          </a:prstGeom>
          <a:noFill/>
          <a:ln w="12700" cap="rnd">
            <a:solidFill>
              <a:srgbClr val="774A39"/>
            </a:solidFill>
            <a:prstDash val="sysDot"/>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8074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Market – Rental Rates</a:t>
            </a:r>
            <a:endParaRPr lang="en-US" dirty="0"/>
          </a:p>
        </p:txBody>
      </p:sp>
      <p:pic>
        <p:nvPicPr>
          <p:cNvPr id="157" name="Picture 156" descr="JLL small"/>
          <p:cNvPicPr>
            <a:picLocks noChangeAspect="1" noChangeArrowheads="1"/>
          </p:cNvPicPr>
          <p:nvPr/>
        </p:nvPicPr>
        <p:blipFill>
          <a:blip r:embed="rId2" cstate="print"/>
          <a:srcRect/>
          <a:stretch>
            <a:fillRect/>
          </a:stretch>
        </p:blipFill>
        <p:spPr bwMode="auto">
          <a:xfrm>
            <a:off x="7620000" y="6229350"/>
            <a:ext cx="1143000" cy="400050"/>
          </a:xfrm>
          <a:prstGeom prst="rect">
            <a:avLst/>
          </a:prstGeom>
          <a:noFill/>
          <a:ln w="9525">
            <a:noFill/>
            <a:miter lim="800000"/>
            <a:headEnd/>
            <a:tailEnd/>
          </a:ln>
        </p:spPr>
      </p:pic>
      <p:sp>
        <p:nvSpPr>
          <p:cNvPr id="158" name="Rectangle 12"/>
          <p:cNvSpPr>
            <a:spLocks noChangeArrowheads="1"/>
          </p:cNvSpPr>
          <p:nvPr/>
        </p:nvSpPr>
        <p:spPr bwMode="gray">
          <a:xfrm>
            <a:off x="381000" y="5791200"/>
            <a:ext cx="7915275" cy="2016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lIns="0" tIns="0" rIns="0" bIns="0" anchor="b"/>
          <a:lstStyle/>
          <a:p>
            <a:pPr algn="l" defTabSz="915988" eaLnBrk="0" fontAlgn="auto" hangingPunct="0">
              <a:spcBef>
                <a:spcPts val="0"/>
              </a:spcBef>
              <a:spcAft>
                <a:spcPts val="0"/>
              </a:spcAft>
              <a:defRPr/>
            </a:pPr>
            <a:r>
              <a:rPr lang="en-US" sz="1000" dirty="0">
                <a:solidFill>
                  <a:srgbClr val="6D7174"/>
                </a:solidFill>
                <a:latin typeface="Arial Narrow" charset="0"/>
              </a:rPr>
              <a:t>Source: Jones Lang LaSalle IP, October 2012</a:t>
            </a:r>
          </a:p>
        </p:txBody>
      </p:sp>
      <p:graphicFrame>
        <p:nvGraphicFramePr>
          <p:cNvPr id="5" name="Object 5" descr="CRE011"/>
          <p:cNvGraphicFramePr>
            <a:graphicFrameLocks noGrp="1"/>
          </p:cNvGraphicFramePr>
          <p:nvPr>
            <p:ph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74312419"/>
              </p:ext>
            </p:extLst>
          </p:nvPr>
        </p:nvGraphicFramePr>
        <p:xfrm>
          <a:off x="604838" y="1389063"/>
          <a:ext cx="8005762" cy="4249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4962525" y="5356225"/>
            <a:ext cx="2895600" cy="274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algn="ctr" eaLnBrk="0" fontAlgn="base" hangingPunct="0">
              <a:spcBef>
                <a:spcPct val="50000"/>
              </a:spcBef>
              <a:spcAft>
                <a:spcPct val="0"/>
              </a:spcAft>
              <a:defRPr b="1">
                <a:solidFill>
                  <a:schemeClr val="tx1"/>
                </a:solidFill>
                <a:latin typeface="Arial Narrow" pitchFamily="34" charset="0"/>
              </a:defRPr>
            </a:lvl6pPr>
            <a:lvl7pPr marL="2971800" indent="-228600" algn="ctr" eaLnBrk="0" fontAlgn="base" hangingPunct="0">
              <a:spcBef>
                <a:spcPct val="50000"/>
              </a:spcBef>
              <a:spcAft>
                <a:spcPct val="0"/>
              </a:spcAft>
              <a:defRPr b="1">
                <a:solidFill>
                  <a:schemeClr val="tx1"/>
                </a:solidFill>
                <a:latin typeface="Arial Narrow" pitchFamily="34" charset="0"/>
              </a:defRPr>
            </a:lvl7pPr>
            <a:lvl8pPr marL="3429000" indent="-228600" algn="ctr" eaLnBrk="0" fontAlgn="base" hangingPunct="0">
              <a:spcBef>
                <a:spcPct val="50000"/>
              </a:spcBef>
              <a:spcAft>
                <a:spcPct val="0"/>
              </a:spcAft>
              <a:defRPr b="1">
                <a:solidFill>
                  <a:schemeClr val="tx1"/>
                </a:solidFill>
                <a:latin typeface="Arial Narrow" pitchFamily="34" charset="0"/>
              </a:defRPr>
            </a:lvl8pPr>
            <a:lvl9pPr marL="3886200" indent="-228600" algn="ctr" eaLnBrk="0" fontAlgn="base" hangingPunct="0">
              <a:spcBef>
                <a:spcPct val="50000"/>
              </a:spcBef>
              <a:spcAft>
                <a:spcPct val="0"/>
              </a:spcAft>
              <a:defRPr b="1">
                <a:solidFill>
                  <a:schemeClr val="tx1"/>
                </a:solidFill>
                <a:latin typeface="Arial Narrow"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b="0" i="0" u="none" strike="noStrike" kern="0" cap="none" spc="0" normalizeH="0" baseline="0" noProof="0" smtClean="0">
                <a:ln>
                  <a:noFill/>
                </a:ln>
                <a:solidFill>
                  <a:srgbClr val="000000"/>
                </a:solidFill>
                <a:effectLst/>
                <a:uLnTx/>
                <a:uFillTx/>
                <a:latin typeface="Arial Narrow" pitchFamily="34" charset="0"/>
              </a:rPr>
              <a:t>% = Average Incentives as % of Prime Rent</a:t>
            </a:r>
          </a:p>
        </p:txBody>
      </p:sp>
      <p:sp>
        <p:nvSpPr>
          <p:cNvPr id="7" name="Rectangle 3"/>
          <p:cNvSpPr>
            <a:spLocks noChangeArrowheads="1"/>
          </p:cNvSpPr>
          <p:nvPr/>
        </p:nvSpPr>
        <p:spPr bwMode="auto">
          <a:xfrm rot="16200000">
            <a:off x="-1415265" y="2416045"/>
            <a:ext cx="3526508" cy="5232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rPr>
              <a:t>Rent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rPr>
              <a:t>US$/ ft² pa</a:t>
            </a:r>
          </a:p>
        </p:txBody>
      </p:sp>
      <p:sp>
        <p:nvSpPr>
          <p:cNvPr id="8" name="Rectangle 2"/>
          <p:cNvSpPr>
            <a:spLocks noChangeArrowheads="1"/>
          </p:cNvSpPr>
          <p:nvPr/>
        </p:nvSpPr>
        <p:spPr bwMode="auto">
          <a:xfrm>
            <a:off x="688975" y="1066800"/>
            <a:ext cx="7921625"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C00000"/>
                </a:solidFill>
                <a:effectLst/>
                <a:uLnTx/>
                <a:uFillTx/>
              </a:rPr>
              <a:t>Prime Rents &amp; Effective Rents 2012 Q3</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7881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Market – Rental Rates</a:t>
            </a:r>
            <a:endParaRPr lang="en-US" dirty="0"/>
          </a:p>
        </p:txBody>
      </p:sp>
      <p:grpSp>
        <p:nvGrpSpPr>
          <p:cNvPr id="4" name="Group 13"/>
          <p:cNvGrpSpPr>
            <a:grpSpLocks/>
          </p:cNvGrpSpPr>
          <p:nvPr/>
        </p:nvGrpSpPr>
        <p:grpSpPr bwMode="auto">
          <a:xfrm>
            <a:off x="7148513" y="1201738"/>
            <a:ext cx="1746250" cy="582612"/>
            <a:chOff x="385" y="3225"/>
            <a:chExt cx="1100" cy="367"/>
          </a:xfrm>
        </p:grpSpPr>
        <p:sp>
          <p:nvSpPr>
            <p:cNvPr id="5" name="Text Box 14"/>
            <p:cNvSpPr txBox="1">
              <a:spLocks noChangeArrowheads="1"/>
            </p:cNvSpPr>
            <p:nvPr/>
          </p:nvSpPr>
          <p:spPr bwMode="gray">
            <a:xfrm>
              <a:off x="525" y="3225"/>
              <a:ext cx="960" cy="3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lvl1pPr>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marL="1370013">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l" fontAlgn="auto">
                <a:spcBef>
                  <a:spcPct val="20000"/>
                </a:spcBef>
                <a:spcAft>
                  <a:spcPts val="0"/>
                </a:spcAft>
                <a:defRPr/>
              </a:pPr>
              <a:r>
                <a:rPr lang="en-GB" sz="1100" b="1" dirty="0" smtClean="0">
                  <a:solidFill>
                    <a:srgbClr val="CA7700"/>
                  </a:solidFill>
                  <a:latin typeface="Arial Narrow" charset="0"/>
                </a:rPr>
                <a:t>Western Europe</a:t>
              </a:r>
            </a:p>
            <a:p>
              <a:pPr algn="l" fontAlgn="auto">
                <a:spcBef>
                  <a:spcPct val="20000"/>
                </a:spcBef>
                <a:spcAft>
                  <a:spcPts val="0"/>
                </a:spcAft>
                <a:defRPr/>
              </a:pPr>
              <a:r>
                <a:rPr lang="en-GB" sz="1100" b="1" dirty="0" smtClean="0">
                  <a:solidFill>
                    <a:srgbClr val="488B9B"/>
                  </a:solidFill>
                  <a:latin typeface="Arial Narrow" charset="0"/>
                </a:rPr>
                <a:t>Central and Eastern Europe</a:t>
              </a:r>
            </a:p>
            <a:p>
              <a:pPr algn="l" fontAlgn="auto">
                <a:spcBef>
                  <a:spcPct val="20000"/>
                </a:spcBef>
                <a:spcAft>
                  <a:spcPts val="0"/>
                </a:spcAft>
                <a:defRPr/>
              </a:pPr>
              <a:r>
                <a:rPr lang="en-GB" sz="1100" b="1" dirty="0" smtClean="0">
                  <a:solidFill>
                    <a:srgbClr val="999933"/>
                  </a:solidFill>
                  <a:latin typeface="Arial Narrow" charset="0"/>
                </a:rPr>
                <a:t>Middle East and Africa </a:t>
              </a:r>
            </a:p>
          </p:txBody>
        </p:sp>
        <p:sp>
          <p:nvSpPr>
            <p:cNvPr id="6" name="Oval 15"/>
            <p:cNvSpPr>
              <a:spLocks noChangeAspect="1" noChangeArrowheads="1"/>
            </p:cNvSpPr>
            <p:nvPr/>
          </p:nvSpPr>
          <p:spPr bwMode="gray">
            <a:xfrm>
              <a:off x="385" y="3236"/>
              <a:ext cx="93" cy="91"/>
            </a:xfrm>
            <a:prstGeom prst="ellipse">
              <a:avLst/>
            </a:prstGeom>
            <a:solidFill>
              <a:srgbClr val="CA77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algn="l" fontAlgn="auto">
                <a:spcBef>
                  <a:spcPts val="0"/>
                </a:spcBef>
                <a:spcAft>
                  <a:spcPts val="0"/>
                </a:spcAft>
                <a:defRPr/>
              </a:pPr>
              <a:endParaRPr lang="en-US">
                <a:solidFill>
                  <a:srgbClr val="000000"/>
                </a:solidFill>
                <a:latin typeface="Arial Narrow" charset="0"/>
              </a:endParaRPr>
            </a:p>
          </p:txBody>
        </p:sp>
        <p:sp>
          <p:nvSpPr>
            <p:cNvPr id="7" name="Oval 16"/>
            <p:cNvSpPr>
              <a:spLocks noChangeAspect="1" noChangeArrowheads="1"/>
            </p:cNvSpPr>
            <p:nvPr/>
          </p:nvSpPr>
          <p:spPr bwMode="gray">
            <a:xfrm>
              <a:off x="385" y="3369"/>
              <a:ext cx="93" cy="90"/>
            </a:xfrm>
            <a:prstGeom prst="ellipse">
              <a:avLst/>
            </a:prstGeom>
            <a:solidFill>
              <a:srgbClr val="488B9B"/>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algn="l" fontAlgn="auto">
                <a:spcBef>
                  <a:spcPts val="0"/>
                </a:spcBef>
                <a:spcAft>
                  <a:spcPts val="0"/>
                </a:spcAft>
                <a:defRPr/>
              </a:pPr>
              <a:endParaRPr lang="en-US">
                <a:solidFill>
                  <a:srgbClr val="000000"/>
                </a:solidFill>
                <a:latin typeface="Arial Narrow" charset="0"/>
              </a:endParaRPr>
            </a:p>
          </p:txBody>
        </p:sp>
        <p:sp>
          <p:nvSpPr>
            <p:cNvPr id="8" name="Oval 17"/>
            <p:cNvSpPr>
              <a:spLocks noChangeAspect="1" noChangeArrowheads="1"/>
            </p:cNvSpPr>
            <p:nvPr/>
          </p:nvSpPr>
          <p:spPr bwMode="gray">
            <a:xfrm>
              <a:off x="385" y="3501"/>
              <a:ext cx="93" cy="91"/>
            </a:xfrm>
            <a:prstGeom prst="ellipse">
              <a:avLst/>
            </a:prstGeom>
            <a:solidFill>
              <a:srgbClr val="999933"/>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algn="l" fontAlgn="auto">
                <a:spcBef>
                  <a:spcPts val="0"/>
                </a:spcBef>
                <a:spcAft>
                  <a:spcPts val="0"/>
                </a:spcAft>
                <a:defRPr/>
              </a:pPr>
              <a:endParaRPr lang="en-US">
                <a:solidFill>
                  <a:srgbClr val="000000"/>
                </a:solidFill>
                <a:latin typeface="Arial Narrow" charset="0"/>
              </a:endParaRPr>
            </a:p>
          </p:txBody>
        </p:sp>
      </p:grpSp>
      <p:grpSp>
        <p:nvGrpSpPr>
          <p:cNvPr id="33" name="Group 16"/>
          <p:cNvGrpSpPr>
            <a:grpSpLocks/>
          </p:cNvGrpSpPr>
          <p:nvPr/>
        </p:nvGrpSpPr>
        <p:grpSpPr bwMode="auto">
          <a:xfrm>
            <a:off x="323850" y="4708327"/>
            <a:ext cx="3099034" cy="150981"/>
            <a:chOff x="452279" y="4704843"/>
            <a:chExt cx="3097454" cy="157152"/>
          </a:xfrm>
        </p:grpSpPr>
        <p:sp>
          <p:nvSpPr>
            <p:cNvPr id="34" name="Rectangle 52"/>
            <p:cNvSpPr>
              <a:spLocks noChangeArrowheads="1"/>
            </p:cNvSpPr>
            <p:nvPr/>
          </p:nvSpPr>
          <p:spPr bwMode="gray">
            <a:xfrm>
              <a:off x="452279" y="4743024"/>
              <a:ext cx="2000818" cy="11897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lIns="0" tIns="0" rIns="0" bIns="0" anchor="ctr">
              <a:spAutoFit/>
            </a:bodyPr>
            <a:lstStyle/>
            <a:p>
              <a:pPr marL="0" marR="0" lvl="0" indent="0" algn="r" defTabSz="482600" eaLnBrk="0" fontAlgn="auto" latinLnBrk="0" hangingPunct="0">
                <a:lnSpc>
                  <a:spcPct val="7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9933"/>
                  </a:solidFill>
                  <a:effectLst/>
                  <a:uLnTx/>
                  <a:uFillTx/>
                  <a:latin typeface="Arial Narrow" charset="0"/>
                  <a:cs typeface="Arial" charset="0"/>
                </a:rPr>
                <a:t>Johannesburg,</a:t>
              </a:r>
              <a:r>
                <a:rPr kumimoji="0" lang="en-GB" sz="1000" b="1" i="0" u="none" strike="noStrike" kern="0" cap="none" spc="0" normalizeH="0" baseline="0" noProof="0" dirty="0">
                  <a:ln>
                    <a:noFill/>
                  </a:ln>
                  <a:solidFill>
                    <a:srgbClr val="CA7700"/>
                  </a:solidFill>
                  <a:effectLst/>
                  <a:uLnTx/>
                  <a:uFillTx/>
                  <a:latin typeface="Arial Narrow" charset="0"/>
                  <a:cs typeface="Arial" charset="0"/>
                </a:rPr>
                <a:t> Luxembourg </a:t>
              </a:r>
            </a:p>
          </p:txBody>
        </p:sp>
        <p:cxnSp>
          <p:nvCxnSpPr>
            <p:cNvPr id="35" name="AutoShape 53"/>
            <p:cNvCxnSpPr>
              <a:cxnSpLocks noChangeAspect="1" noChangeShapeType="1"/>
              <a:stCxn id="36" idx="6"/>
              <a:endCxn id="114" idx="2"/>
            </p:cNvCxnSpPr>
            <p:nvPr/>
          </p:nvCxnSpPr>
          <p:spPr bwMode="gray">
            <a:xfrm flipV="1">
              <a:off x="2556232" y="4704843"/>
              <a:ext cx="993501" cy="89404"/>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36" name="Oval 54"/>
            <p:cNvSpPr>
              <a:spLocks noChangeAspect="1" noChangeArrowheads="1"/>
            </p:cNvSpPr>
            <p:nvPr/>
          </p:nvSpPr>
          <p:spPr bwMode="gray">
            <a:xfrm>
              <a:off x="2511804" y="4769462"/>
              <a:ext cx="44427" cy="49571"/>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159" name="Group 158"/>
          <p:cNvGrpSpPr/>
          <p:nvPr/>
        </p:nvGrpSpPr>
        <p:grpSpPr>
          <a:xfrm>
            <a:off x="609600" y="961232"/>
            <a:ext cx="7908925" cy="4982368"/>
            <a:chOff x="617538" y="909638"/>
            <a:chExt cx="7993062" cy="5167312"/>
          </a:xfrm>
        </p:grpSpPr>
        <p:grpSp>
          <p:nvGrpSpPr>
            <p:cNvPr id="9" name="Group 5"/>
            <p:cNvGrpSpPr>
              <a:grpSpLocks/>
            </p:cNvGrpSpPr>
            <p:nvPr/>
          </p:nvGrpSpPr>
          <p:grpSpPr bwMode="auto">
            <a:xfrm>
              <a:off x="5132388" y="4953000"/>
              <a:ext cx="3203575" cy="142875"/>
              <a:chOff x="5257802" y="4953651"/>
              <a:chExt cx="3204911" cy="142052"/>
            </a:xfrm>
          </p:grpSpPr>
          <p:sp>
            <p:nvSpPr>
              <p:cNvPr id="10" name="Rectangle 28"/>
              <p:cNvSpPr>
                <a:spLocks noChangeArrowheads="1"/>
              </p:cNvSpPr>
              <p:nvPr/>
            </p:nvSpPr>
            <p:spPr bwMode="gray">
              <a:xfrm>
                <a:off x="6685559" y="4953651"/>
                <a:ext cx="1777154" cy="1420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l" defTabSz="482600" eaLnBrk="0" fontAlgn="auto" latinLnBrk="0" hangingPunct="0">
                  <a:lnSpc>
                    <a:spcPts val="11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Lisbon, Newcastle, Rome, </a:t>
                </a:r>
                <a:r>
                  <a:rPr kumimoji="0" lang="en-GB" sz="1000" b="1" i="0" u="none" strike="noStrike" kern="0" cap="none" spc="0" normalizeH="0" baseline="0" noProof="0" dirty="0">
                    <a:ln>
                      <a:noFill/>
                    </a:ln>
                    <a:solidFill>
                      <a:srgbClr val="488B9B"/>
                    </a:solidFill>
                    <a:effectLst/>
                    <a:uLnTx/>
                    <a:uFillTx/>
                    <a:latin typeface="Arial Narrow" charset="0"/>
                    <a:cs typeface="Arial" charset="0"/>
                  </a:rPr>
                  <a:t>Belgrade</a:t>
                </a:r>
                <a:endParaRPr kumimoji="0" lang="en-GB" sz="1000" b="1" i="0" u="none" strike="noStrike" kern="0" cap="none" spc="0" normalizeH="0" baseline="0" noProof="0" dirty="0">
                  <a:ln>
                    <a:noFill/>
                  </a:ln>
                  <a:solidFill>
                    <a:srgbClr val="CA7700"/>
                  </a:solidFill>
                  <a:effectLst/>
                  <a:uLnTx/>
                  <a:uFillTx/>
                  <a:latin typeface="Arial Narrow" charset="0"/>
                  <a:cs typeface="Arial" charset="0"/>
                </a:endParaRPr>
              </a:p>
            </p:txBody>
          </p:sp>
          <p:cxnSp>
            <p:nvCxnSpPr>
              <p:cNvPr id="11" name="AutoShape 29"/>
              <p:cNvCxnSpPr>
                <a:cxnSpLocks noChangeAspect="1" noChangeShapeType="1"/>
                <a:stCxn id="12" idx="2"/>
              </p:cNvCxnSpPr>
              <p:nvPr/>
            </p:nvCxnSpPr>
            <p:spPr bwMode="gray">
              <a:xfrm rot="10800000">
                <a:off x="5257802" y="4985218"/>
                <a:ext cx="1332467" cy="39459"/>
              </a:xfrm>
              <a:prstGeom prst="bentConnector2">
                <a:avLst/>
              </a:prstGeom>
              <a:noFill/>
              <a:ln w="9525">
                <a:solidFill>
                  <a:srgbClr val="6D7174"/>
                </a:solidFill>
                <a:miter lim="800000"/>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12" name="Oval 30"/>
              <p:cNvSpPr>
                <a:spLocks noChangeAspect="1" noChangeArrowheads="1"/>
              </p:cNvSpPr>
              <p:nvPr/>
            </p:nvSpPr>
            <p:spPr bwMode="gray">
              <a:xfrm>
                <a:off x="6588682" y="5001002"/>
                <a:ext cx="44469" cy="47351"/>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13" name="Group 6"/>
            <p:cNvGrpSpPr>
              <a:grpSpLocks/>
            </p:cNvGrpSpPr>
            <p:nvPr/>
          </p:nvGrpSpPr>
          <p:grpSpPr bwMode="auto">
            <a:xfrm>
              <a:off x="4910138" y="5062538"/>
              <a:ext cx="2525712" cy="271462"/>
              <a:chOff x="5035554" y="5062540"/>
              <a:chExt cx="2525489" cy="271151"/>
            </a:xfrm>
          </p:grpSpPr>
          <p:sp>
            <p:nvSpPr>
              <p:cNvPr id="14" name="Rectangle 32"/>
              <p:cNvSpPr>
                <a:spLocks noChangeArrowheads="1"/>
              </p:cNvSpPr>
              <p:nvPr/>
            </p:nvSpPr>
            <p:spPr bwMode="gray">
              <a:xfrm>
                <a:off x="6678471" y="5200494"/>
                <a:ext cx="882572" cy="1331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l" defTabSz="482600" eaLnBrk="0" fontAlgn="auto" latinLnBrk="0" hangingPunct="0">
                  <a:lnSpc>
                    <a:spcPts val="1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8B9B"/>
                    </a:solidFill>
                    <a:effectLst/>
                    <a:uLnTx/>
                    <a:uFillTx/>
                    <a:latin typeface="Arial Narrow" charset="0"/>
                    <a:cs typeface="Arial" charset="0"/>
                  </a:rPr>
                  <a:t>Budapest,</a:t>
                </a:r>
                <a:r>
                  <a:rPr kumimoji="0" lang="en-GB" sz="1000" b="1" i="0" u="none" strike="noStrike" kern="0" cap="none" spc="0" normalizeH="0" baseline="0" noProof="0" dirty="0">
                    <a:ln>
                      <a:noFill/>
                    </a:ln>
                    <a:solidFill>
                      <a:srgbClr val="CA7700"/>
                    </a:solidFill>
                    <a:effectLst/>
                    <a:uLnTx/>
                    <a:uFillTx/>
                    <a:latin typeface="Arial Narrow" charset="0"/>
                    <a:cs typeface="Arial" charset="0"/>
                  </a:rPr>
                  <a:t> Madrid</a:t>
                </a:r>
                <a:endParaRPr kumimoji="0" lang="nl-NL" sz="1000" b="1" i="0" u="none" strike="noStrike" kern="0" cap="none" spc="0" normalizeH="0" baseline="0" noProof="0" dirty="0">
                  <a:ln>
                    <a:noFill/>
                  </a:ln>
                  <a:solidFill>
                    <a:srgbClr val="CA7700"/>
                  </a:solidFill>
                  <a:effectLst/>
                  <a:uLnTx/>
                  <a:uFillTx/>
                  <a:latin typeface="Arial Narrow" charset="0"/>
                  <a:cs typeface="Arial" charset="0"/>
                </a:endParaRPr>
              </a:p>
            </p:txBody>
          </p:sp>
          <p:cxnSp>
            <p:nvCxnSpPr>
              <p:cNvPr id="15" name="AutoShape 33"/>
              <p:cNvCxnSpPr>
                <a:cxnSpLocks noChangeAspect="1" noChangeShapeType="1"/>
                <a:stCxn id="16" idx="2"/>
              </p:cNvCxnSpPr>
              <p:nvPr/>
            </p:nvCxnSpPr>
            <p:spPr bwMode="gray">
              <a:xfrm rot="10800000">
                <a:off x="5035554" y="5062540"/>
                <a:ext cx="1552438" cy="207724"/>
              </a:xfrm>
              <a:prstGeom prst="bentConnector2">
                <a:avLst/>
              </a:prstGeom>
              <a:noFill/>
              <a:ln w="9525">
                <a:solidFill>
                  <a:srgbClr val="6D7174"/>
                </a:solidFill>
                <a:miter lim="800000"/>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16" name="Oval 34"/>
              <p:cNvSpPr>
                <a:spLocks noChangeAspect="1" noChangeArrowheads="1"/>
              </p:cNvSpPr>
              <p:nvPr/>
            </p:nvSpPr>
            <p:spPr bwMode="gray">
              <a:xfrm>
                <a:off x="6587992" y="5246479"/>
                <a:ext cx="44446" cy="47570"/>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17" name="Group 7"/>
            <p:cNvGrpSpPr>
              <a:grpSpLocks/>
            </p:cNvGrpSpPr>
            <p:nvPr/>
          </p:nvGrpSpPr>
          <p:grpSpPr bwMode="auto">
            <a:xfrm>
              <a:off x="4678363" y="5106988"/>
              <a:ext cx="3600450" cy="398462"/>
              <a:chOff x="4802994" y="5107002"/>
              <a:chExt cx="3603776" cy="397633"/>
            </a:xfrm>
          </p:grpSpPr>
          <p:sp>
            <p:nvSpPr>
              <p:cNvPr id="18" name="Rectangle 36"/>
              <p:cNvSpPr>
                <a:spLocks noChangeArrowheads="1"/>
              </p:cNvSpPr>
              <p:nvPr/>
            </p:nvSpPr>
            <p:spPr bwMode="gray">
              <a:xfrm>
                <a:off x="6677974" y="5371562"/>
                <a:ext cx="1728796" cy="13307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l" defTabSz="482600" eaLnBrk="0" fontAlgn="auto" latinLnBrk="0" hangingPunct="0">
                  <a:lnSpc>
                    <a:spcPts val="1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Barcelona, Brussels, Dublin, </a:t>
                </a:r>
                <a:r>
                  <a:rPr kumimoji="0" lang="en-GB" sz="1000" b="1" i="0" u="none" strike="noStrike" kern="0" cap="none" spc="0" normalizeH="0" baseline="0" noProof="0" dirty="0">
                    <a:ln>
                      <a:noFill/>
                    </a:ln>
                    <a:solidFill>
                      <a:srgbClr val="999933"/>
                    </a:solidFill>
                    <a:effectLst/>
                    <a:uLnTx/>
                    <a:uFillTx/>
                    <a:latin typeface="Arial Narrow" charset="0"/>
                    <a:cs typeface="Arial" charset="0"/>
                  </a:rPr>
                  <a:t>Tunis</a:t>
                </a:r>
              </a:p>
            </p:txBody>
          </p:sp>
          <p:cxnSp>
            <p:nvCxnSpPr>
              <p:cNvPr id="19" name="AutoShape 37"/>
              <p:cNvCxnSpPr>
                <a:cxnSpLocks noChangeAspect="1" noChangeShapeType="1"/>
                <a:stCxn id="20" idx="2"/>
              </p:cNvCxnSpPr>
              <p:nvPr/>
            </p:nvCxnSpPr>
            <p:spPr bwMode="gray">
              <a:xfrm rot="10800000">
                <a:off x="4802994" y="5107002"/>
                <a:ext cx="1785998" cy="342187"/>
              </a:xfrm>
              <a:prstGeom prst="bentConnector2">
                <a:avLst/>
              </a:prstGeom>
              <a:noFill/>
              <a:ln w="9525">
                <a:solidFill>
                  <a:srgbClr val="6D7174"/>
                </a:solidFill>
                <a:miter lim="800000"/>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20" name="Oval 38"/>
              <p:cNvSpPr>
                <a:spLocks noChangeAspect="1" noChangeArrowheads="1"/>
              </p:cNvSpPr>
              <p:nvPr/>
            </p:nvSpPr>
            <p:spPr bwMode="gray">
              <a:xfrm>
                <a:off x="6588992" y="5425425"/>
                <a:ext cx="44491" cy="47526"/>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21" name="Group 12"/>
            <p:cNvGrpSpPr>
              <a:grpSpLocks/>
            </p:cNvGrpSpPr>
            <p:nvPr/>
          </p:nvGrpSpPr>
          <p:grpSpPr bwMode="auto">
            <a:xfrm>
              <a:off x="4443413" y="5127625"/>
              <a:ext cx="4167187" cy="949325"/>
              <a:chOff x="4570415" y="5127641"/>
              <a:chExt cx="4165247" cy="949830"/>
            </a:xfrm>
          </p:grpSpPr>
          <p:sp>
            <p:nvSpPr>
              <p:cNvPr id="22" name="Rectangle 40"/>
              <p:cNvSpPr>
                <a:spLocks noChangeArrowheads="1"/>
              </p:cNvSpPr>
              <p:nvPr/>
            </p:nvSpPr>
            <p:spPr bwMode="gray">
              <a:xfrm>
                <a:off x="6679220" y="5518374"/>
                <a:ext cx="2056442" cy="559097"/>
              </a:xfrm>
              <a:prstGeom prst="rect">
                <a:avLst/>
              </a:prstGeom>
              <a:no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l" defTabSz="482600" eaLnBrk="0" fontAlgn="auto" latinLnBrk="0" hangingPunct="0">
                  <a:lnSpc>
                    <a:spcPts val="11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a:cs typeface="Arial" charset="0"/>
                  </a:rPr>
                  <a:t>Birmingham, Bristol, Cardiff, Edinburgh, </a:t>
                </a:r>
              </a:p>
              <a:p>
                <a:pPr marL="0" marR="0" lvl="0" indent="0" algn="l" defTabSz="482600" eaLnBrk="0" fontAlgn="auto" latinLnBrk="0" hangingPunct="0">
                  <a:lnSpc>
                    <a:spcPts val="11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a:cs typeface="Arial" charset="0"/>
                  </a:rPr>
                  <a:t>Frankfurt, Glasgow, Leeds, Malmo, </a:t>
                </a:r>
              </a:p>
              <a:p>
                <a:pPr marL="0" marR="0" lvl="0" indent="0" algn="l" defTabSz="482600" eaLnBrk="0" fontAlgn="auto" latinLnBrk="0" hangingPunct="0">
                  <a:lnSpc>
                    <a:spcPts val="11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9933"/>
                    </a:solidFill>
                    <a:effectLst/>
                    <a:uLnTx/>
                    <a:uFillTx/>
                    <a:latin typeface="Arial Narrow"/>
                    <a:cs typeface="Arial" charset="0"/>
                  </a:rPr>
                  <a:t>Istanbul, Dubai, </a:t>
                </a:r>
                <a:r>
                  <a:rPr kumimoji="0" lang="en-GB" sz="1000" b="1" i="0" u="none" strike="noStrike" kern="0" cap="none" spc="0" normalizeH="0" baseline="0" noProof="0" dirty="0">
                    <a:ln>
                      <a:noFill/>
                    </a:ln>
                    <a:solidFill>
                      <a:srgbClr val="488B9B"/>
                    </a:solidFill>
                    <a:effectLst/>
                    <a:uLnTx/>
                    <a:uFillTx/>
                    <a:latin typeface="Arial Narrow"/>
                    <a:cs typeface="Arial" charset="0"/>
                  </a:rPr>
                  <a:t>Kiev, Tri-City, Bucharest, </a:t>
                </a:r>
              </a:p>
              <a:p>
                <a:pPr marL="0" marR="0" lvl="0" indent="0" algn="l" defTabSz="482600" eaLnBrk="0" fontAlgn="auto" latinLnBrk="0" hangingPunct="0">
                  <a:lnSpc>
                    <a:spcPts val="11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8B9B"/>
                    </a:solidFill>
                    <a:effectLst/>
                    <a:uLnTx/>
                    <a:uFillTx/>
                    <a:latin typeface="Arial Narrow"/>
                    <a:cs typeface="Arial" charset="0"/>
                  </a:rPr>
                  <a:t>Bratislava, Prague</a:t>
                </a:r>
              </a:p>
            </p:txBody>
          </p:sp>
          <p:cxnSp>
            <p:nvCxnSpPr>
              <p:cNvPr id="23" name="AutoShape 41"/>
              <p:cNvCxnSpPr>
                <a:cxnSpLocks noChangeAspect="1" noChangeShapeType="1"/>
                <a:stCxn id="24" idx="2"/>
              </p:cNvCxnSpPr>
              <p:nvPr/>
            </p:nvCxnSpPr>
            <p:spPr bwMode="gray">
              <a:xfrm rot="10800000">
                <a:off x="4570415" y="5127641"/>
                <a:ext cx="2018360" cy="474916"/>
              </a:xfrm>
              <a:prstGeom prst="bentConnector2">
                <a:avLst/>
              </a:prstGeom>
              <a:noFill/>
              <a:ln w="9525">
                <a:solidFill>
                  <a:srgbClr val="6D7174"/>
                </a:solidFill>
                <a:miter lim="800000"/>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24" name="Oval 42"/>
              <p:cNvSpPr>
                <a:spLocks noChangeAspect="1" noChangeArrowheads="1"/>
              </p:cNvSpPr>
              <p:nvPr/>
            </p:nvSpPr>
            <p:spPr bwMode="gray">
              <a:xfrm>
                <a:off x="6588775" y="5578731"/>
                <a:ext cx="44429" cy="47650"/>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ct val="500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25" name="Group 13"/>
            <p:cNvGrpSpPr>
              <a:grpSpLocks/>
            </p:cNvGrpSpPr>
            <p:nvPr/>
          </p:nvGrpSpPr>
          <p:grpSpPr bwMode="auto">
            <a:xfrm>
              <a:off x="1763713" y="5106988"/>
              <a:ext cx="2447925" cy="454025"/>
              <a:chOff x="1888739" y="5106977"/>
              <a:chExt cx="2447514" cy="453157"/>
            </a:xfrm>
          </p:grpSpPr>
          <p:sp>
            <p:nvSpPr>
              <p:cNvPr id="26" name="Rectangle 44"/>
              <p:cNvSpPr>
                <a:spLocks noChangeArrowheads="1"/>
              </p:cNvSpPr>
              <p:nvPr/>
            </p:nvSpPr>
            <p:spPr bwMode="gray">
              <a:xfrm>
                <a:off x="1888739" y="5419116"/>
                <a:ext cx="584102" cy="14101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Manchester</a:t>
                </a:r>
              </a:p>
            </p:txBody>
          </p:sp>
          <p:cxnSp>
            <p:nvCxnSpPr>
              <p:cNvPr id="27" name="AutoShape 45"/>
              <p:cNvCxnSpPr>
                <a:cxnSpLocks noChangeAspect="1" noChangeShapeType="1"/>
                <a:stCxn id="28" idx="6"/>
              </p:cNvCxnSpPr>
              <p:nvPr/>
            </p:nvCxnSpPr>
            <p:spPr bwMode="gray">
              <a:xfrm flipV="1">
                <a:off x="2553789" y="5106977"/>
                <a:ext cx="1782464" cy="386609"/>
              </a:xfrm>
              <a:prstGeom prst="bentConnector2">
                <a:avLst/>
              </a:prstGeom>
              <a:noFill/>
              <a:ln w="9525">
                <a:solidFill>
                  <a:srgbClr val="6D7174"/>
                </a:solidFill>
                <a:miter lim="800000"/>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28" name="Oval 46"/>
              <p:cNvSpPr>
                <a:spLocks noChangeAspect="1" noChangeArrowheads="1"/>
              </p:cNvSpPr>
              <p:nvPr/>
            </p:nvSpPr>
            <p:spPr bwMode="gray">
              <a:xfrm>
                <a:off x="2509347" y="5469819"/>
                <a:ext cx="44443" cy="47534"/>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29" name="Group 14"/>
            <p:cNvGrpSpPr>
              <a:grpSpLocks/>
            </p:cNvGrpSpPr>
            <p:nvPr/>
          </p:nvGrpSpPr>
          <p:grpSpPr bwMode="auto">
            <a:xfrm>
              <a:off x="1466850" y="5064125"/>
              <a:ext cx="2517775" cy="254000"/>
              <a:chOff x="1592849" y="5064448"/>
              <a:chExt cx="2518610" cy="253059"/>
            </a:xfrm>
          </p:grpSpPr>
          <p:sp>
            <p:nvSpPr>
              <p:cNvPr id="30" name="Rectangle 48"/>
              <p:cNvSpPr>
                <a:spLocks noChangeArrowheads="1"/>
              </p:cNvSpPr>
              <p:nvPr/>
            </p:nvSpPr>
            <p:spPr bwMode="gray">
              <a:xfrm>
                <a:off x="1592849" y="5176743"/>
                <a:ext cx="862299" cy="1407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ＭＳ Ｐゴシック" charset="0"/>
                  </a:rPr>
                  <a:t>Western Corridor</a:t>
                </a:r>
                <a:endParaRPr kumimoji="0" lang="en-GB" sz="1000" b="1" i="0" u="none" strike="noStrike" kern="0" cap="none" spc="0" normalizeH="0" baseline="0" noProof="0" dirty="0">
                  <a:ln>
                    <a:noFill/>
                  </a:ln>
                  <a:solidFill>
                    <a:srgbClr val="CA7700"/>
                  </a:solidFill>
                  <a:effectLst/>
                  <a:uLnTx/>
                  <a:uFillTx/>
                  <a:latin typeface="Arial Narrow" charset="0"/>
                  <a:cs typeface="Arial" charset="0"/>
                </a:endParaRPr>
              </a:p>
            </p:txBody>
          </p:sp>
          <p:cxnSp>
            <p:nvCxnSpPr>
              <p:cNvPr id="31" name="AutoShape 49"/>
              <p:cNvCxnSpPr>
                <a:cxnSpLocks noChangeAspect="1" noChangeShapeType="1"/>
                <a:stCxn id="32" idx="6"/>
                <a:endCxn id="112" idx="4"/>
              </p:cNvCxnSpPr>
              <p:nvPr/>
            </p:nvCxnSpPr>
            <p:spPr bwMode="gray">
              <a:xfrm flipV="1">
                <a:off x="2556782" y="5064448"/>
                <a:ext cx="1554677" cy="192957"/>
              </a:xfrm>
              <a:prstGeom prst="bentConnector2">
                <a:avLst/>
              </a:prstGeom>
              <a:noFill/>
              <a:ln w="9525">
                <a:solidFill>
                  <a:srgbClr val="6D7174"/>
                </a:solidFill>
                <a:miter lim="800000"/>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32" name="Oval 50"/>
              <p:cNvSpPr>
                <a:spLocks noChangeAspect="1" noChangeArrowheads="1"/>
              </p:cNvSpPr>
              <p:nvPr/>
            </p:nvSpPr>
            <p:spPr bwMode="gray">
              <a:xfrm>
                <a:off x="2512317" y="5233682"/>
                <a:ext cx="44465" cy="47449"/>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37" name="Group 18"/>
            <p:cNvGrpSpPr>
              <a:grpSpLocks/>
            </p:cNvGrpSpPr>
            <p:nvPr/>
          </p:nvGrpSpPr>
          <p:grpSpPr bwMode="auto">
            <a:xfrm>
              <a:off x="1954213" y="4064000"/>
              <a:ext cx="844550" cy="139700"/>
              <a:chOff x="2082110" y="4063346"/>
              <a:chExt cx="843652" cy="141010"/>
            </a:xfrm>
          </p:grpSpPr>
          <p:sp>
            <p:nvSpPr>
              <p:cNvPr id="38" name="Rectangle 60"/>
              <p:cNvSpPr>
                <a:spLocks noChangeArrowheads="1"/>
              </p:cNvSpPr>
              <p:nvPr/>
            </p:nvSpPr>
            <p:spPr bwMode="gray">
              <a:xfrm>
                <a:off x="2082110" y="4063346"/>
                <a:ext cx="379009" cy="14101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8B9B"/>
                    </a:solidFill>
                    <a:effectLst/>
                    <a:uLnTx/>
                    <a:uFillTx/>
                    <a:latin typeface="Arial Narrow" charset="0"/>
                    <a:cs typeface="Arial" charset="0"/>
                  </a:rPr>
                  <a:t>Krakow</a:t>
                </a:r>
              </a:p>
            </p:txBody>
          </p:sp>
          <p:cxnSp>
            <p:nvCxnSpPr>
              <p:cNvPr id="39" name="AutoShape 61"/>
              <p:cNvCxnSpPr>
                <a:cxnSpLocks noChangeAspect="1" noChangeShapeType="1"/>
                <a:stCxn id="40" idx="6"/>
              </p:cNvCxnSpPr>
              <p:nvPr/>
            </p:nvCxnSpPr>
            <p:spPr bwMode="gray">
              <a:xfrm flipV="1">
                <a:off x="2561025" y="4133851"/>
                <a:ext cx="364737" cy="1603"/>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40" name="Oval 62"/>
              <p:cNvSpPr>
                <a:spLocks noChangeAspect="1" noChangeArrowheads="1"/>
              </p:cNvSpPr>
              <p:nvPr/>
            </p:nvSpPr>
            <p:spPr bwMode="gray">
              <a:xfrm>
                <a:off x="2516622" y="4111418"/>
                <a:ext cx="44403" cy="48072"/>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41" name="Group 19"/>
            <p:cNvGrpSpPr>
              <a:grpSpLocks/>
            </p:cNvGrpSpPr>
            <p:nvPr/>
          </p:nvGrpSpPr>
          <p:grpSpPr bwMode="auto">
            <a:xfrm>
              <a:off x="1954213" y="3162300"/>
              <a:ext cx="603250" cy="139700"/>
              <a:chOff x="2080606" y="3161646"/>
              <a:chExt cx="603857" cy="141010"/>
            </a:xfrm>
          </p:grpSpPr>
          <p:sp>
            <p:nvSpPr>
              <p:cNvPr id="42" name="Rectangle 64"/>
              <p:cNvSpPr>
                <a:spLocks noChangeArrowheads="1"/>
              </p:cNvSpPr>
              <p:nvPr/>
            </p:nvSpPr>
            <p:spPr bwMode="gray">
              <a:xfrm>
                <a:off x="2080606" y="3161646"/>
                <a:ext cx="371849" cy="14101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a:cs typeface="Arial" pitchFamily="34" charset="0"/>
                  </a:rPr>
                  <a:t>Munich</a:t>
                </a:r>
              </a:p>
            </p:txBody>
          </p:sp>
          <p:cxnSp>
            <p:nvCxnSpPr>
              <p:cNvPr id="43" name="AutoShape 65"/>
              <p:cNvCxnSpPr>
                <a:cxnSpLocks noChangeAspect="1" noChangeShapeType="1"/>
                <a:stCxn id="44" idx="6"/>
              </p:cNvCxnSpPr>
              <p:nvPr/>
            </p:nvCxnSpPr>
            <p:spPr bwMode="gray">
              <a:xfrm>
                <a:off x="2560513" y="3233754"/>
                <a:ext cx="123950" cy="0"/>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44" name="Oval 66"/>
              <p:cNvSpPr>
                <a:spLocks noChangeAspect="1" noChangeArrowheads="1"/>
              </p:cNvSpPr>
              <p:nvPr/>
            </p:nvSpPr>
            <p:spPr bwMode="gray">
              <a:xfrm>
                <a:off x="2516019" y="3209718"/>
                <a:ext cx="44495" cy="48072"/>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45" name="Group 2"/>
            <p:cNvGrpSpPr>
              <a:grpSpLocks/>
            </p:cNvGrpSpPr>
            <p:nvPr/>
          </p:nvGrpSpPr>
          <p:grpSpPr bwMode="auto">
            <a:xfrm>
              <a:off x="5794375" y="4446588"/>
              <a:ext cx="2441575" cy="133350"/>
              <a:chOff x="5921375" y="4447606"/>
              <a:chExt cx="2440993" cy="131310"/>
            </a:xfrm>
          </p:grpSpPr>
          <p:sp>
            <p:nvSpPr>
              <p:cNvPr id="46" name="Rectangle 103"/>
              <p:cNvSpPr>
                <a:spLocks noChangeArrowheads="1"/>
              </p:cNvSpPr>
              <p:nvPr/>
            </p:nvSpPr>
            <p:spPr bwMode="gray">
              <a:xfrm>
                <a:off x="6683193" y="4447606"/>
                <a:ext cx="1679175" cy="13131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l" defTabSz="482600" eaLnBrk="0" fontAlgn="auto" latinLnBrk="0" hangingPunct="0">
                  <a:lnSpc>
                    <a:spcPts val="1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9933"/>
                    </a:solidFill>
                    <a:effectLst/>
                    <a:uLnTx/>
                    <a:uFillTx/>
                    <a:latin typeface="Arial Narrow" charset="0"/>
                    <a:cs typeface="Arial" charset="0"/>
                  </a:rPr>
                  <a:t>Abu Dhabi, Doha, Muscat, Riyadh</a:t>
                </a:r>
                <a:endParaRPr kumimoji="0" lang="nl-NL" sz="1000" b="1" i="0" u="none" strike="noStrike" kern="0" cap="none" spc="0" normalizeH="0" baseline="0" noProof="0" dirty="0">
                  <a:ln>
                    <a:noFill/>
                  </a:ln>
                  <a:solidFill>
                    <a:srgbClr val="488B9B"/>
                  </a:solidFill>
                  <a:effectLst/>
                  <a:uLnTx/>
                  <a:uFillTx/>
                  <a:latin typeface="Arial Narrow" charset="0"/>
                  <a:cs typeface="Arial" charset="0"/>
                </a:endParaRPr>
              </a:p>
            </p:txBody>
          </p:sp>
          <p:cxnSp>
            <p:nvCxnSpPr>
              <p:cNvPr id="47" name="AutoShape 104"/>
              <p:cNvCxnSpPr>
                <a:cxnSpLocks noChangeAspect="1" noChangeShapeType="1"/>
                <a:stCxn id="48" idx="2"/>
              </p:cNvCxnSpPr>
              <p:nvPr/>
            </p:nvCxnSpPr>
            <p:spPr bwMode="gray">
              <a:xfrm flipH="1" flipV="1">
                <a:off x="5921375" y="4505444"/>
                <a:ext cx="668179" cy="6253"/>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48" name="Oval 105"/>
              <p:cNvSpPr>
                <a:spLocks noChangeAspect="1" noChangeArrowheads="1"/>
              </p:cNvSpPr>
              <p:nvPr/>
            </p:nvSpPr>
            <p:spPr bwMode="gray">
              <a:xfrm>
                <a:off x="6589554" y="4488250"/>
                <a:ext cx="44439" cy="46896"/>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49" name="Group 1"/>
            <p:cNvGrpSpPr>
              <a:grpSpLocks/>
            </p:cNvGrpSpPr>
            <p:nvPr/>
          </p:nvGrpSpPr>
          <p:grpSpPr bwMode="auto">
            <a:xfrm>
              <a:off x="6088063" y="4076700"/>
              <a:ext cx="1447800" cy="131763"/>
              <a:chOff x="6215224" y="4075732"/>
              <a:chExt cx="1447142" cy="134435"/>
            </a:xfrm>
          </p:grpSpPr>
          <p:sp>
            <p:nvSpPr>
              <p:cNvPr id="50" name="Rectangle 107"/>
              <p:cNvSpPr>
                <a:spLocks noChangeArrowheads="1"/>
              </p:cNvSpPr>
              <p:nvPr/>
            </p:nvSpPr>
            <p:spPr bwMode="gray">
              <a:xfrm>
                <a:off x="6688084" y="4075732"/>
                <a:ext cx="974282" cy="13443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l" defTabSz="482600" eaLnBrk="0" fontAlgn="auto" latinLnBrk="0" hangingPunct="0">
                  <a:lnSpc>
                    <a:spcPts val="1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9933"/>
                    </a:solidFill>
                    <a:effectLst/>
                    <a:uLnTx/>
                    <a:uFillTx/>
                    <a:latin typeface="Arial Narrow" charset="0"/>
                    <a:cs typeface="Arial" charset="0"/>
                  </a:rPr>
                  <a:t>Kuwait City, </a:t>
                </a:r>
                <a:r>
                  <a:rPr kumimoji="0" lang="en-GB" sz="1000" b="1" i="0" u="none" strike="noStrike" kern="0" cap="none" spc="0" normalizeH="0" baseline="0" noProof="0" dirty="0">
                    <a:ln>
                      <a:noFill/>
                    </a:ln>
                    <a:solidFill>
                      <a:srgbClr val="488B9B"/>
                    </a:solidFill>
                    <a:effectLst/>
                    <a:uLnTx/>
                    <a:uFillTx/>
                    <a:latin typeface="Arial Narrow" charset="0"/>
                    <a:cs typeface="Arial" charset="0"/>
                  </a:rPr>
                  <a:t>Zagreb</a:t>
                </a:r>
                <a:r>
                  <a:rPr kumimoji="0" lang="en-GB" sz="1000" b="1" i="0" u="none" strike="noStrike" kern="0" cap="none" spc="0" normalizeH="0" baseline="0" noProof="0" dirty="0">
                    <a:ln>
                      <a:noFill/>
                    </a:ln>
                    <a:solidFill>
                      <a:srgbClr val="999933"/>
                    </a:solidFill>
                    <a:effectLst/>
                    <a:uLnTx/>
                    <a:uFillTx/>
                    <a:latin typeface="Arial Narrow" charset="0"/>
                    <a:cs typeface="Arial" charset="0"/>
                  </a:rPr>
                  <a:t>  </a:t>
                </a:r>
                <a:endParaRPr kumimoji="0" lang="en-GB" sz="1000" b="1" i="0" u="none" strike="noStrike" kern="0" cap="none" spc="0" normalizeH="0" baseline="0" noProof="0" dirty="0">
                  <a:ln>
                    <a:noFill/>
                  </a:ln>
                  <a:solidFill>
                    <a:srgbClr val="CA7700"/>
                  </a:solidFill>
                  <a:effectLst/>
                  <a:uLnTx/>
                  <a:uFillTx/>
                  <a:latin typeface="Arial Narrow" charset="0"/>
                  <a:cs typeface="Arial" charset="0"/>
                </a:endParaRPr>
              </a:p>
            </p:txBody>
          </p:sp>
          <p:cxnSp>
            <p:nvCxnSpPr>
              <p:cNvPr id="51" name="AutoShape 108"/>
              <p:cNvCxnSpPr>
                <a:cxnSpLocks noChangeAspect="1" noChangeShapeType="1"/>
                <a:stCxn id="52" idx="2"/>
              </p:cNvCxnSpPr>
              <p:nvPr/>
            </p:nvCxnSpPr>
            <p:spPr bwMode="gray">
              <a:xfrm flipH="1">
                <a:off x="6215224" y="4134041"/>
                <a:ext cx="372892" cy="0"/>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52" name="Oval 109"/>
              <p:cNvSpPr>
                <a:spLocks noChangeAspect="1" noChangeArrowheads="1"/>
              </p:cNvSpPr>
              <p:nvPr/>
            </p:nvSpPr>
            <p:spPr bwMode="gray">
              <a:xfrm>
                <a:off x="6588116" y="4109746"/>
                <a:ext cx="44430" cy="48591"/>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53" name="Group 20"/>
            <p:cNvGrpSpPr>
              <a:grpSpLocks/>
            </p:cNvGrpSpPr>
            <p:nvPr/>
          </p:nvGrpSpPr>
          <p:grpSpPr bwMode="auto">
            <a:xfrm>
              <a:off x="698500" y="2262188"/>
              <a:ext cx="2081213" cy="139700"/>
              <a:chOff x="826738" y="2261532"/>
              <a:chExt cx="2079975" cy="141012"/>
            </a:xfrm>
          </p:grpSpPr>
          <p:sp>
            <p:nvSpPr>
              <p:cNvPr id="54" name="Rectangle 195"/>
              <p:cNvSpPr>
                <a:spLocks noChangeArrowheads="1"/>
              </p:cNvSpPr>
              <p:nvPr/>
            </p:nvSpPr>
            <p:spPr bwMode="gray">
              <a:xfrm>
                <a:off x="826738" y="2261532"/>
                <a:ext cx="1643672" cy="1410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a:cs typeface="Arial" charset="0"/>
                  </a:rPr>
                  <a:t>Stockholm, Düsseldorf, </a:t>
                </a:r>
                <a:r>
                  <a:rPr kumimoji="0" lang="en-GB" sz="1000" b="1" i="0" u="none" strike="noStrike" kern="0" cap="none" spc="0" normalizeH="0" baseline="0" noProof="0" dirty="0">
                    <a:ln>
                      <a:noFill/>
                    </a:ln>
                    <a:solidFill>
                      <a:srgbClr val="488B9B"/>
                    </a:solidFill>
                    <a:effectLst/>
                    <a:uLnTx/>
                    <a:uFillTx/>
                    <a:latin typeface="Arial Narrow"/>
                    <a:cs typeface="Arial" charset="0"/>
                  </a:rPr>
                  <a:t>Moscow</a:t>
                </a:r>
              </a:p>
            </p:txBody>
          </p:sp>
          <p:cxnSp>
            <p:nvCxnSpPr>
              <p:cNvPr id="55" name="AutoShape 196"/>
              <p:cNvCxnSpPr>
                <a:cxnSpLocks noChangeAspect="1" noChangeShapeType="1"/>
                <a:stCxn id="56" idx="6"/>
              </p:cNvCxnSpPr>
              <p:nvPr/>
            </p:nvCxnSpPr>
            <p:spPr bwMode="gray">
              <a:xfrm flipV="1">
                <a:off x="2560844" y="2330435"/>
                <a:ext cx="345869" cy="1603"/>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56" name="Oval 197"/>
              <p:cNvSpPr>
                <a:spLocks noChangeAspect="1" noChangeArrowheads="1"/>
              </p:cNvSpPr>
              <p:nvPr/>
            </p:nvSpPr>
            <p:spPr bwMode="gray">
              <a:xfrm>
                <a:off x="2516420" y="2308001"/>
                <a:ext cx="44424" cy="48072"/>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57" name="Group 11"/>
            <p:cNvGrpSpPr>
              <a:grpSpLocks/>
            </p:cNvGrpSpPr>
            <p:nvPr/>
          </p:nvGrpSpPr>
          <p:grpSpPr bwMode="auto">
            <a:xfrm>
              <a:off x="5422900" y="4735513"/>
              <a:ext cx="2281238" cy="131762"/>
              <a:chOff x="5549900" y="4736031"/>
              <a:chExt cx="2281448" cy="131763"/>
            </a:xfrm>
          </p:grpSpPr>
          <p:grpSp>
            <p:nvGrpSpPr>
              <p:cNvPr id="58" name="Group 4"/>
              <p:cNvGrpSpPr>
                <a:grpSpLocks/>
              </p:cNvGrpSpPr>
              <p:nvPr/>
            </p:nvGrpSpPr>
            <p:grpSpPr bwMode="auto">
              <a:xfrm>
                <a:off x="6589809" y="4736031"/>
                <a:ext cx="1241539" cy="131763"/>
                <a:chOff x="6589809" y="4736031"/>
                <a:chExt cx="1241539" cy="131763"/>
              </a:xfrm>
            </p:grpSpPr>
            <p:sp>
              <p:nvSpPr>
                <p:cNvPr id="60" name="Rectangle 24"/>
                <p:cNvSpPr>
                  <a:spLocks noChangeArrowheads="1"/>
                </p:cNvSpPr>
                <p:nvPr/>
              </p:nvSpPr>
              <p:spPr bwMode="gray">
                <a:xfrm>
                  <a:off x="6685068" y="4736031"/>
                  <a:ext cx="1146280" cy="1317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lstStyle/>
                <a:p>
                  <a:pPr marL="0" marR="0" lvl="0" indent="0" algn="l"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Antwerp, Athens, Nottingham, </a:t>
                  </a:r>
                  <a:br>
                    <a:rPr kumimoji="0" lang="en-GB" sz="1000" b="1" i="0" u="none" strike="noStrike" kern="0" cap="none" spc="0" normalizeH="0" baseline="0" noProof="0" dirty="0">
                      <a:ln>
                        <a:noFill/>
                      </a:ln>
                      <a:solidFill>
                        <a:srgbClr val="CA7700"/>
                      </a:solidFill>
                      <a:effectLst/>
                      <a:uLnTx/>
                      <a:uFillTx/>
                      <a:latin typeface="Arial Narrow" charset="0"/>
                      <a:cs typeface="Arial" charset="0"/>
                    </a:rPr>
                  </a:br>
                  <a:r>
                    <a:rPr kumimoji="0" lang="en-GB" sz="1000" b="1" i="0" u="none" strike="noStrike" kern="0" cap="none" spc="0" normalizeH="0" baseline="0" noProof="0" dirty="0">
                      <a:ln>
                        <a:noFill/>
                      </a:ln>
                      <a:solidFill>
                        <a:srgbClr val="999933"/>
                      </a:solidFill>
                      <a:effectLst/>
                      <a:uLnTx/>
                      <a:uFillTx/>
                      <a:latin typeface="Arial Narrow" charset="0"/>
                      <a:cs typeface="Arial" charset="0"/>
                    </a:rPr>
                    <a:t>Jeddah, Cairo, Manama</a:t>
                  </a:r>
                </a:p>
              </p:txBody>
            </p:sp>
            <p:sp>
              <p:nvSpPr>
                <p:cNvPr id="61" name="Oval 26"/>
                <p:cNvSpPr>
                  <a:spLocks noChangeAspect="1" noChangeArrowheads="1"/>
                </p:cNvSpPr>
                <p:nvPr/>
              </p:nvSpPr>
              <p:spPr bwMode="gray">
                <a:xfrm>
                  <a:off x="6589809" y="4772543"/>
                  <a:ext cx="44454" cy="47625"/>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cxnSp>
            <p:nvCxnSpPr>
              <p:cNvPr id="59" name="AutoShape 20"/>
              <p:cNvCxnSpPr>
                <a:cxnSpLocks noChangeAspect="1" noChangeShapeType="1"/>
                <a:stCxn id="61" idx="2"/>
              </p:cNvCxnSpPr>
              <p:nvPr/>
            </p:nvCxnSpPr>
            <p:spPr bwMode="gray">
              <a:xfrm flipH="1" flipV="1">
                <a:off x="5549900" y="4794768"/>
                <a:ext cx="1039909" cy="1588"/>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grpSp>
        <p:grpSp>
          <p:nvGrpSpPr>
            <p:cNvPr id="62" name="Group 61"/>
            <p:cNvGrpSpPr>
              <a:grpSpLocks/>
            </p:cNvGrpSpPr>
            <p:nvPr/>
          </p:nvGrpSpPr>
          <p:grpSpPr bwMode="auto">
            <a:xfrm>
              <a:off x="1738313" y="3619500"/>
              <a:ext cx="877887" cy="139700"/>
              <a:chOff x="1866409" y="3147593"/>
              <a:chExt cx="876424" cy="139191"/>
            </a:xfrm>
          </p:grpSpPr>
          <p:sp>
            <p:nvSpPr>
              <p:cNvPr id="63" name="Rectangle 68"/>
              <p:cNvSpPr>
                <a:spLocks noChangeArrowheads="1"/>
              </p:cNvSpPr>
              <p:nvPr/>
            </p:nvSpPr>
            <p:spPr bwMode="gray">
              <a:xfrm>
                <a:off x="1866409" y="3147593"/>
                <a:ext cx="600659" cy="1391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Gothenburg</a:t>
                </a:r>
              </a:p>
            </p:txBody>
          </p:sp>
          <p:cxnSp>
            <p:nvCxnSpPr>
              <p:cNvPr id="64" name="AutoShape 69"/>
              <p:cNvCxnSpPr>
                <a:cxnSpLocks noChangeAspect="1" noChangeShapeType="1"/>
                <a:endCxn id="65" idx="6"/>
              </p:cNvCxnSpPr>
              <p:nvPr/>
            </p:nvCxnSpPr>
            <p:spPr bwMode="gray">
              <a:xfrm flipH="1" flipV="1">
                <a:off x="2554236" y="3220352"/>
                <a:ext cx="188597" cy="0"/>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65" name="Oval 70"/>
              <p:cNvSpPr>
                <a:spLocks noChangeAspect="1" noChangeArrowheads="1"/>
              </p:cNvSpPr>
              <p:nvPr/>
            </p:nvSpPr>
            <p:spPr bwMode="gray">
              <a:xfrm>
                <a:off x="2509860" y="3195044"/>
                <a:ext cx="44376" cy="50615"/>
              </a:xfrm>
              <a:prstGeom prst="ellipse">
                <a:avLst/>
              </a:prstGeom>
              <a:solidFill>
                <a:srgbClr val="62666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charset="0"/>
                </a:endParaRPr>
              </a:p>
            </p:txBody>
          </p:sp>
        </p:grpSp>
        <p:grpSp>
          <p:nvGrpSpPr>
            <p:cNvPr id="66" name="Group 1"/>
            <p:cNvGrpSpPr>
              <a:grpSpLocks/>
            </p:cNvGrpSpPr>
            <p:nvPr/>
          </p:nvGrpSpPr>
          <p:grpSpPr bwMode="auto">
            <a:xfrm>
              <a:off x="6267450" y="3621088"/>
              <a:ext cx="1492250" cy="133350"/>
              <a:chOff x="6214274" y="4016643"/>
              <a:chExt cx="1492265" cy="133594"/>
            </a:xfrm>
          </p:grpSpPr>
          <p:sp>
            <p:nvSpPr>
              <p:cNvPr id="67" name="Rectangle 107"/>
              <p:cNvSpPr>
                <a:spLocks noChangeArrowheads="1"/>
              </p:cNvSpPr>
              <p:nvPr/>
            </p:nvSpPr>
            <p:spPr bwMode="gray">
              <a:xfrm>
                <a:off x="6496852" y="4016643"/>
                <a:ext cx="1209687" cy="13359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l" defTabSz="482600" eaLnBrk="0" fontAlgn="auto" latinLnBrk="0" hangingPunct="0">
                  <a:lnSpc>
                    <a:spcPts val="1000"/>
                  </a:lnSpc>
                  <a:spcBef>
                    <a:spcPts val="0"/>
                  </a:spcBef>
                  <a:spcAft>
                    <a:spcPts val="0"/>
                  </a:spcAft>
                  <a:buClrTx/>
                  <a:buSzTx/>
                  <a:buFontTx/>
                  <a:buNone/>
                  <a:tabLst/>
                  <a:defRPr/>
                </a:pPr>
                <a:r>
                  <a:rPr kumimoji="0" lang="en-GB" sz="1000" b="1" i="0" u="none" strike="noStrike" kern="0" cap="none" spc="0" normalizeH="0" baseline="0" noProof="0">
                    <a:ln>
                      <a:noFill/>
                    </a:ln>
                    <a:solidFill>
                      <a:srgbClr val="CA7700"/>
                    </a:solidFill>
                    <a:effectLst/>
                    <a:uLnTx/>
                    <a:uFillTx/>
                    <a:latin typeface="Arial Narrow"/>
                    <a:cs typeface="Arial" charset="0"/>
                  </a:rPr>
                  <a:t>Southampton, Liverpool </a:t>
                </a:r>
              </a:p>
            </p:txBody>
          </p:sp>
          <p:cxnSp>
            <p:nvCxnSpPr>
              <p:cNvPr id="68" name="AutoShape 108"/>
              <p:cNvCxnSpPr>
                <a:cxnSpLocks noChangeAspect="1" noChangeShapeType="1"/>
                <a:stCxn id="69" idx="2"/>
              </p:cNvCxnSpPr>
              <p:nvPr/>
            </p:nvCxnSpPr>
            <p:spPr bwMode="gray">
              <a:xfrm flipH="1" flipV="1">
                <a:off x="6214274" y="4088211"/>
                <a:ext cx="190502" cy="1591"/>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69" name="Oval 109"/>
              <p:cNvSpPr>
                <a:spLocks noChangeAspect="1" noChangeArrowheads="1"/>
              </p:cNvSpPr>
              <p:nvPr/>
            </p:nvSpPr>
            <p:spPr bwMode="gray">
              <a:xfrm>
                <a:off x="6404776" y="4065945"/>
                <a:ext cx="44450" cy="46122"/>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70" name="Group 19"/>
            <p:cNvGrpSpPr>
              <a:grpSpLocks/>
            </p:cNvGrpSpPr>
            <p:nvPr/>
          </p:nvGrpSpPr>
          <p:grpSpPr bwMode="auto">
            <a:xfrm>
              <a:off x="1697038" y="2676525"/>
              <a:ext cx="915987" cy="139700"/>
              <a:chOff x="1824694" y="3146557"/>
              <a:chExt cx="915329" cy="141012"/>
            </a:xfrm>
          </p:grpSpPr>
          <p:sp>
            <p:nvSpPr>
              <p:cNvPr id="71" name="Rectangle 64"/>
              <p:cNvSpPr>
                <a:spLocks noChangeArrowheads="1"/>
              </p:cNvSpPr>
              <p:nvPr/>
            </p:nvSpPr>
            <p:spPr bwMode="gray">
              <a:xfrm>
                <a:off x="1824694" y="3146557"/>
                <a:ext cx="640889" cy="1410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Copenhagen</a:t>
                </a:r>
              </a:p>
            </p:txBody>
          </p:sp>
          <p:cxnSp>
            <p:nvCxnSpPr>
              <p:cNvPr id="72" name="AutoShape 65"/>
              <p:cNvCxnSpPr>
                <a:cxnSpLocks noChangeAspect="1" noChangeShapeType="1"/>
                <a:stCxn id="73" idx="6"/>
              </p:cNvCxnSpPr>
              <p:nvPr/>
            </p:nvCxnSpPr>
            <p:spPr bwMode="gray">
              <a:xfrm flipV="1">
                <a:off x="2560765" y="3233087"/>
                <a:ext cx="179258" cy="0"/>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73" name="Oval 66"/>
              <p:cNvSpPr>
                <a:spLocks noChangeAspect="1" noChangeArrowheads="1"/>
              </p:cNvSpPr>
              <p:nvPr/>
            </p:nvSpPr>
            <p:spPr bwMode="gray">
              <a:xfrm>
                <a:off x="2516347" y="3209051"/>
                <a:ext cx="44418" cy="48072"/>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74" name="Group 20"/>
            <p:cNvGrpSpPr>
              <a:grpSpLocks/>
            </p:cNvGrpSpPr>
            <p:nvPr/>
          </p:nvGrpSpPr>
          <p:grpSpPr bwMode="auto">
            <a:xfrm>
              <a:off x="617538" y="1879600"/>
              <a:ext cx="2462212" cy="139700"/>
              <a:chOff x="740694" y="2297422"/>
              <a:chExt cx="2466994" cy="141013"/>
            </a:xfrm>
          </p:grpSpPr>
          <p:sp>
            <p:nvSpPr>
              <p:cNvPr id="75" name="Rectangle 195"/>
              <p:cNvSpPr>
                <a:spLocks noChangeArrowheads="1"/>
              </p:cNvSpPr>
              <p:nvPr/>
            </p:nvSpPr>
            <p:spPr bwMode="gray">
              <a:xfrm>
                <a:off x="740694" y="2297422"/>
                <a:ext cx="1728963" cy="1410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Berlin, </a:t>
                </a:r>
                <a:r>
                  <a:rPr kumimoji="0" lang="en-GB" sz="1000" b="1" i="0" u="none" strike="noStrike" kern="0" cap="none" spc="0" normalizeH="0" baseline="0" noProof="0" dirty="0">
                    <a:ln>
                      <a:noFill/>
                    </a:ln>
                    <a:solidFill>
                      <a:srgbClr val="CA7700"/>
                    </a:solidFill>
                    <a:effectLst/>
                    <a:uLnTx/>
                    <a:uFillTx/>
                    <a:latin typeface="Arial Narrow"/>
                    <a:cs typeface="Arial" pitchFamily="34" charset="0"/>
                  </a:rPr>
                  <a:t>Cologne, Lyon</a:t>
                </a:r>
                <a:r>
                  <a:rPr kumimoji="0" lang="en-GB" sz="1000" b="1" i="0" u="none" strike="noStrike" kern="0" cap="none" spc="0" normalizeH="0" baseline="0" noProof="0" dirty="0">
                    <a:ln>
                      <a:noFill/>
                    </a:ln>
                    <a:solidFill>
                      <a:srgbClr val="CA7700"/>
                    </a:solidFill>
                    <a:effectLst/>
                    <a:uLnTx/>
                    <a:uFillTx/>
                    <a:latin typeface="Arial Narrow" charset="0"/>
                    <a:cs typeface="Arial" charset="0"/>
                  </a:rPr>
                  <a:t>,</a:t>
                </a:r>
                <a:r>
                  <a:rPr kumimoji="0" lang="en-GB" sz="1000" b="1" i="0" u="none" strike="noStrike" kern="0" cap="none" spc="0" normalizeH="0" baseline="0" noProof="0" dirty="0">
                    <a:ln>
                      <a:noFill/>
                    </a:ln>
                    <a:solidFill>
                      <a:srgbClr val="999933"/>
                    </a:solidFill>
                    <a:effectLst/>
                    <a:uLnTx/>
                    <a:uFillTx/>
                    <a:latin typeface="Arial Narrow" charset="0"/>
                    <a:cs typeface="Arial" charset="0"/>
                  </a:rPr>
                  <a:t> Casablanca</a:t>
                </a:r>
                <a:endParaRPr kumimoji="0" lang="en-GB" sz="1000" b="1" i="0" u="none" strike="noStrike" kern="0" cap="none" spc="0" normalizeH="0" baseline="0" noProof="0" dirty="0">
                  <a:ln>
                    <a:noFill/>
                  </a:ln>
                  <a:solidFill>
                    <a:srgbClr val="488B9B"/>
                  </a:solidFill>
                  <a:effectLst/>
                  <a:uLnTx/>
                  <a:uFillTx/>
                  <a:latin typeface="Arial Narrow" charset="0"/>
                  <a:cs typeface="Arial" charset="0"/>
                </a:endParaRPr>
              </a:p>
            </p:txBody>
          </p:sp>
          <p:cxnSp>
            <p:nvCxnSpPr>
              <p:cNvPr id="76" name="AutoShape 196"/>
              <p:cNvCxnSpPr>
                <a:cxnSpLocks noChangeAspect="1" noChangeShapeType="1"/>
                <a:stCxn id="77" idx="6"/>
              </p:cNvCxnSpPr>
              <p:nvPr/>
            </p:nvCxnSpPr>
            <p:spPr bwMode="gray">
              <a:xfrm>
                <a:off x="2560321" y="2369531"/>
                <a:ext cx="647367" cy="0"/>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77" name="Oval 197"/>
              <p:cNvSpPr>
                <a:spLocks noChangeAspect="1" noChangeArrowheads="1"/>
              </p:cNvSpPr>
              <p:nvPr/>
            </p:nvSpPr>
            <p:spPr bwMode="gray">
              <a:xfrm>
                <a:off x="2515785" y="2345495"/>
                <a:ext cx="44536" cy="48073"/>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78" name="Group 77"/>
            <p:cNvGrpSpPr>
              <a:grpSpLocks/>
            </p:cNvGrpSpPr>
            <p:nvPr/>
          </p:nvGrpSpPr>
          <p:grpSpPr bwMode="auto">
            <a:xfrm>
              <a:off x="701675" y="909638"/>
              <a:ext cx="3744913" cy="546100"/>
              <a:chOff x="701517" y="988449"/>
              <a:chExt cx="3744012" cy="548317"/>
            </a:xfrm>
          </p:grpSpPr>
          <p:sp>
            <p:nvSpPr>
              <p:cNvPr id="79" name="Rectangle 195"/>
              <p:cNvSpPr>
                <a:spLocks noChangeArrowheads="1"/>
              </p:cNvSpPr>
              <p:nvPr/>
            </p:nvSpPr>
            <p:spPr bwMode="gray">
              <a:xfrm>
                <a:off x="701517" y="988449"/>
                <a:ext cx="1641080" cy="28053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Amsterdam, Eindhoven, Geneva,</a:t>
                </a:r>
                <a:br>
                  <a:rPr kumimoji="0" lang="en-GB" sz="1000" b="1" i="0" u="none" strike="noStrike" kern="0" cap="none" spc="0" normalizeH="0" baseline="0" noProof="0" dirty="0">
                    <a:ln>
                      <a:noFill/>
                    </a:ln>
                    <a:solidFill>
                      <a:srgbClr val="CA7700"/>
                    </a:solidFill>
                    <a:effectLst/>
                    <a:uLnTx/>
                    <a:uFillTx/>
                    <a:latin typeface="Arial Narrow" charset="0"/>
                    <a:cs typeface="Arial" charset="0"/>
                  </a:rPr>
                </a:br>
                <a:r>
                  <a:rPr kumimoji="0" lang="en-GB" sz="1000" b="1" i="0" u="none" strike="noStrike" kern="0" cap="none" spc="0" normalizeH="0" baseline="0" noProof="0" dirty="0">
                    <a:ln>
                      <a:noFill/>
                    </a:ln>
                    <a:solidFill>
                      <a:srgbClr val="CA7700"/>
                    </a:solidFill>
                    <a:effectLst/>
                    <a:uLnTx/>
                    <a:uFillTx/>
                    <a:latin typeface="Arial Narrow" charset="0"/>
                    <a:cs typeface="Arial" charset="0"/>
                  </a:rPr>
                  <a:t>Rotterdam, The Hague, Utrecht</a:t>
                </a:r>
              </a:p>
            </p:txBody>
          </p:sp>
          <p:sp>
            <p:nvSpPr>
              <p:cNvPr id="80" name="Oval 197"/>
              <p:cNvSpPr>
                <a:spLocks noChangeAspect="1" noChangeArrowheads="1"/>
              </p:cNvSpPr>
              <p:nvPr/>
            </p:nvSpPr>
            <p:spPr bwMode="gray">
              <a:xfrm>
                <a:off x="2388624" y="1112777"/>
                <a:ext cx="44439" cy="47818"/>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cxnSp>
            <p:nvCxnSpPr>
              <p:cNvPr id="81" name="Elbow Connector 80"/>
              <p:cNvCxnSpPr>
                <a:cxnSpLocks noChangeShapeType="1"/>
                <a:stCxn id="80" idx="6"/>
              </p:cNvCxnSpPr>
              <p:nvPr/>
            </p:nvCxnSpPr>
            <p:spPr bwMode="auto">
              <a:xfrm>
                <a:off x="2433063" y="1136685"/>
                <a:ext cx="2012466" cy="400081"/>
              </a:xfrm>
              <a:prstGeom prst="bentConnector2">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grpSp>
        <p:grpSp>
          <p:nvGrpSpPr>
            <p:cNvPr id="82" name="Group 81"/>
            <p:cNvGrpSpPr>
              <a:grpSpLocks/>
            </p:cNvGrpSpPr>
            <p:nvPr/>
          </p:nvGrpSpPr>
          <p:grpSpPr bwMode="auto">
            <a:xfrm>
              <a:off x="1252538" y="1592263"/>
              <a:ext cx="2200275" cy="139700"/>
              <a:chOff x="1254073" y="1592011"/>
              <a:chExt cx="2198006" cy="139932"/>
            </a:xfrm>
          </p:grpSpPr>
          <p:sp>
            <p:nvSpPr>
              <p:cNvPr id="83" name="Rectangle 195"/>
              <p:cNvSpPr>
                <a:spLocks noChangeArrowheads="1"/>
              </p:cNvSpPr>
              <p:nvPr/>
            </p:nvSpPr>
            <p:spPr bwMode="gray">
              <a:xfrm>
                <a:off x="1254073" y="1592011"/>
                <a:ext cx="1089487" cy="1399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Oslo, Stuttgart, </a:t>
                </a:r>
                <a:r>
                  <a:rPr kumimoji="0" lang="en-GB" sz="1000" b="1" i="0" u="none" strike="noStrike" kern="0" cap="none" spc="0" normalizeH="0" baseline="0" noProof="0" dirty="0">
                    <a:ln>
                      <a:noFill/>
                    </a:ln>
                    <a:solidFill>
                      <a:srgbClr val="999933"/>
                    </a:solidFill>
                    <a:effectLst/>
                    <a:uLnTx/>
                    <a:uFillTx/>
                    <a:latin typeface="Arial Narrow" charset="0"/>
                    <a:cs typeface="Arial" charset="0"/>
                  </a:rPr>
                  <a:t>Rabat </a:t>
                </a:r>
                <a:endParaRPr kumimoji="0" lang="en-GB" sz="1000" b="1" i="0" u="none" strike="noStrike" kern="0" cap="none" spc="0" normalizeH="0" baseline="0" noProof="0" dirty="0">
                  <a:ln>
                    <a:noFill/>
                  </a:ln>
                  <a:solidFill>
                    <a:srgbClr val="488B9B"/>
                  </a:solidFill>
                  <a:effectLst/>
                  <a:uLnTx/>
                  <a:uFillTx/>
                  <a:latin typeface="Arial Narrow" charset="0"/>
                  <a:cs typeface="Arial" charset="0"/>
                </a:endParaRPr>
              </a:p>
            </p:txBody>
          </p:sp>
          <p:sp>
            <p:nvSpPr>
              <p:cNvPr id="84" name="Oval 197"/>
              <p:cNvSpPr>
                <a:spLocks noChangeAspect="1" noChangeArrowheads="1"/>
              </p:cNvSpPr>
              <p:nvPr/>
            </p:nvSpPr>
            <p:spPr bwMode="gray">
              <a:xfrm>
                <a:off x="2391136" y="1639715"/>
                <a:ext cx="44404" cy="49294"/>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CA7700"/>
                  </a:solidFill>
                  <a:effectLst/>
                  <a:uLnTx/>
                  <a:uFillTx/>
                  <a:latin typeface="Arial Narrow" charset="0"/>
                </a:endParaRPr>
              </a:p>
            </p:txBody>
          </p:sp>
          <p:cxnSp>
            <p:nvCxnSpPr>
              <p:cNvPr id="85" name="Elbow Connector 84"/>
              <p:cNvCxnSpPr>
                <a:cxnSpLocks noChangeShapeType="1"/>
                <a:stCxn id="84" idx="6"/>
              </p:cNvCxnSpPr>
              <p:nvPr/>
            </p:nvCxnSpPr>
            <p:spPr bwMode="auto">
              <a:xfrm flipV="1">
                <a:off x="2435540" y="1663567"/>
                <a:ext cx="1016539" cy="0"/>
              </a:xfrm>
              <a:prstGeom prst="bentConnector3">
                <a:avLst>
                  <a:gd name="adj1" fmla="val 97963"/>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grpSp>
        <p:grpSp>
          <p:nvGrpSpPr>
            <p:cNvPr id="86" name="Group 85"/>
            <p:cNvGrpSpPr>
              <a:grpSpLocks/>
            </p:cNvGrpSpPr>
            <p:nvPr/>
          </p:nvGrpSpPr>
          <p:grpSpPr bwMode="auto">
            <a:xfrm>
              <a:off x="874713" y="1208088"/>
              <a:ext cx="3336925" cy="212725"/>
              <a:chOff x="1111854" y="1201189"/>
              <a:chExt cx="3334469" cy="212853"/>
            </a:xfrm>
          </p:grpSpPr>
          <p:sp>
            <p:nvSpPr>
              <p:cNvPr id="87" name="Rectangle 195"/>
              <p:cNvSpPr>
                <a:spLocks noChangeArrowheads="1"/>
              </p:cNvSpPr>
              <p:nvPr/>
            </p:nvSpPr>
            <p:spPr bwMode="gray">
              <a:xfrm>
                <a:off x="1111854" y="1201189"/>
                <a:ext cx="1464184" cy="14137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Paris CBD, London West End</a:t>
                </a:r>
              </a:p>
            </p:txBody>
          </p:sp>
          <p:sp>
            <p:nvSpPr>
              <p:cNvPr id="88" name="Oval 197"/>
              <p:cNvSpPr>
                <a:spLocks noChangeAspect="1" noChangeArrowheads="1"/>
              </p:cNvSpPr>
              <p:nvPr/>
            </p:nvSpPr>
            <p:spPr bwMode="gray">
              <a:xfrm>
                <a:off x="2626800" y="1248843"/>
                <a:ext cx="44417" cy="47654"/>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cxnSp>
            <p:nvCxnSpPr>
              <p:cNvPr id="89" name="Elbow Connector 88"/>
              <p:cNvCxnSpPr>
                <a:cxnSpLocks noChangeShapeType="1"/>
                <a:stCxn id="88" idx="6"/>
              </p:cNvCxnSpPr>
              <p:nvPr/>
            </p:nvCxnSpPr>
            <p:spPr bwMode="auto">
              <a:xfrm>
                <a:off x="2671217" y="1272669"/>
                <a:ext cx="1775106" cy="141373"/>
              </a:xfrm>
              <a:prstGeom prst="bentConnector2">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grpSp>
        <p:grpSp>
          <p:nvGrpSpPr>
            <p:cNvPr id="90" name="Group 89"/>
            <p:cNvGrpSpPr>
              <a:grpSpLocks/>
            </p:cNvGrpSpPr>
            <p:nvPr/>
          </p:nvGrpSpPr>
          <p:grpSpPr bwMode="auto">
            <a:xfrm>
              <a:off x="2473325" y="1255713"/>
              <a:ext cx="3957638" cy="3957637"/>
              <a:chOff x="2473164" y="1256060"/>
              <a:chExt cx="3957637" cy="3957637"/>
            </a:xfrm>
          </p:grpSpPr>
          <p:grpSp>
            <p:nvGrpSpPr>
              <p:cNvPr id="91" name="Group 6"/>
              <p:cNvGrpSpPr>
                <a:grpSpLocks noChangeAspect="1"/>
              </p:cNvGrpSpPr>
              <p:nvPr/>
            </p:nvGrpSpPr>
            <p:grpSpPr bwMode="auto">
              <a:xfrm>
                <a:off x="2566285" y="2105788"/>
                <a:ext cx="3773723" cy="2267493"/>
                <a:chOff x="1945" y="1125"/>
                <a:chExt cx="1621" cy="974"/>
              </a:xfrm>
            </p:grpSpPr>
            <p:sp>
              <p:nvSpPr>
                <p:cNvPr id="95" name="Rectangle 7"/>
                <p:cNvSpPr>
                  <a:spLocks noChangeAspect="1" noChangeArrowheads="1"/>
                </p:cNvSpPr>
                <p:nvPr/>
              </p:nvSpPr>
              <p:spPr bwMode="gray">
                <a:xfrm>
                  <a:off x="1945" y="1126"/>
                  <a:ext cx="680" cy="4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0" tIns="0" rIns="0" bIns="359901" anchor="b"/>
                <a:lstStyle/>
                <a:p>
                  <a:pPr marL="0" marR="0" lvl="0" indent="0" algn="r" defTabSz="4826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7174"/>
                      </a:solidFill>
                      <a:effectLst/>
                      <a:uLnTx/>
                      <a:uFillTx/>
                      <a:latin typeface="Arial Narrow" charset="0"/>
                    </a:rPr>
                    <a:t>Rental Growth</a:t>
                  </a:r>
                </a:p>
                <a:p>
                  <a:pPr marL="0" marR="0" lvl="0" indent="0" algn="r" defTabSz="4826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7174"/>
                      </a:solidFill>
                      <a:effectLst/>
                      <a:uLnTx/>
                      <a:uFillTx/>
                      <a:latin typeface="Arial Narrow" charset="0"/>
                    </a:rPr>
                    <a:t>Slowing</a:t>
                  </a:r>
                </a:p>
              </p:txBody>
            </p:sp>
            <p:sp>
              <p:nvSpPr>
                <p:cNvPr id="96" name="Rectangle 8"/>
                <p:cNvSpPr>
                  <a:spLocks noChangeAspect="1" noChangeArrowheads="1"/>
                </p:cNvSpPr>
                <p:nvPr/>
              </p:nvSpPr>
              <p:spPr bwMode="gray">
                <a:xfrm>
                  <a:off x="2886" y="1125"/>
                  <a:ext cx="680" cy="4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0" tIns="0" rIns="0" bIns="359901" anchor="b"/>
                <a:lstStyle/>
                <a:p>
                  <a:pPr marL="0" marR="0" lvl="0" indent="0" algn="l" defTabSz="4826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7174"/>
                      </a:solidFill>
                      <a:effectLst/>
                      <a:uLnTx/>
                      <a:uFillTx/>
                      <a:latin typeface="Arial Narrow" charset="0"/>
                    </a:rPr>
                    <a:t>Rents</a:t>
                  </a:r>
                </a:p>
                <a:p>
                  <a:pPr marL="0" marR="0" lvl="0" indent="0" algn="l" defTabSz="4826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7174"/>
                      </a:solidFill>
                      <a:effectLst/>
                      <a:uLnTx/>
                      <a:uFillTx/>
                      <a:latin typeface="Arial Narrow" charset="0"/>
                    </a:rPr>
                    <a:t>Falling</a:t>
                  </a:r>
                </a:p>
              </p:txBody>
            </p:sp>
            <p:sp>
              <p:nvSpPr>
                <p:cNvPr id="97" name="Rectangle 9"/>
                <p:cNvSpPr>
                  <a:spLocks noChangeAspect="1" noChangeArrowheads="1"/>
                </p:cNvSpPr>
                <p:nvPr/>
              </p:nvSpPr>
              <p:spPr bwMode="gray">
                <a:xfrm>
                  <a:off x="1945" y="1646"/>
                  <a:ext cx="680" cy="4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0" tIns="359901" rIns="0" bIns="0"/>
                <a:lstStyle/>
                <a:p>
                  <a:pPr marL="0" marR="0" lvl="0" indent="0" algn="r" defTabSz="4826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7174"/>
                      </a:solidFill>
                      <a:effectLst/>
                      <a:uLnTx/>
                      <a:uFillTx/>
                      <a:latin typeface="Arial Narrow" charset="0"/>
                    </a:rPr>
                    <a:t>Rental Growth</a:t>
                  </a:r>
                </a:p>
                <a:p>
                  <a:pPr marL="0" marR="0" lvl="0" indent="0" algn="r" defTabSz="4826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7174"/>
                      </a:solidFill>
                      <a:effectLst/>
                      <a:uLnTx/>
                      <a:uFillTx/>
                      <a:latin typeface="Arial Narrow" charset="0"/>
                    </a:rPr>
                    <a:t>Accelerating</a:t>
                  </a:r>
                </a:p>
              </p:txBody>
            </p:sp>
            <p:sp>
              <p:nvSpPr>
                <p:cNvPr id="98" name="Rectangle 10"/>
                <p:cNvSpPr>
                  <a:spLocks noChangeAspect="1" noChangeArrowheads="1"/>
                </p:cNvSpPr>
                <p:nvPr/>
              </p:nvSpPr>
              <p:spPr bwMode="gray">
                <a:xfrm>
                  <a:off x="2886" y="1646"/>
                  <a:ext cx="680" cy="4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0" tIns="359901" rIns="0" bIns="0"/>
                <a:lstStyle/>
                <a:p>
                  <a:pPr marL="0" marR="0" lvl="0" indent="0" algn="l" defTabSz="4826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7174"/>
                      </a:solidFill>
                      <a:effectLst/>
                      <a:uLnTx/>
                      <a:uFillTx/>
                      <a:latin typeface="Arial Narrow" charset="0"/>
                    </a:rPr>
                    <a:t>Rents</a:t>
                  </a:r>
                  <a:br>
                    <a:rPr kumimoji="0" lang="en-GB" sz="1400" b="1" i="0" u="none" strike="noStrike" kern="0" cap="none" spc="0" normalizeH="0" baseline="0" noProof="0" dirty="0">
                      <a:ln>
                        <a:noFill/>
                      </a:ln>
                      <a:solidFill>
                        <a:srgbClr val="6D7174"/>
                      </a:solidFill>
                      <a:effectLst/>
                      <a:uLnTx/>
                      <a:uFillTx/>
                      <a:latin typeface="Arial Narrow" charset="0"/>
                    </a:rPr>
                  </a:br>
                  <a:r>
                    <a:rPr kumimoji="0" lang="en-GB" sz="1400" b="1" i="0" u="none" strike="noStrike" kern="0" cap="none" spc="0" normalizeH="0" baseline="0" noProof="0" dirty="0">
                      <a:ln>
                        <a:noFill/>
                      </a:ln>
                      <a:solidFill>
                        <a:srgbClr val="6D7174"/>
                      </a:solidFill>
                      <a:effectLst/>
                      <a:uLnTx/>
                      <a:uFillTx/>
                      <a:latin typeface="Arial Narrow" charset="0"/>
                    </a:rPr>
                    <a:t>Bottoming Out</a:t>
                  </a:r>
                </a:p>
              </p:txBody>
            </p:sp>
          </p:grpSp>
          <p:grpSp>
            <p:nvGrpSpPr>
              <p:cNvPr id="92" name="Group 11"/>
              <p:cNvGrpSpPr>
                <a:grpSpLocks noChangeAspect="1"/>
              </p:cNvGrpSpPr>
              <p:nvPr/>
            </p:nvGrpSpPr>
            <p:grpSpPr bwMode="auto">
              <a:xfrm>
                <a:off x="2473164" y="1256060"/>
                <a:ext cx="3957637" cy="3957637"/>
                <a:chOff x="1893" y="866"/>
                <a:chExt cx="1474" cy="1474"/>
              </a:xfrm>
            </p:grpSpPr>
            <p:sp>
              <p:nvSpPr>
                <p:cNvPr id="93" name="Rectangle 12"/>
                <p:cNvSpPr>
                  <a:spLocks noChangeAspect="1" noChangeArrowheads="1"/>
                </p:cNvSpPr>
                <p:nvPr/>
              </p:nvSpPr>
              <p:spPr bwMode="gray">
                <a:xfrm rot="5400000">
                  <a:off x="2618" y="867"/>
                  <a:ext cx="23" cy="1474"/>
                </a:xfrm>
                <a:prstGeom prst="rect">
                  <a:avLst/>
                </a:prstGeom>
                <a:solidFill>
                  <a:srgbClr val="AEAFB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68F98"/>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charset="0"/>
                  </a:endParaRPr>
                </a:p>
              </p:txBody>
            </p:sp>
            <p:sp>
              <p:nvSpPr>
                <p:cNvPr id="94" name="Rectangle 13"/>
                <p:cNvSpPr>
                  <a:spLocks noChangeAspect="1" noChangeArrowheads="1"/>
                </p:cNvSpPr>
                <p:nvPr/>
              </p:nvSpPr>
              <p:spPr bwMode="gray">
                <a:xfrm>
                  <a:off x="2619" y="866"/>
                  <a:ext cx="23" cy="1474"/>
                </a:xfrm>
                <a:prstGeom prst="rect">
                  <a:avLst/>
                </a:prstGeom>
                <a:solidFill>
                  <a:srgbClr val="AEAFB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68F98"/>
                      </a:solidFill>
                      <a:miter lim="800000"/>
                      <a:headEnd type="none" w="sm" len="sm"/>
                      <a:tailEnd type="none" w="sm" len="sm"/>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charset="0"/>
                  </a:endParaRPr>
                </a:p>
              </p:txBody>
            </p:sp>
          </p:grpSp>
        </p:grpSp>
        <p:sp>
          <p:nvSpPr>
            <p:cNvPr id="99" name="Oval 14"/>
            <p:cNvSpPr>
              <a:spLocks noChangeArrowheads="1"/>
            </p:cNvSpPr>
            <p:nvPr/>
          </p:nvSpPr>
          <p:spPr bwMode="gray">
            <a:xfrm>
              <a:off x="2652713" y="1436688"/>
              <a:ext cx="3595687" cy="3597275"/>
            </a:xfrm>
            <a:prstGeom prst="ellipse">
              <a:avLst/>
            </a:prstGeom>
            <a:noFill/>
            <a:ln w="2857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charset="0"/>
              </a:endParaRPr>
            </a:p>
          </p:txBody>
        </p:sp>
        <p:sp>
          <p:nvSpPr>
            <p:cNvPr id="100" name="Oval 28"/>
            <p:cNvSpPr>
              <a:spLocks noChangeAspect="1" noChangeArrowheads="1"/>
            </p:cNvSpPr>
            <p:nvPr/>
          </p:nvSpPr>
          <p:spPr bwMode="gray">
            <a:xfrm>
              <a:off x="4362450" y="1347788"/>
              <a:ext cx="177800"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01" name="Oval 29"/>
            <p:cNvSpPr>
              <a:spLocks noChangeAspect="1" noChangeArrowheads="1"/>
            </p:cNvSpPr>
            <p:nvPr/>
          </p:nvSpPr>
          <p:spPr bwMode="gray">
            <a:xfrm>
              <a:off x="4595813" y="1358900"/>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02" name="Oval 32"/>
            <p:cNvSpPr>
              <a:spLocks noChangeAspect="1" noChangeArrowheads="1"/>
            </p:cNvSpPr>
            <p:nvPr/>
          </p:nvSpPr>
          <p:spPr bwMode="gray">
            <a:xfrm>
              <a:off x="5264150" y="1582738"/>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BC141A"/>
                </a:solidFill>
                <a:effectLst/>
                <a:uLnTx/>
                <a:uFillTx/>
                <a:latin typeface="Arial Narrow"/>
              </a:endParaRPr>
            </a:p>
          </p:txBody>
        </p:sp>
        <p:sp>
          <p:nvSpPr>
            <p:cNvPr id="103" name="Oval 42"/>
            <p:cNvSpPr>
              <a:spLocks noChangeAspect="1" noChangeArrowheads="1"/>
            </p:cNvSpPr>
            <p:nvPr/>
          </p:nvSpPr>
          <p:spPr bwMode="gray">
            <a:xfrm>
              <a:off x="6100763" y="3609975"/>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04" name="Oval 44"/>
            <p:cNvSpPr>
              <a:spLocks noChangeAspect="1" noChangeArrowheads="1"/>
            </p:cNvSpPr>
            <p:nvPr/>
          </p:nvSpPr>
          <p:spPr bwMode="gray">
            <a:xfrm>
              <a:off x="5924550" y="4044950"/>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05" name="Oval 46"/>
            <p:cNvSpPr>
              <a:spLocks noChangeAspect="1" noChangeArrowheads="1"/>
            </p:cNvSpPr>
            <p:nvPr/>
          </p:nvSpPr>
          <p:spPr bwMode="gray">
            <a:xfrm>
              <a:off x="5635625" y="4416425"/>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06" name="Oval 48"/>
            <p:cNvSpPr>
              <a:spLocks noChangeAspect="1" noChangeArrowheads="1"/>
            </p:cNvSpPr>
            <p:nvPr/>
          </p:nvSpPr>
          <p:spPr bwMode="gray">
            <a:xfrm>
              <a:off x="5264150" y="4705350"/>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07" name="Oval 49"/>
            <p:cNvSpPr>
              <a:spLocks noChangeAspect="1" noChangeArrowheads="1"/>
            </p:cNvSpPr>
            <p:nvPr/>
          </p:nvSpPr>
          <p:spPr bwMode="gray">
            <a:xfrm>
              <a:off x="5049838" y="4805363"/>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08" name="Oval 50"/>
            <p:cNvSpPr>
              <a:spLocks noChangeAspect="1" noChangeArrowheads="1"/>
            </p:cNvSpPr>
            <p:nvPr/>
          </p:nvSpPr>
          <p:spPr bwMode="gray">
            <a:xfrm>
              <a:off x="4827588" y="4883150"/>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09" name="Oval 51"/>
            <p:cNvSpPr>
              <a:spLocks noChangeAspect="1" noChangeArrowheads="1"/>
            </p:cNvSpPr>
            <p:nvPr/>
          </p:nvSpPr>
          <p:spPr bwMode="gray">
            <a:xfrm>
              <a:off x="4595813" y="4927600"/>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0" name="Oval 52"/>
            <p:cNvSpPr>
              <a:spLocks noChangeAspect="1" noChangeArrowheads="1"/>
            </p:cNvSpPr>
            <p:nvPr/>
          </p:nvSpPr>
          <p:spPr bwMode="gray">
            <a:xfrm>
              <a:off x="4362450" y="4948238"/>
              <a:ext cx="177800"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1" name="Oval 53"/>
            <p:cNvSpPr>
              <a:spLocks noChangeAspect="1" noChangeArrowheads="1"/>
            </p:cNvSpPr>
            <p:nvPr/>
          </p:nvSpPr>
          <p:spPr bwMode="gray">
            <a:xfrm>
              <a:off x="4129088" y="4927600"/>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2" name="Oval 54"/>
            <p:cNvSpPr>
              <a:spLocks noChangeAspect="1" noChangeArrowheads="1"/>
            </p:cNvSpPr>
            <p:nvPr/>
          </p:nvSpPr>
          <p:spPr bwMode="gray">
            <a:xfrm>
              <a:off x="3895725" y="4883150"/>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3" name="Oval 55"/>
            <p:cNvSpPr>
              <a:spLocks noChangeAspect="1" noChangeArrowheads="1"/>
            </p:cNvSpPr>
            <p:nvPr/>
          </p:nvSpPr>
          <p:spPr bwMode="gray">
            <a:xfrm>
              <a:off x="3673475" y="4805363"/>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4" name="Oval 56"/>
            <p:cNvSpPr>
              <a:spLocks noChangeAspect="1" noChangeArrowheads="1"/>
            </p:cNvSpPr>
            <p:nvPr/>
          </p:nvSpPr>
          <p:spPr bwMode="gray">
            <a:xfrm>
              <a:off x="3460750" y="4705350"/>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5" name="Oval 60"/>
            <p:cNvSpPr>
              <a:spLocks noChangeAspect="1" noChangeArrowheads="1"/>
            </p:cNvSpPr>
            <p:nvPr/>
          </p:nvSpPr>
          <p:spPr bwMode="gray">
            <a:xfrm>
              <a:off x="2800350" y="4044950"/>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6" name="Oval 62"/>
            <p:cNvSpPr>
              <a:spLocks noChangeAspect="1" noChangeArrowheads="1"/>
            </p:cNvSpPr>
            <p:nvPr/>
          </p:nvSpPr>
          <p:spPr bwMode="gray">
            <a:xfrm>
              <a:off x="2622550" y="3609975"/>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7" name="Oval 63"/>
            <p:cNvSpPr>
              <a:spLocks noChangeAspect="1" noChangeArrowheads="1"/>
            </p:cNvSpPr>
            <p:nvPr/>
          </p:nvSpPr>
          <p:spPr bwMode="gray">
            <a:xfrm>
              <a:off x="2578100" y="3376613"/>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8" name="Oval 64"/>
            <p:cNvSpPr>
              <a:spLocks noChangeAspect="1" noChangeArrowheads="1"/>
            </p:cNvSpPr>
            <p:nvPr/>
          </p:nvSpPr>
          <p:spPr bwMode="gray">
            <a:xfrm>
              <a:off x="2565400" y="3143250"/>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19" name="Oval 66"/>
            <p:cNvSpPr>
              <a:spLocks noChangeAspect="1" noChangeArrowheads="1"/>
            </p:cNvSpPr>
            <p:nvPr/>
          </p:nvSpPr>
          <p:spPr bwMode="gray">
            <a:xfrm>
              <a:off x="2622550" y="2678113"/>
              <a:ext cx="179388" cy="179387"/>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20" name="Oval 67"/>
            <p:cNvSpPr>
              <a:spLocks noChangeAspect="1" noChangeArrowheads="1"/>
            </p:cNvSpPr>
            <p:nvPr/>
          </p:nvSpPr>
          <p:spPr bwMode="gray">
            <a:xfrm>
              <a:off x="2700338" y="2455863"/>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21" name="Oval 68"/>
            <p:cNvSpPr>
              <a:spLocks noChangeAspect="1" noChangeArrowheads="1"/>
            </p:cNvSpPr>
            <p:nvPr/>
          </p:nvSpPr>
          <p:spPr bwMode="gray">
            <a:xfrm>
              <a:off x="2800350" y="2241550"/>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22" name="Oval 69"/>
            <p:cNvSpPr>
              <a:spLocks noChangeAspect="1" noChangeArrowheads="1"/>
            </p:cNvSpPr>
            <p:nvPr/>
          </p:nvSpPr>
          <p:spPr bwMode="gray">
            <a:xfrm>
              <a:off x="2932113" y="2047875"/>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23" name="Oval 70"/>
            <p:cNvSpPr>
              <a:spLocks noChangeAspect="1" noChangeArrowheads="1"/>
            </p:cNvSpPr>
            <p:nvPr/>
          </p:nvSpPr>
          <p:spPr bwMode="gray">
            <a:xfrm>
              <a:off x="3089275" y="1871663"/>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24" name="Oval 71"/>
            <p:cNvSpPr>
              <a:spLocks noChangeAspect="1" noChangeArrowheads="1"/>
            </p:cNvSpPr>
            <p:nvPr/>
          </p:nvSpPr>
          <p:spPr bwMode="gray">
            <a:xfrm>
              <a:off x="3267075" y="1714500"/>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25" name="Oval 72"/>
            <p:cNvSpPr>
              <a:spLocks noChangeAspect="1" noChangeArrowheads="1"/>
            </p:cNvSpPr>
            <p:nvPr/>
          </p:nvSpPr>
          <p:spPr bwMode="gray">
            <a:xfrm>
              <a:off x="3460750" y="1582738"/>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26" name="Oval 74"/>
            <p:cNvSpPr>
              <a:spLocks noChangeAspect="1" noChangeArrowheads="1"/>
            </p:cNvSpPr>
            <p:nvPr/>
          </p:nvSpPr>
          <p:spPr bwMode="gray">
            <a:xfrm>
              <a:off x="3895725" y="1404938"/>
              <a:ext cx="179388"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sp>
          <p:nvSpPr>
            <p:cNvPr id="127" name="Oval 75"/>
            <p:cNvSpPr>
              <a:spLocks noChangeAspect="1" noChangeArrowheads="1"/>
            </p:cNvSpPr>
            <p:nvPr/>
          </p:nvSpPr>
          <p:spPr bwMode="gray">
            <a:xfrm>
              <a:off x="4129088" y="1358900"/>
              <a:ext cx="179387" cy="180975"/>
            </a:xfrm>
            <a:prstGeom prst="ellipse">
              <a:avLst/>
            </a:prstGeom>
            <a:solidFill>
              <a:srgbClr val="6D7174"/>
            </a:solidFill>
            <a:ln w="9525">
              <a:solidFill>
                <a:srgbClr val="FFFFFF"/>
              </a:solidFill>
              <a:round/>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a:endParaRPr>
            </a:p>
          </p:txBody>
        </p:sp>
        <p:grpSp>
          <p:nvGrpSpPr>
            <p:cNvPr id="128" name="Group 11"/>
            <p:cNvGrpSpPr>
              <a:grpSpLocks/>
            </p:cNvGrpSpPr>
            <p:nvPr/>
          </p:nvGrpSpPr>
          <p:grpSpPr bwMode="auto">
            <a:xfrm>
              <a:off x="5443538" y="1604963"/>
              <a:ext cx="2268537" cy="131762"/>
              <a:chOff x="5518789" y="4754821"/>
              <a:chExt cx="2268262" cy="131763"/>
            </a:xfrm>
          </p:grpSpPr>
          <p:grpSp>
            <p:nvGrpSpPr>
              <p:cNvPr id="129" name="Group 4"/>
              <p:cNvGrpSpPr>
                <a:grpSpLocks/>
              </p:cNvGrpSpPr>
              <p:nvPr/>
            </p:nvGrpSpPr>
            <p:grpSpPr bwMode="auto">
              <a:xfrm>
                <a:off x="6545511" y="4754821"/>
                <a:ext cx="1241540" cy="131763"/>
                <a:chOff x="6545511" y="4754821"/>
                <a:chExt cx="1241540" cy="131763"/>
              </a:xfrm>
            </p:grpSpPr>
            <p:sp>
              <p:nvSpPr>
                <p:cNvPr id="131" name="Rectangle 24"/>
                <p:cNvSpPr>
                  <a:spLocks noChangeArrowheads="1"/>
                </p:cNvSpPr>
                <p:nvPr/>
              </p:nvSpPr>
              <p:spPr bwMode="gray">
                <a:xfrm>
                  <a:off x="6641015" y="4754821"/>
                  <a:ext cx="1146036" cy="1317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lstStyle/>
                <a:p>
                  <a:pPr marL="0" marR="0" lvl="0" indent="0" algn="l"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Milan</a:t>
                  </a:r>
                  <a:endParaRPr kumimoji="0" lang="en-GB" sz="1000" b="1" i="0" u="none" strike="noStrike" kern="0" cap="none" spc="0" normalizeH="0" baseline="0" noProof="0" dirty="0">
                    <a:ln>
                      <a:noFill/>
                    </a:ln>
                    <a:solidFill>
                      <a:srgbClr val="999933"/>
                    </a:solidFill>
                    <a:effectLst/>
                    <a:uLnTx/>
                    <a:uFillTx/>
                    <a:latin typeface="Arial Narrow" charset="0"/>
                    <a:cs typeface="Arial" charset="0"/>
                  </a:endParaRPr>
                </a:p>
              </p:txBody>
            </p:sp>
            <p:sp>
              <p:nvSpPr>
                <p:cNvPr id="132" name="Oval 26"/>
                <p:cNvSpPr>
                  <a:spLocks noChangeAspect="1" noChangeArrowheads="1"/>
                </p:cNvSpPr>
                <p:nvPr/>
              </p:nvSpPr>
              <p:spPr bwMode="gray">
                <a:xfrm>
                  <a:off x="6545777" y="4791333"/>
                  <a:ext cx="44445" cy="47625"/>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cxnSp>
            <p:nvCxnSpPr>
              <p:cNvPr id="130" name="AutoShape 20"/>
              <p:cNvCxnSpPr>
                <a:cxnSpLocks noChangeAspect="1" noChangeShapeType="1"/>
                <a:stCxn id="132" idx="2"/>
                <a:endCxn id="102" idx="6"/>
              </p:cNvCxnSpPr>
              <p:nvPr/>
            </p:nvCxnSpPr>
            <p:spPr bwMode="gray">
              <a:xfrm flipH="1">
                <a:off x="5518789" y="4815146"/>
                <a:ext cx="1026987" cy="7937"/>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grpSp>
        <p:grpSp>
          <p:nvGrpSpPr>
            <p:cNvPr id="133" name="Group 132"/>
            <p:cNvGrpSpPr>
              <a:grpSpLocks/>
            </p:cNvGrpSpPr>
            <p:nvPr/>
          </p:nvGrpSpPr>
          <p:grpSpPr bwMode="auto">
            <a:xfrm>
              <a:off x="1982788" y="3392488"/>
              <a:ext cx="595312" cy="141287"/>
              <a:chOff x="2111204" y="3130349"/>
              <a:chExt cx="593431" cy="139191"/>
            </a:xfrm>
          </p:grpSpPr>
          <p:sp>
            <p:nvSpPr>
              <p:cNvPr id="134" name="Rectangle 68"/>
              <p:cNvSpPr>
                <a:spLocks noChangeArrowheads="1"/>
              </p:cNvSpPr>
              <p:nvPr/>
            </p:nvSpPr>
            <p:spPr bwMode="gray">
              <a:xfrm>
                <a:off x="2111204" y="3130349"/>
                <a:ext cx="356058" cy="1391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9933"/>
                    </a:solidFill>
                    <a:effectLst/>
                    <a:uLnTx/>
                    <a:uFillTx/>
                    <a:latin typeface="Arial Narrow" charset="0"/>
                    <a:cs typeface="Arial" charset="0"/>
                  </a:rPr>
                  <a:t>Algiers</a:t>
                </a:r>
                <a:endParaRPr kumimoji="0" lang="en-GB" sz="1000" b="1" i="0" u="none" strike="noStrike" kern="0" cap="none" spc="0" normalizeH="0" baseline="0" noProof="0" dirty="0">
                  <a:ln>
                    <a:noFill/>
                  </a:ln>
                  <a:solidFill>
                    <a:srgbClr val="CA7700"/>
                  </a:solidFill>
                  <a:effectLst/>
                  <a:uLnTx/>
                  <a:uFillTx/>
                  <a:latin typeface="Arial Narrow" charset="0"/>
                  <a:cs typeface="Arial" charset="0"/>
                </a:endParaRPr>
              </a:p>
            </p:txBody>
          </p:sp>
          <p:cxnSp>
            <p:nvCxnSpPr>
              <p:cNvPr id="135" name="AutoShape 69"/>
              <p:cNvCxnSpPr>
                <a:cxnSpLocks noChangeAspect="1" noChangeShapeType="1"/>
                <a:stCxn id="117" idx="2"/>
                <a:endCxn id="136" idx="6"/>
              </p:cNvCxnSpPr>
              <p:nvPr/>
            </p:nvCxnSpPr>
            <p:spPr bwMode="gray">
              <a:xfrm flipH="1" flipV="1">
                <a:off x="2554300" y="3203854"/>
                <a:ext cx="150335" cy="0"/>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136" name="Oval 70"/>
              <p:cNvSpPr>
                <a:spLocks noChangeAspect="1" noChangeArrowheads="1"/>
              </p:cNvSpPr>
              <p:nvPr/>
            </p:nvSpPr>
            <p:spPr bwMode="gray">
              <a:xfrm>
                <a:off x="2509990" y="3177267"/>
                <a:ext cx="44310" cy="51610"/>
              </a:xfrm>
              <a:prstGeom prst="ellipse">
                <a:avLst/>
              </a:prstGeom>
              <a:solidFill>
                <a:srgbClr val="62666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Narrow" charset="0"/>
                </a:endParaRPr>
              </a:p>
            </p:txBody>
          </p:sp>
        </p:grpSp>
        <p:grpSp>
          <p:nvGrpSpPr>
            <p:cNvPr id="137" name="Group 19"/>
            <p:cNvGrpSpPr>
              <a:grpSpLocks/>
            </p:cNvGrpSpPr>
            <p:nvPr/>
          </p:nvGrpSpPr>
          <p:grpSpPr bwMode="auto">
            <a:xfrm>
              <a:off x="1876425" y="2455863"/>
              <a:ext cx="823913" cy="141287"/>
              <a:chOff x="2004305" y="3146557"/>
              <a:chExt cx="822819" cy="141012"/>
            </a:xfrm>
          </p:grpSpPr>
          <p:sp>
            <p:nvSpPr>
              <p:cNvPr id="138" name="Rectangle 64"/>
              <p:cNvSpPr>
                <a:spLocks noChangeArrowheads="1"/>
              </p:cNvSpPr>
              <p:nvPr/>
            </p:nvSpPr>
            <p:spPr bwMode="gray">
              <a:xfrm>
                <a:off x="2004305" y="3146557"/>
                <a:ext cx="461350" cy="1410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Hamburg</a:t>
                </a:r>
              </a:p>
            </p:txBody>
          </p:sp>
          <p:cxnSp>
            <p:nvCxnSpPr>
              <p:cNvPr id="139" name="AutoShape 65"/>
              <p:cNvCxnSpPr>
                <a:cxnSpLocks noChangeAspect="1" noChangeShapeType="1"/>
                <a:stCxn id="140" idx="6"/>
                <a:endCxn id="120" idx="2"/>
              </p:cNvCxnSpPr>
              <p:nvPr/>
            </p:nvCxnSpPr>
            <p:spPr bwMode="gray">
              <a:xfrm>
                <a:off x="2560778" y="3232115"/>
                <a:ext cx="266346" cy="4753"/>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140" name="Oval 66"/>
              <p:cNvSpPr>
                <a:spLocks noChangeAspect="1" noChangeArrowheads="1"/>
              </p:cNvSpPr>
              <p:nvPr/>
            </p:nvSpPr>
            <p:spPr bwMode="gray">
              <a:xfrm>
                <a:off x="2516387" y="3208348"/>
                <a:ext cx="44391" cy="49117"/>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141" name="Group 20"/>
            <p:cNvGrpSpPr>
              <a:grpSpLocks/>
            </p:cNvGrpSpPr>
            <p:nvPr/>
          </p:nvGrpSpPr>
          <p:grpSpPr bwMode="auto">
            <a:xfrm>
              <a:off x="1949450" y="2066925"/>
              <a:ext cx="982663" cy="141288"/>
              <a:chOff x="2076807" y="2273178"/>
              <a:chExt cx="982095" cy="141012"/>
            </a:xfrm>
          </p:grpSpPr>
          <p:sp>
            <p:nvSpPr>
              <p:cNvPr id="142" name="Rectangle 195"/>
              <p:cNvSpPr>
                <a:spLocks noChangeArrowheads="1"/>
              </p:cNvSpPr>
              <p:nvPr/>
            </p:nvSpPr>
            <p:spPr bwMode="gray">
              <a:xfrm>
                <a:off x="2076807" y="2273178"/>
                <a:ext cx="393472" cy="1410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8B9B"/>
                    </a:solidFill>
                    <a:effectLst/>
                    <a:uLnTx/>
                    <a:uFillTx/>
                    <a:latin typeface="Arial Narrow" charset="0"/>
                    <a:cs typeface="Arial" charset="0"/>
                  </a:rPr>
                  <a:t>Warsaw</a:t>
                </a:r>
              </a:p>
            </p:txBody>
          </p:sp>
          <p:cxnSp>
            <p:nvCxnSpPr>
              <p:cNvPr id="143" name="AutoShape 196"/>
              <p:cNvCxnSpPr>
                <a:cxnSpLocks noChangeAspect="1" noChangeShapeType="1"/>
                <a:stCxn id="144" idx="6"/>
                <a:endCxn id="122" idx="2"/>
              </p:cNvCxnSpPr>
              <p:nvPr/>
            </p:nvCxnSpPr>
            <p:spPr bwMode="gray">
              <a:xfrm>
                <a:off x="2560715" y="2344476"/>
                <a:ext cx="498187" cy="0"/>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144" name="Oval 197"/>
              <p:cNvSpPr>
                <a:spLocks noChangeAspect="1" noChangeArrowheads="1"/>
              </p:cNvSpPr>
              <p:nvPr/>
            </p:nvSpPr>
            <p:spPr bwMode="gray">
              <a:xfrm>
                <a:off x="2516291" y="2319126"/>
                <a:ext cx="44424" cy="49116"/>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145" name="Group 20"/>
            <p:cNvGrpSpPr>
              <a:grpSpLocks/>
            </p:cNvGrpSpPr>
            <p:nvPr/>
          </p:nvGrpSpPr>
          <p:grpSpPr bwMode="auto">
            <a:xfrm>
              <a:off x="1946275" y="1731963"/>
              <a:ext cx="1320800" cy="141287"/>
              <a:chOff x="2071511" y="2285776"/>
              <a:chExt cx="1323667" cy="141013"/>
            </a:xfrm>
          </p:grpSpPr>
          <p:sp>
            <p:nvSpPr>
              <p:cNvPr id="146" name="Rectangle 195"/>
              <p:cNvSpPr>
                <a:spLocks noChangeArrowheads="1"/>
              </p:cNvSpPr>
              <p:nvPr/>
            </p:nvSpPr>
            <p:spPr bwMode="gray">
              <a:xfrm>
                <a:off x="2071511" y="2285776"/>
                <a:ext cx="397736" cy="1410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9933"/>
                    </a:solidFill>
                    <a:effectLst/>
                    <a:uLnTx/>
                    <a:uFillTx/>
                    <a:latin typeface="Arial Narrow" charset="0"/>
                    <a:cs typeface="Arial" charset="0"/>
                  </a:rPr>
                  <a:t>Tel Aviv</a:t>
                </a:r>
                <a:endParaRPr kumimoji="0" lang="en-GB" sz="1000" b="1" i="0" u="none" strike="noStrike" kern="0" cap="none" spc="0" normalizeH="0" baseline="0" noProof="0" dirty="0">
                  <a:ln>
                    <a:noFill/>
                  </a:ln>
                  <a:solidFill>
                    <a:srgbClr val="488B9B"/>
                  </a:solidFill>
                  <a:effectLst/>
                  <a:uLnTx/>
                  <a:uFillTx/>
                  <a:latin typeface="Arial Narrow" charset="0"/>
                  <a:cs typeface="Arial" charset="0"/>
                </a:endParaRPr>
              </a:p>
            </p:txBody>
          </p:sp>
          <p:cxnSp>
            <p:nvCxnSpPr>
              <p:cNvPr id="147" name="AutoShape 196"/>
              <p:cNvCxnSpPr>
                <a:cxnSpLocks noChangeAspect="1" noChangeShapeType="1"/>
                <a:stCxn id="148" idx="6"/>
                <a:endCxn id="124" idx="2"/>
              </p:cNvCxnSpPr>
              <p:nvPr/>
            </p:nvCxnSpPr>
            <p:spPr bwMode="gray">
              <a:xfrm>
                <a:off x="2559932" y="2358659"/>
                <a:ext cx="835246" cy="0"/>
              </a:xfrm>
              <a:prstGeom prst="straightConnector1">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148" name="Oval 197"/>
              <p:cNvSpPr>
                <a:spLocks noChangeAspect="1" noChangeArrowheads="1"/>
              </p:cNvSpPr>
              <p:nvPr/>
            </p:nvSpPr>
            <p:spPr bwMode="gray">
              <a:xfrm>
                <a:off x="2515385" y="2333309"/>
                <a:ext cx="44546" cy="49117"/>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149" name="Group 6"/>
            <p:cNvGrpSpPr>
              <a:grpSpLocks/>
            </p:cNvGrpSpPr>
            <p:nvPr/>
          </p:nvGrpSpPr>
          <p:grpSpPr bwMode="auto">
            <a:xfrm>
              <a:off x="4684713" y="1206500"/>
              <a:ext cx="2195512" cy="152400"/>
              <a:chOff x="4810745" y="5286638"/>
              <a:chExt cx="2194263" cy="152212"/>
            </a:xfrm>
          </p:grpSpPr>
          <p:sp>
            <p:nvSpPr>
              <p:cNvPr id="150" name="Rectangle 32"/>
              <p:cNvSpPr>
                <a:spLocks noChangeArrowheads="1"/>
              </p:cNvSpPr>
              <p:nvPr/>
            </p:nvSpPr>
            <p:spPr bwMode="gray">
              <a:xfrm>
                <a:off x="6682929" y="5286638"/>
                <a:ext cx="322079" cy="13318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l" defTabSz="482600" eaLnBrk="0" fontAlgn="auto" latinLnBrk="0" hangingPunct="0">
                  <a:lnSpc>
                    <a:spcPts val="1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Zurich </a:t>
                </a:r>
                <a:endParaRPr kumimoji="0" lang="nl-NL" sz="1000" b="1" i="0" u="none" strike="noStrike" kern="0" cap="none" spc="0" normalizeH="0" baseline="0" noProof="0" dirty="0">
                  <a:ln>
                    <a:noFill/>
                  </a:ln>
                  <a:solidFill>
                    <a:srgbClr val="CA7700"/>
                  </a:solidFill>
                  <a:effectLst/>
                  <a:uLnTx/>
                  <a:uFillTx/>
                  <a:latin typeface="Arial Narrow" charset="0"/>
                  <a:cs typeface="Arial" charset="0"/>
                </a:endParaRPr>
              </a:p>
            </p:txBody>
          </p:sp>
          <p:cxnSp>
            <p:nvCxnSpPr>
              <p:cNvPr id="151" name="AutoShape 33"/>
              <p:cNvCxnSpPr>
                <a:cxnSpLocks noChangeAspect="1" noChangeShapeType="1"/>
                <a:stCxn id="152" idx="2"/>
                <a:endCxn id="101" idx="0"/>
              </p:cNvCxnSpPr>
              <p:nvPr/>
            </p:nvCxnSpPr>
            <p:spPr bwMode="gray">
              <a:xfrm rot="10800000" flipV="1">
                <a:off x="4810745" y="5356402"/>
                <a:ext cx="1781748" cy="82448"/>
              </a:xfrm>
              <a:prstGeom prst="bentConnector2">
                <a:avLst/>
              </a:prstGeom>
              <a:noFill/>
              <a:ln w="9525">
                <a:solidFill>
                  <a:srgbClr val="6D7174"/>
                </a:solidFill>
                <a:miter lim="800000"/>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sp>
            <p:nvSpPr>
              <p:cNvPr id="152" name="Oval 34"/>
              <p:cNvSpPr>
                <a:spLocks noChangeAspect="1" noChangeArrowheads="1"/>
              </p:cNvSpPr>
              <p:nvPr/>
            </p:nvSpPr>
            <p:spPr bwMode="gray">
              <a:xfrm>
                <a:off x="6592493" y="5332619"/>
                <a:ext cx="44425" cy="47566"/>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grpSp>
        <p:grpSp>
          <p:nvGrpSpPr>
            <p:cNvPr id="153" name="Group 152"/>
            <p:cNvGrpSpPr>
              <a:grpSpLocks/>
            </p:cNvGrpSpPr>
            <p:nvPr/>
          </p:nvGrpSpPr>
          <p:grpSpPr bwMode="auto">
            <a:xfrm>
              <a:off x="1255713" y="1416050"/>
              <a:ext cx="2640012" cy="141288"/>
              <a:chOff x="1339531" y="1256494"/>
              <a:chExt cx="2638518" cy="140906"/>
            </a:xfrm>
          </p:grpSpPr>
          <p:sp>
            <p:nvSpPr>
              <p:cNvPr id="154" name="Rectangle 195"/>
              <p:cNvSpPr>
                <a:spLocks noChangeArrowheads="1"/>
              </p:cNvSpPr>
              <p:nvPr/>
            </p:nvSpPr>
            <p:spPr bwMode="gray">
              <a:xfrm>
                <a:off x="1339531" y="1256494"/>
                <a:ext cx="1077302" cy="14090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00709E"/>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lIns="0" tIns="0" rIns="0" bIns="0" anchor="ctr">
                <a:spAutoFit/>
              </a:bodyPr>
              <a:lstStyle/>
              <a:p>
                <a:pPr marL="0" marR="0" lvl="0" indent="0" algn="r" defTabSz="482600" eaLnBrk="0" fontAlgn="auto" latinLnBrk="0" hangingPunct="0">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CA7700"/>
                    </a:solidFill>
                    <a:effectLst/>
                    <a:uLnTx/>
                    <a:uFillTx/>
                    <a:latin typeface="Arial Narrow" charset="0"/>
                    <a:cs typeface="Arial" charset="0"/>
                  </a:rPr>
                  <a:t>Helsinki, London City</a:t>
                </a:r>
              </a:p>
            </p:txBody>
          </p:sp>
          <p:sp>
            <p:nvSpPr>
              <p:cNvPr id="155" name="Oval 197"/>
              <p:cNvSpPr>
                <a:spLocks noChangeAspect="1" noChangeArrowheads="1"/>
              </p:cNvSpPr>
              <p:nvPr/>
            </p:nvSpPr>
            <p:spPr bwMode="gray">
              <a:xfrm>
                <a:off x="2467604" y="1311907"/>
                <a:ext cx="44425" cy="49079"/>
              </a:xfrm>
              <a:prstGeom prst="ellipse">
                <a:avLst/>
              </a:prstGeom>
              <a:solidFill>
                <a:srgbClr val="6D7174"/>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80808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CA7700"/>
                  </a:solidFill>
                  <a:effectLst/>
                  <a:uLnTx/>
                  <a:uFillTx/>
                  <a:latin typeface="Arial Narrow" charset="0"/>
                </a:endParaRPr>
              </a:p>
            </p:txBody>
          </p:sp>
          <p:cxnSp>
            <p:nvCxnSpPr>
              <p:cNvPr id="156" name="Elbow Connector 155"/>
              <p:cNvCxnSpPr>
                <a:cxnSpLocks noChangeShapeType="1"/>
                <a:stCxn id="155" idx="6"/>
                <a:endCxn id="126" idx="2"/>
              </p:cNvCxnSpPr>
              <p:nvPr/>
            </p:nvCxnSpPr>
            <p:spPr bwMode="auto">
              <a:xfrm flipV="1">
                <a:off x="2512029" y="1337238"/>
                <a:ext cx="1466020" cy="0"/>
              </a:xfrm>
              <a:prstGeom prst="bentConnector3">
                <a:avLst>
                  <a:gd name="adj1" fmla="val 50000"/>
                </a:avLst>
              </a:prstGeom>
              <a:noFill/>
              <a:ln w="9525">
                <a:solidFill>
                  <a:srgbClr val="6D7174"/>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cxnSp>
        </p:grpSp>
      </p:grpSp>
      <p:pic>
        <p:nvPicPr>
          <p:cNvPr id="157" name="Picture 156" descr="JLL small"/>
          <p:cNvPicPr>
            <a:picLocks noChangeAspect="1" noChangeArrowheads="1"/>
          </p:cNvPicPr>
          <p:nvPr/>
        </p:nvPicPr>
        <p:blipFill>
          <a:blip r:embed="rId2" cstate="print"/>
          <a:srcRect/>
          <a:stretch>
            <a:fillRect/>
          </a:stretch>
        </p:blipFill>
        <p:spPr bwMode="auto">
          <a:xfrm>
            <a:off x="7620000" y="6229350"/>
            <a:ext cx="1143000" cy="400050"/>
          </a:xfrm>
          <a:prstGeom prst="rect">
            <a:avLst/>
          </a:prstGeom>
          <a:noFill/>
          <a:ln w="9525">
            <a:noFill/>
            <a:miter lim="800000"/>
            <a:headEnd/>
            <a:tailEnd/>
          </a:ln>
        </p:spPr>
      </p:pic>
      <p:sp>
        <p:nvSpPr>
          <p:cNvPr id="158" name="Rectangle 12"/>
          <p:cNvSpPr>
            <a:spLocks noChangeArrowheads="1"/>
          </p:cNvSpPr>
          <p:nvPr/>
        </p:nvSpPr>
        <p:spPr bwMode="gray">
          <a:xfrm>
            <a:off x="381000" y="5791200"/>
            <a:ext cx="7915275" cy="2016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7"/>
                    </a:schemeClr>
                  </a:outerShdw>
                </a:effectLst>
              </a14:hiddenEffects>
            </a:ext>
          </a:extLst>
        </p:spPr>
        <p:txBody>
          <a:bodyPr lIns="0" tIns="0" rIns="0" bIns="0" anchor="b"/>
          <a:lstStyle/>
          <a:p>
            <a:pPr algn="l" defTabSz="915988" eaLnBrk="0" fontAlgn="auto" hangingPunct="0">
              <a:spcBef>
                <a:spcPts val="0"/>
              </a:spcBef>
              <a:spcAft>
                <a:spcPts val="0"/>
              </a:spcAft>
              <a:defRPr/>
            </a:pPr>
            <a:r>
              <a:rPr lang="en-US" sz="1000" dirty="0">
                <a:solidFill>
                  <a:srgbClr val="6D7174"/>
                </a:solidFill>
                <a:latin typeface="Arial Narrow" charset="0"/>
              </a:rPr>
              <a:t>Source: Jones Lang LaSalle IP, October 2012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512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Market – Market Cycles</a:t>
            </a:r>
            <a:endParaRPr lang="en-US" dirty="0"/>
          </a:p>
        </p:txBody>
      </p:sp>
      <p:pic>
        <p:nvPicPr>
          <p:cNvPr id="12" name="Picture 11" descr="JLL small"/>
          <p:cNvPicPr>
            <a:picLocks noChangeAspect="1" noChangeArrowheads="1"/>
          </p:cNvPicPr>
          <p:nvPr/>
        </p:nvPicPr>
        <p:blipFill>
          <a:blip r:embed="rId2" cstate="print"/>
          <a:srcRect/>
          <a:stretch>
            <a:fillRect/>
          </a:stretch>
        </p:blipFill>
        <p:spPr bwMode="auto">
          <a:xfrm>
            <a:off x="7620000" y="6229350"/>
            <a:ext cx="1143000" cy="400050"/>
          </a:xfrm>
          <a:prstGeom prst="rect">
            <a:avLst/>
          </a:prstGeom>
          <a:noFill/>
          <a:ln w="9525">
            <a:noFill/>
            <a:miter lim="800000"/>
            <a:headEnd/>
            <a:tailEnd/>
          </a:ln>
        </p:spPr>
      </p:pic>
      <p:graphicFrame>
        <p:nvGraphicFramePr>
          <p:cNvPr id="14" name="Group 34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44201107"/>
              </p:ext>
            </p:extLst>
          </p:nvPr>
        </p:nvGraphicFramePr>
        <p:xfrm>
          <a:off x="419100" y="1055688"/>
          <a:ext cx="8001000" cy="4754880"/>
        </p:xfrm>
        <a:graphic>
          <a:graphicData uri="http://schemas.openxmlformats.org/drawingml/2006/table">
            <a:tbl>
              <a:tblPr/>
              <a:tblGrid>
                <a:gridCol w="3023581"/>
                <a:gridCol w="1659752"/>
                <a:gridCol w="1659753"/>
                <a:gridCol w="1657914"/>
              </a:tblGrid>
              <a:tr h="2825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1800" b="1" i="0" u="none" strike="noStrike" cap="none" normalizeH="0" baseline="0" dirty="0" smtClean="0">
                        <a:ln>
                          <a:noFill/>
                        </a:ln>
                        <a:solidFill>
                          <a:schemeClr val="bg1"/>
                        </a:solidFill>
                        <a:effectLst/>
                        <a:latin typeface="Arial Narrow" pitchFamily="34" charset="0"/>
                      </a:endParaRP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EAFB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smtClean="0">
                          <a:ln>
                            <a:noFill/>
                          </a:ln>
                          <a:solidFill>
                            <a:schemeClr val="bg1"/>
                          </a:solidFill>
                          <a:effectLst/>
                          <a:latin typeface="Arial Narrow" pitchFamily="34" charset="0"/>
                        </a:rPr>
                        <a:t>2013</a:t>
                      </a: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EAFB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smtClean="0">
                          <a:ln>
                            <a:noFill/>
                          </a:ln>
                          <a:solidFill>
                            <a:schemeClr val="bg1"/>
                          </a:solidFill>
                          <a:effectLst/>
                          <a:latin typeface="Arial Narrow" pitchFamily="34" charset="0"/>
                        </a:rPr>
                        <a:t>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EAFB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smtClean="0">
                          <a:ln>
                            <a:noFill/>
                          </a:ln>
                          <a:solidFill>
                            <a:schemeClr val="bg1"/>
                          </a:solidFill>
                          <a:effectLst/>
                          <a:latin typeface="Arial Narrow" pitchFamily="34" charset="0"/>
                        </a:rPr>
                        <a:t>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EAFB0"/>
                    </a:solidFill>
                  </a:tcPr>
                </a:tc>
              </a:tr>
              <a:tr h="3635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Amsterdam</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dirty="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Dublin</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Frankfurt </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3651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London City</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London West End</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3651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Madrid</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dirty="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Milan</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3651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Moscow</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Paris CBD</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Prague</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3635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Stockholm </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smtClean="0">
                          <a:ln>
                            <a:noFill/>
                          </a:ln>
                          <a:solidFill>
                            <a:schemeClr val="bg1"/>
                          </a:solidFill>
                          <a:effectLst/>
                          <a:latin typeface="Arial Narrow" pitchFamily="34" charset="0"/>
                        </a:rPr>
                        <a:t>Warsaw</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D7174"/>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5D5"/>
                    </a:solidFill>
                  </a:tcPr>
                </a:tc>
              </a:tr>
            </a:tbl>
          </a:graphicData>
        </a:graphic>
      </p:graphicFrame>
      <p:grpSp>
        <p:nvGrpSpPr>
          <p:cNvPr id="15" name="Group 89"/>
          <p:cNvGrpSpPr>
            <a:grpSpLocks/>
          </p:cNvGrpSpPr>
          <p:nvPr/>
        </p:nvGrpSpPr>
        <p:grpSpPr bwMode="auto">
          <a:xfrm>
            <a:off x="1905000" y="6040422"/>
            <a:ext cx="5334333" cy="377326"/>
            <a:chOff x="264" y="3748"/>
            <a:chExt cx="5576" cy="316"/>
          </a:xfrm>
        </p:grpSpPr>
        <p:grpSp>
          <p:nvGrpSpPr>
            <p:cNvPr id="16" name="Group 171"/>
            <p:cNvGrpSpPr>
              <a:grpSpLocks/>
            </p:cNvGrpSpPr>
            <p:nvPr/>
          </p:nvGrpSpPr>
          <p:grpSpPr bwMode="auto">
            <a:xfrm>
              <a:off x="2286" y="3755"/>
              <a:ext cx="1678" cy="309"/>
              <a:chOff x="2052" y="3772"/>
              <a:chExt cx="1678" cy="309"/>
            </a:xfrm>
          </p:grpSpPr>
          <p:sp>
            <p:nvSpPr>
              <p:cNvPr id="23" name="Text Box 160"/>
              <p:cNvSpPr txBox="1">
                <a:spLocks noChangeArrowheads="1"/>
              </p:cNvSpPr>
              <p:nvPr/>
            </p:nvSpPr>
            <p:spPr bwMode="auto">
              <a:xfrm>
                <a:off x="2315" y="3772"/>
                <a:ext cx="1415" cy="309"/>
              </a:xfrm>
              <a:prstGeom prst="rect">
                <a:avLst/>
              </a:prstGeom>
              <a:noFill/>
              <a:ln w="9525">
                <a:noFill/>
                <a:miter lim="800000"/>
                <a:headEnd/>
                <a:tailEnd/>
              </a:ln>
            </p:spPr>
            <p:txBody>
              <a:bodyPr wrap="square" lIns="0" tIns="0" rIns="0" bIns="0">
                <a:spAutoFit/>
              </a:bodyPr>
              <a:lstStyle/>
              <a:p>
                <a:pPr>
                  <a:spcBef>
                    <a:spcPct val="50000"/>
                  </a:spcBef>
                </a:pPr>
                <a:r>
                  <a:rPr lang="en-GB" sz="1200" dirty="0">
                    <a:latin typeface="Arial Narrow" pitchFamily="34" charset="0"/>
                  </a:rPr>
                  <a:t>Balanced Market Conditions</a:t>
                </a:r>
              </a:p>
            </p:txBody>
          </p:sp>
          <p:pic>
            <p:nvPicPr>
              <p:cNvPr id="24" name="Picture 162" descr="Traffic Light - Amber"/>
              <p:cNvPicPr>
                <a:picLocks noChangeAspect="1" noChangeArrowheads="1"/>
              </p:cNvPicPr>
              <p:nvPr/>
            </p:nvPicPr>
            <p:blipFill>
              <a:blip r:embed="rId3" cstate="print"/>
              <a:srcRect/>
              <a:stretch>
                <a:fillRect/>
              </a:stretch>
            </p:blipFill>
            <p:spPr bwMode="auto">
              <a:xfrm>
                <a:off x="2052" y="3778"/>
                <a:ext cx="204" cy="204"/>
              </a:xfrm>
              <a:prstGeom prst="rect">
                <a:avLst/>
              </a:prstGeom>
              <a:noFill/>
              <a:ln w="9525">
                <a:noFill/>
                <a:miter lim="800000"/>
                <a:headEnd/>
                <a:tailEnd/>
              </a:ln>
            </p:spPr>
          </p:pic>
        </p:grpSp>
        <p:grpSp>
          <p:nvGrpSpPr>
            <p:cNvPr id="17" name="Group 168"/>
            <p:cNvGrpSpPr>
              <a:grpSpLocks/>
            </p:cNvGrpSpPr>
            <p:nvPr/>
          </p:nvGrpSpPr>
          <p:grpSpPr bwMode="auto">
            <a:xfrm>
              <a:off x="264" y="3748"/>
              <a:ext cx="1476" cy="230"/>
              <a:chOff x="264" y="3744"/>
              <a:chExt cx="1476" cy="230"/>
            </a:xfrm>
          </p:grpSpPr>
          <p:sp>
            <p:nvSpPr>
              <p:cNvPr id="21" name="Text Box 159"/>
              <p:cNvSpPr txBox="1">
                <a:spLocks noChangeArrowheads="1"/>
              </p:cNvSpPr>
              <p:nvPr/>
            </p:nvSpPr>
            <p:spPr bwMode="auto">
              <a:xfrm>
                <a:off x="515" y="3744"/>
                <a:ext cx="1225" cy="230"/>
              </a:xfrm>
              <a:prstGeom prst="rect">
                <a:avLst/>
              </a:prstGeom>
              <a:noFill/>
              <a:ln w="9525">
                <a:noFill/>
                <a:miter lim="800000"/>
                <a:headEnd/>
                <a:tailEnd/>
              </a:ln>
            </p:spPr>
            <p:txBody>
              <a:bodyPr lIns="0" tIns="0" rIns="0" bIns="0">
                <a:spAutoFit/>
              </a:bodyPr>
              <a:lstStyle/>
              <a:p>
                <a:pPr>
                  <a:spcBef>
                    <a:spcPct val="50000"/>
                  </a:spcBef>
                </a:pPr>
                <a:r>
                  <a:rPr lang="en-GB" sz="1200" dirty="0">
                    <a:latin typeface="Arial Narrow" pitchFamily="34" charset="0"/>
                  </a:rPr>
                  <a:t>Tenant Favourable Market Conditions</a:t>
                </a:r>
              </a:p>
            </p:txBody>
          </p:sp>
          <p:pic>
            <p:nvPicPr>
              <p:cNvPr id="22" name="Picture 163" descr="Traffic Light - Green"/>
              <p:cNvPicPr>
                <a:picLocks noChangeAspect="1" noChangeArrowheads="1"/>
              </p:cNvPicPr>
              <p:nvPr/>
            </p:nvPicPr>
            <p:blipFill>
              <a:blip r:embed="rId4" cstate="print"/>
              <a:srcRect/>
              <a:stretch>
                <a:fillRect/>
              </a:stretch>
            </p:blipFill>
            <p:spPr bwMode="auto">
              <a:xfrm>
                <a:off x="264" y="3757"/>
                <a:ext cx="204" cy="204"/>
              </a:xfrm>
              <a:prstGeom prst="rect">
                <a:avLst/>
              </a:prstGeom>
              <a:noFill/>
              <a:ln w="9525">
                <a:noFill/>
                <a:miter lim="800000"/>
                <a:headEnd/>
                <a:tailEnd/>
              </a:ln>
            </p:spPr>
          </p:pic>
        </p:grpSp>
        <p:grpSp>
          <p:nvGrpSpPr>
            <p:cNvPr id="18" name="Group 170"/>
            <p:cNvGrpSpPr>
              <a:grpSpLocks/>
            </p:cNvGrpSpPr>
            <p:nvPr/>
          </p:nvGrpSpPr>
          <p:grpSpPr bwMode="auto">
            <a:xfrm>
              <a:off x="4308" y="3748"/>
              <a:ext cx="1532" cy="230"/>
              <a:chOff x="3997" y="3744"/>
              <a:chExt cx="1532" cy="230"/>
            </a:xfrm>
          </p:grpSpPr>
          <p:sp>
            <p:nvSpPr>
              <p:cNvPr id="19" name="Text Box 161"/>
              <p:cNvSpPr txBox="1">
                <a:spLocks noChangeArrowheads="1"/>
              </p:cNvSpPr>
              <p:nvPr/>
            </p:nvSpPr>
            <p:spPr bwMode="auto">
              <a:xfrm>
                <a:off x="4304" y="3744"/>
                <a:ext cx="1225" cy="230"/>
              </a:xfrm>
              <a:prstGeom prst="rect">
                <a:avLst/>
              </a:prstGeom>
              <a:noFill/>
              <a:ln w="9525">
                <a:noFill/>
                <a:miter lim="800000"/>
                <a:headEnd/>
                <a:tailEnd/>
              </a:ln>
            </p:spPr>
            <p:txBody>
              <a:bodyPr lIns="0" tIns="0" rIns="0" bIns="0">
                <a:spAutoFit/>
              </a:bodyPr>
              <a:lstStyle/>
              <a:p>
                <a:pPr>
                  <a:spcBef>
                    <a:spcPct val="50000"/>
                  </a:spcBef>
                </a:pPr>
                <a:r>
                  <a:rPr lang="en-GB" sz="1200" dirty="0">
                    <a:latin typeface="Arial Narrow" pitchFamily="34" charset="0"/>
                  </a:rPr>
                  <a:t>Landlord Favourable Market Conditions</a:t>
                </a:r>
              </a:p>
            </p:txBody>
          </p:sp>
          <p:pic>
            <p:nvPicPr>
              <p:cNvPr id="20" name="Picture 164" descr="Traffic Light - Red"/>
              <p:cNvPicPr>
                <a:picLocks noChangeAspect="1" noChangeArrowheads="1"/>
              </p:cNvPicPr>
              <p:nvPr/>
            </p:nvPicPr>
            <p:blipFill>
              <a:blip r:embed="rId5" cstate="print"/>
              <a:srcRect/>
              <a:stretch>
                <a:fillRect/>
              </a:stretch>
            </p:blipFill>
            <p:spPr bwMode="auto">
              <a:xfrm>
                <a:off x="3997" y="3757"/>
                <a:ext cx="204" cy="204"/>
              </a:xfrm>
              <a:prstGeom prst="rect">
                <a:avLst/>
              </a:prstGeom>
              <a:noFill/>
              <a:ln w="9525">
                <a:noFill/>
                <a:miter lim="800000"/>
                <a:headEnd/>
                <a:tailEnd/>
              </a:ln>
            </p:spPr>
          </p:pic>
        </p:grpSp>
      </p:grpSp>
      <p:pic>
        <p:nvPicPr>
          <p:cNvPr id="25" name="Picture 163" descr="Traffic Light - Green"/>
          <p:cNvPicPr>
            <a:picLocks noChangeAspect="1" noChangeArrowheads="1"/>
          </p:cNvPicPr>
          <p:nvPr/>
        </p:nvPicPr>
        <p:blipFill>
          <a:blip r:embed="rId6" cstate="print"/>
          <a:srcRect/>
          <a:stretch>
            <a:fillRect/>
          </a:stretch>
        </p:blipFill>
        <p:spPr bwMode="auto">
          <a:xfrm>
            <a:off x="4114800" y="1433286"/>
            <a:ext cx="323850" cy="323850"/>
          </a:xfrm>
          <a:prstGeom prst="rect">
            <a:avLst/>
          </a:prstGeom>
          <a:noFill/>
          <a:ln w="9525">
            <a:noFill/>
            <a:miter lim="800000"/>
            <a:headEnd/>
            <a:tailEnd/>
          </a:ln>
        </p:spPr>
      </p:pic>
      <p:pic>
        <p:nvPicPr>
          <p:cNvPr id="26" name="Picture 163" descr="Traffic Light - Green"/>
          <p:cNvPicPr>
            <a:picLocks noChangeAspect="1" noChangeArrowheads="1"/>
          </p:cNvPicPr>
          <p:nvPr/>
        </p:nvPicPr>
        <p:blipFill>
          <a:blip r:embed="rId6" cstate="print"/>
          <a:srcRect/>
          <a:stretch>
            <a:fillRect/>
          </a:stretch>
        </p:blipFill>
        <p:spPr bwMode="auto">
          <a:xfrm>
            <a:off x="5791200" y="1433286"/>
            <a:ext cx="323850" cy="323850"/>
          </a:xfrm>
          <a:prstGeom prst="rect">
            <a:avLst/>
          </a:prstGeom>
          <a:noFill/>
          <a:ln w="9525">
            <a:noFill/>
            <a:miter lim="800000"/>
            <a:headEnd/>
            <a:tailEnd/>
          </a:ln>
        </p:spPr>
      </p:pic>
      <p:pic>
        <p:nvPicPr>
          <p:cNvPr id="27" name="Picture 163" descr="Traffic Light - Green"/>
          <p:cNvPicPr>
            <a:picLocks noChangeAspect="1" noChangeArrowheads="1"/>
          </p:cNvPicPr>
          <p:nvPr/>
        </p:nvPicPr>
        <p:blipFill>
          <a:blip r:embed="rId6" cstate="print"/>
          <a:srcRect/>
          <a:stretch>
            <a:fillRect/>
          </a:stretch>
        </p:blipFill>
        <p:spPr bwMode="auto">
          <a:xfrm>
            <a:off x="7448550" y="1429656"/>
            <a:ext cx="323850" cy="323850"/>
          </a:xfrm>
          <a:prstGeom prst="rect">
            <a:avLst/>
          </a:prstGeom>
          <a:noFill/>
          <a:ln w="9525">
            <a:noFill/>
            <a:miter lim="800000"/>
            <a:headEnd/>
            <a:tailEnd/>
          </a:ln>
        </p:spPr>
      </p:pic>
      <p:pic>
        <p:nvPicPr>
          <p:cNvPr id="28" name="Picture 163" descr="Traffic Light - Green"/>
          <p:cNvPicPr>
            <a:picLocks noChangeAspect="1" noChangeArrowheads="1"/>
          </p:cNvPicPr>
          <p:nvPr/>
        </p:nvPicPr>
        <p:blipFill>
          <a:blip r:embed="rId6" cstate="print"/>
          <a:srcRect/>
          <a:stretch>
            <a:fillRect/>
          </a:stretch>
        </p:blipFill>
        <p:spPr bwMode="auto">
          <a:xfrm>
            <a:off x="4114800" y="1803402"/>
            <a:ext cx="323850" cy="323850"/>
          </a:xfrm>
          <a:prstGeom prst="rect">
            <a:avLst/>
          </a:prstGeom>
          <a:noFill/>
          <a:ln w="9525">
            <a:noFill/>
            <a:miter lim="800000"/>
            <a:headEnd/>
            <a:tailEnd/>
          </a:ln>
        </p:spPr>
      </p:pic>
      <p:pic>
        <p:nvPicPr>
          <p:cNvPr id="29" name="Picture 164" descr="Traffic Light - Red"/>
          <p:cNvPicPr>
            <a:picLocks noChangeAspect="1" noChangeArrowheads="1"/>
          </p:cNvPicPr>
          <p:nvPr/>
        </p:nvPicPr>
        <p:blipFill>
          <a:blip r:embed="rId7" cstate="print"/>
          <a:srcRect/>
          <a:stretch>
            <a:fillRect/>
          </a:stretch>
        </p:blipFill>
        <p:spPr bwMode="auto">
          <a:xfrm>
            <a:off x="5786664" y="1809750"/>
            <a:ext cx="323850" cy="323850"/>
          </a:xfrm>
          <a:prstGeom prst="rect">
            <a:avLst/>
          </a:prstGeom>
          <a:noFill/>
          <a:ln w="9525">
            <a:noFill/>
            <a:miter lim="800000"/>
            <a:headEnd/>
            <a:tailEnd/>
          </a:ln>
        </p:spPr>
      </p:pic>
      <p:pic>
        <p:nvPicPr>
          <p:cNvPr id="30" name="Picture 162" descr="Traffic Light - Amber"/>
          <p:cNvPicPr>
            <a:picLocks noChangeAspect="1" noChangeArrowheads="1"/>
          </p:cNvPicPr>
          <p:nvPr/>
        </p:nvPicPr>
        <p:blipFill>
          <a:blip r:embed="rId8" cstate="print"/>
          <a:srcRect/>
          <a:stretch>
            <a:fillRect/>
          </a:stretch>
        </p:blipFill>
        <p:spPr bwMode="auto">
          <a:xfrm>
            <a:off x="7463064" y="1809750"/>
            <a:ext cx="323850" cy="323850"/>
          </a:xfrm>
          <a:prstGeom prst="rect">
            <a:avLst/>
          </a:prstGeom>
          <a:noFill/>
          <a:ln w="9525">
            <a:noFill/>
            <a:miter lim="800000"/>
            <a:headEnd/>
            <a:tailEnd/>
          </a:ln>
        </p:spPr>
      </p:pic>
      <p:pic>
        <p:nvPicPr>
          <p:cNvPr id="31" name="Picture 162" descr="Traffic Light - Amber"/>
          <p:cNvPicPr>
            <a:picLocks noChangeAspect="1" noChangeArrowheads="1"/>
          </p:cNvPicPr>
          <p:nvPr/>
        </p:nvPicPr>
        <p:blipFill>
          <a:blip r:embed="rId8" cstate="print"/>
          <a:srcRect/>
          <a:stretch>
            <a:fillRect/>
          </a:stretch>
        </p:blipFill>
        <p:spPr bwMode="auto">
          <a:xfrm>
            <a:off x="7448550" y="2176236"/>
            <a:ext cx="323850" cy="323850"/>
          </a:xfrm>
          <a:prstGeom prst="rect">
            <a:avLst/>
          </a:prstGeom>
          <a:noFill/>
          <a:ln w="9525">
            <a:noFill/>
            <a:miter lim="800000"/>
            <a:headEnd/>
            <a:tailEnd/>
          </a:ln>
        </p:spPr>
      </p:pic>
      <p:pic>
        <p:nvPicPr>
          <p:cNvPr id="32" name="Picture 162" descr="Traffic Light - Amber"/>
          <p:cNvPicPr>
            <a:picLocks noChangeAspect="1" noChangeArrowheads="1"/>
          </p:cNvPicPr>
          <p:nvPr/>
        </p:nvPicPr>
        <p:blipFill>
          <a:blip r:embed="rId8" cstate="print"/>
          <a:srcRect/>
          <a:stretch>
            <a:fillRect/>
          </a:stretch>
        </p:blipFill>
        <p:spPr bwMode="auto">
          <a:xfrm>
            <a:off x="4110264" y="2162628"/>
            <a:ext cx="323850" cy="323850"/>
          </a:xfrm>
          <a:prstGeom prst="rect">
            <a:avLst/>
          </a:prstGeom>
          <a:noFill/>
          <a:ln w="9525">
            <a:noFill/>
            <a:miter lim="800000"/>
            <a:headEnd/>
            <a:tailEnd/>
          </a:ln>
        </p:spPr>
      </p:pic>
      <p:pic>
        <p:nvPicPr>
          <p:cNvPr id="33" name="Picture 162" descr="Traffic Light - Amber"/>
          <p:cNvPicPr>
            <a:picLocks noChangeAspect="1" noChangeArrowheads="1"/>
          </p:cNvPicPr>
          <p:nvPr/>
        </p:nvPicPr>
        <p:blipFill>
          <a:blip r:embed="rId8" cstate="print"/>
          <a:srcRect/>
          <a:stretch>
            <a:fillRect/>
          </a:stretch>
        </p:blipFill>
        <p:spPr bwMode="auto">
          <a:xfrm>
            <a:off x="5791200" y="2172606"/>
            <a:ext cx="323850" cy="323850"/>
          </a:xfrm>
          <a:prstGeom prst="rect">
            <a:avLst/>
          </a:prstGeom>
          <a:noFill/>
          <a:ln w="9525">
            <a:noFill/>
            <a:miter lim="800000"/>
            <a:headEnd/>
            <a:tailEnd/>
          </a:ln>
        </p:spPr>
      </p:pic>
      <p:pic>
        <p:nvPicPr>
          <p:cNvPr id="34" name="Picture 164" descr="Traffic Light - Red"/>
          <p:cNvPicPr>
            <a:picLocks noChangeAspect="1" noChangeArrowheads="1"/>
          </p:cNvPicPr>
          <p:nvPr/>
        </p:nvPicPr>
        <p:blipFill>
          <a:blip r:embed="rId7" cstate="print"/>
          <a:srcRect/>
          <a:stretch>
            <a:fillRect/>
          </a:stretch>
        </p:blipFill>
        <p:spPr bwMode="auto">
          <a:xfrm>
            <a:off x="4113894" y="2517324"/>
            <a:ext cx="323850" cy="323850"/>
          </a:xfrm>
          <a:prstGeom prst="rect">
            <a:avLst/>
          </a:prstGeom>
          <a:noFill/>
          <a:ln w="9525">
            <a:noFill/>
            <a:miter lim="800000"/>
            <a:headEnd/>
            <a:tailEnd/>
          </a:ln>
        </p:spPr>
      </p:pic>
      <p:pic>
        <p:nvPicPr>
          <p:cNvPr id="35" name="Picture 164" descr="Traffic Light - Red"/>
          <p:cNvPicPr>
            <a:picLocks noChangeAspect="1" noChangeArrowheads="1"/>
          </p:cNvPicPr>
          <p:nvPr/>
        </p:nvPicPr>
        <p:blipFill>
          <a:blip r:embed="rId7" cstate="print"/>
          <a:srcRect/>
          <a:stretch>
            <a:fillRect/>
          </a:stretch>
        </p:blipFill>
        <p:spPr bwMode="auto">
          <a:xfrm>
            <a:off x="5790294" y="2520954"/>
            <a:ext cx="323850" cy="323850"/>
          </a:xfrm>
          <a:prstGeom prst="rect">
            <a:avLst/>
          </a:prstGeom>
          <a:noFill/>
          <a:ln w="9525">
            <a:noFill/>
            <a:miter lim="800000"/>
            <a:headEnd/>
            <a:tailEnd/>
          </a:ln>
        </p:spPr>
      </p:pic>
      <p:pic>
        <p:nvPicPr>
          <p:cNvPr id="36" name="Picture 164" descr="Traffic Light - Red"/>
          <p:cNvPicPr>
            <a:picLocks noChangeAspect="1" noChangeArrowheads="1"/>
          </p:cNvPicPr>
          <p:nvPr/>
        </p:nvPicPr>
        <p:blipFill>
          <a:blip r:embed="rId7" cstate="print"/>
          <a:srcRect/>
          <a:stretch>
            <a:fillRect/>
          </a:stretch>
        </p:blipFill>
        <p:spPr bwMode="auto">
          <a:xfrm>
            <a:off x="7463064" y="2528208"/>
            <a:ext cx="323850" cy="323850"/>
          </a:xfrm>
          <a:prstGeom prst="rect">
            <a:avLst/>
          </a:prstGeom>
          <a:noFill/>
          <a:ln w="9525">
            <a:noFill/>
            <a:miter lim="800000"/>
            <a:headEnd/>
            <a:tailEnd/>
          </a:ln>
        </p:spPr>
      </p:pic>
      <p:pic>
        <p:nvPicPr>
          <p:cNvPr id="37" name="Picture 164" descr="Traffic Light - Red"/>
          <p:cNvPicPr>
            <a:picLocks noChangeAspect="1" noChangeArrowheads="1"/>
          </p:cNvPicPr>
          <p:nvPr/>
        </p:nvPicPr>
        <p:blipFill>
          <a:blip r:embed="rId7" cstate="print"/>
          <a:srcRect/>
          <a:stretch>
            <a:fillRect/>
          </a:stretch>
        </p:blipFill>
        <p:spPr bwMode="auto">
          <a:xfrm>
            <a:off x="4113894" y="2881086"/>
            <a:ext cx="323850" cy="323850"/>
          </a:xfrm>
          <a:prstGeom prst="rect">
            <a:avLst/>
          </a:prstGeom>
          <a:noFill/>
          <a:ln w="9525">
            <a:noFill/>
            <a:miter lim="800000"/>
            <a:headEnd/>
            <a:tailEnd/>
          </a:ln>
        </p:spPr>
      </p:pic>
      <p:pic>
        <p:nvPicPr>
          <p:cNvPr id="38" name="Picture 164" descr="Traffic Light - Red"/>
          <p:cNvPicPr>
            <a:picLocks noChangeAspect="1" noChangeArrowheads="1"/>
          </p:cNvPicPr>
          <p:nvPr/>
        </p:nvPicPr>
        <p:blipFill>
          <a:blip r:embed="rId7" cstate="print"/>
          <a:srcRect/>
          <a:stretch>
            <a:fillRect/>
          </a:stretch>
        </p:blipFill>
        <p:spPr bwMode="auto">
          <a:xfrm>
            <a:off x="5790294" y="2884716"/>
            <a:ext cx="323850" cy="323850"/>
          </a:xfrm>
          <a:prstGeom prst="rect">
            <a:avLst/>
          </a:prstGeom>
          <a:noFill/>
          <a:ln w="9525">
            <a:noFill/>
            <a:miter lim="800000"/>
            <a:headEnd/>
            <a:tailEnd/>
          </a:ln>
        </p:spPr>
      </p:pic>
      <p:pic>
        <p:nvPicPr>
          <p:cNvPr id="39" name="Picture 164" descr="Traffic Light - Red"/>
          <p:cNvPicPr>
            <a:picLocks noChangeAspect="1" noChangeArrowheads="1"/>
          </p:cNvPicPr>
          <p:nvPr/>
        </p:nvPicPr>
        <p:blipFill>
          <a:blip r:embed="rId7" cstate="print"/>
          <a:srcRect/>
          <a:stretch>
            <a:fillRect/>
          </a:stretch>
        </p:blipFill>
        <p:spPr bwMode="auto">
          <a:xfrm>
            <a:off x="7463064" y="2891970"/>
            <a:ext cx="323850" cy="323850"/>
          </a:xfrm>
          <a:prstGeom prst="rect">
            <a:avLst/>
          </a:prstGeom>
          <a:noFill/>
          <a:ln w="9525">
            <a:noFill/>
            <a:miter lim="800000"/>
            <a:headEnd/>
            <a:tailEnd/>
          </a:ln>
        </p:spPr>
      </p:pic>
      <p:pic>
        <p:nvPicPr>
          <p:cNvPr id="40" name="Picture 163" descr="Traffic Light - Green"/>
          <p:cNvPicPr>
            <a:picLocks noChangeAspect="1" noChangeArrowheads="1"/>
          </p:cNvPicPr>
          <p:nvPr/>
        </p:nvPicPr>
        <p:blipFill>
          <a:blip r:embed="rId6" cstate="print"/>
          <a:srcRect/>
          <a:stretch>
            <a:fillRect/>
          </a:stretch>
        </p:blipFill>
        <p:spPr bwMode="auto">
          <a:xfrm>
            <a:off x="4114800" y="3272064"/>
            <a:ext cx="323850" cy="323850"/>
          </a:xfrm>
          <a:prstGeom prst="rect">
            <a:avLst/>
          </a:prstGeom>
          <a:noFill/>
          <a:ln w="9525">
            <a:noFill/>
            <a:miter lim="800000"/>
            <a:headEnd/>
            <a:tailEnd/>
          </a:ln>
        </p:spPr>
      </p:pic>
      <p:pic>
        <p:nvPicPr>
          <p:cNvPr id="41" name="Picture 163" descr="Traffic Light - Green"/>
          <p:cNvPicPr>
            <a:picLocks noChangeAspect="1" noChangeArrowheads="1"/>
          </p:cNvPicPr>
          <p:nvPr/>
        </p:nvPicPr>
        <p:blipFill>
          <a:blip r:embed="rId6" cstate="print"/>
          <a:srcRect/>
          <a:stretch>
            <a:fillRect/>
          </a:stretch>
        </p:blipFill>
        <p:spPr bwMode="auto">
          <a:xfrm>
            <a:off x="5791200" y="3272064"/>
            <a:ext cx="323850" cy="323850"/>
          </a:xfrm>
          <a:prstGeom prst="rect">
            <a:avLst/>
          </a:prstGeom>
          <a:noFill/>
          <a:ln w="9525">
            <a:noFill/>
            <a:miter lim="800000"/>
            <a:headEnd/>
            <a:tailEnd/>
          </a:ln>
        </p:spPr>
      </p:pic>
      <p:pic>
        <p:nvPicPr>
          <p:cNvPr id="42" name="Picture 164" descr="Traffic Light - Red"/>
          <p:cNvPicPr>
            <a:picLocks noChangeAspect="1" noChangeArrowheads="1"/>
          </p:cNvPicPr>
          <p:nvPr/>
        </p:nvPicPr>
        <p:blipFill>
          <a:blip r:embed="rId7" cstate="print"/>
          <a:srcRect/>
          <a:stretch>
            <a:fillRect/>
          </a:stretch>
        </p:blipFill>
        <p:spPr bwMode="auto">
          <a:xfrm>
            <a:off x="7448550" y="3275694"/>
            <a:ext cx="323850" cy="323850"/>
          </a:xfrm>
          <a:prstGeom prst="rect">
            <a:avLst/>
          </a:prstGeom>
          <a:noFill/>
          <a:ln w="9525">
            <a:noFill/>
            <a:miter lim="800000"/>
            <a:headEnd/>
            <a:tailEnd/>
          </a:ln>
        </p:spPr>
      </p:pic>
      <p:pic>
        <p:nvPicPr>
          <p:cNvPr id="43" name="Picture 163" descr="Traffic Light - Green"/>
          <p:cNvPicPr>
            <a:picLocks noChangeAspect="1" noChangeArrowheads="1"/>
          </p:cNvPicPr>
          <p:nvPr/>
        </p:nvPicPr>
        <p:blipFill>
          <a:blip r:embed="rId6" cstate="print"/>
          <a:srcRect/>
          <a:stretch>
            <a:fillRect/>
          </a:stretch>
        </p:blipFill>
        <p:spPr bwMode="auto">
          <a:xfrm>
            <a:off x="4114800" y="3634920"/>
            <a:ext cx="323850" cy="323850"/>
          </a:xfrm>
          <a:prstGeom prst="rect">
            <a:avLst/>
          </a:prstGeom>
          <a:noFill/>
          <a:ln w="9525">
            <a:noFill/>
            <a:miter lim="800000"/>
            <a:headEnd/>
            <a:tailEnd/>
          </a:ln>
        </p:spPr>
      </p:pic>
      <p:pic>
        <p:nvPicPr>
          <p:cNvPr id="44" name="Picture 163" descr="Traffic Light - Green"/>
          <p:cNvPicPr>
            <a:picLocks noChangeAspect="1" noChangeArrowheads="1"/>
          </p:cNvPicPr>
          <p:nvPr/>
        </p:nvPicPr>
        <p:blipFill>
          <a:blip r:embed="rId6" cstate="print"/>
          <a:srcRect/>
          <a:stretch>
            <a:fillRect/>
          </a:stretch>
        </p:blipFill>
        <p:spPr bwMode="auto">
          <a:xfrm>
            <a:off x="5791200" y="3634920"/>
            <a:ext cx="323850" cy="323850"/>
          </a:xfrm>
          <a:prstGeom prst="rect">
            <a:avLst/>
          </a:prstGeom>
          <a:noFill/>
          <a:ln w="9525">
            <a:noFill/>
            <a:miter lim="800000"/>
            <a:headEnd/>
            <a:tailEnd/>
          </a:ln>
        </p:spPr>
      </p:pic>
      <p:pic>
        <p:nvPicPr>
          <p:cNvPr id="45" name="Picture 164" descr="Traffic Light - Red"/>
          <p:cNvPicPr>
            <a:picLocks noChangeAspect="1" noChangeArrowheads="1"/>
          </p:cNvPicPr>
          <p:nvPr/>
        </p:nvPicPr>
        <p:blipFill>
          <a:blip r:embed="rId7" cstate="print"/>
          <a:srcRect/>
          <a:stretch>
            <a:fillRect/>
          </a:stretch>
        </p:blipFill>
        <p:spPr bwMode="auto">
          <a:xfrm>
            <a:off x="7448550" y="3638550"/>
            <a:ext cx="323850" cy="323850"/>
          </a:xfrm>
          <a:prstGeom prst="rect">
            <a:avLst/>
          </a:prstGeom>
          <a:noFill/>
          <a:ln w="9525">
            <a:noFill/>
            <a:miter lim="800000"/>
            <a:headEnd/>
            <a:tailEnd/>
          </a:ln>
        </p:spPr>
      </p:pic>
      <p:pic>
        <p:nvPicPr>
          <p:cNvPr id="46" name="Picture 164" descr="Traffic Light - Red"/>
          <p:cNvPicPr>
            <a:picLocks noChangeAspect="1" noChangeArrowheads="1"/>
          </p:cNvPicPr>
          <p:nvPr/>
        </p:nvPicPr>
        <p:blipFill>
          <a:blip r:embed="rId7" cstate="print"/>
          <a:srcRect/>
          <a:stretch>
            <a:fillRect/>
          </a:stretch>
        </p:blipFill>
        <p:spPr bwMode="auto">
          <a:xfrm>
            <a:off x="4103010" y="3997782"/>
            <a:ext cx="323850" cy="323850"/>
          </a:xfrm>
          <a:prstGeom prst="rect">
            <a:avLst/>
          </a:prstGeom>
          <a:noFill/>
          <a:ln w="9525">
            <a:noFill/>
            <a:miter lim="800000"/>
            <a:headEnd/>
            <a:tailEnd/>
          </a:ln>
        </p:spPr>
      </p:pic>
      <p:pic>
        <p:nvPicPr>
          <p:cNvPr id="47" name="Picture 164" descr="Traffic Light - Red"/>
          <p:cNvPicPr>
            <a:picLocks noChangeAspect="1" noChangeArrowheads="1"/>
          </p:cNvPicPr>
          <p:nvPr/>
        </p:nvPicPr>
        <p:blipFill>
          <a:blip r:embed="rId7" cstate="print"/>
          <a:srcRect/>
          <a:stretch>
            <a:fillRect/>
          </a:stretch>
        </p:blipFill>
        <p:spPr bwMode="auto">
          <a:xfrm>
            <a:off x="7452180" y="4008666"/>
            <a:ext cx="323850" cy="323850"/>
          </a:xfrm>
          <a:prstGeom prst="rect">
            <a:avLst/>
          </a:prstGeom>
          <a:noFill/>
          <a:ln w="9525">
            <a:noFill/>
            <a:miter lim="800000"/>
            <a:headEnd/>
            <a:tailEnd/>
          </a:ln>
        </p:spPr>
      </p:pic>
      <p:pic>
        <p:nvPicPr>
          <p:cNvPr id="48" name="Picture 162" descr="Traffic Light - Amber"/>
          <p:cNvPicPr>
            <a:picLocks noChangeAspect="1" noChangeArrowheads="1"/>
          </p:cNvPicPr>
          <p:nvPr/>
        </p:nvPicPr>
        <p:blipFill>
          <a:blip r:embed="rId8" cstate="print"/>
          <a:srcRect/>
          <a:stretch>
            <a:fillRect/>
          </a:stretch>
        </p:blipFill>
        <p:spPr bwMode="auto">
          <a:xfrm>
            <a:off x="5791200" y="4005036"/>
            <a:ext cx="323850" cy="323850"/>
          </a:xfrm>
          <a:prstGeom prst="rect">
            <a:avLst/>
          </a:prstGeom>
          <a:noFill/>
          <a:ln w="9525">
            <a:noFill/>
            <a:miter lim="800000"/>
            <a:headEnd/>
            <a:tailEnd/>
          </a:ln>
        </p:spPr>
      </p:pic>
      <p:pic>
        <p:nvPicPr>
          <p:cNvPr id="49" name="Picture 162" descr="Traffic Light - Amber"/>
          <p:cNvPicPr>
            <a:picLocks noChangeAspect="1" noChangeArrowheads="1"/>
          </p:cNvPicPr>
          <p:nvPr/>
        </p:nvPicPr>
        <p:blipFill>
          <a:blip r:embed="rId8" cstate="print"/>
          <a:srcRect/>
          <a:stretch>
            <a:fillRect/>
          </a:stretch>
        </p:blipFill>
        <p:spPr bwMode="auto">
          <a:xfrm>
            <a:off x="7437666" y="4371516"/>
            <a:ext cx="323850" cy="323850"/>
          </a:xfrm>
          <a:prstGeom prst="rect">
            <a:avLst/>
          </a:prstGeom>
          <a:noFill/>
          <a:ln w="9525">
            <a:noFill/>
            <a:miter lim="800000"/>
            <a:headEnd/>
            <a:tailEnd/>
          </a:ln>
        </p:spPr>
      </p:pic>
      <p:pic>
        <p:nvPicPr>
          <p:cNvPr id="50" name="Picture 162" descr="Traffic Light - Amber"/>
          <p:cNvPicPr>
            <a:picLocks noChangeAspect="1" noChangeArrowheads="1"/>
          </p:cNvPicPr>
          <p:nvPr/>
        </p:nvPicPr>
        <p:blipFill>
          <a:blip r:embed="rId8" cstate="print"/>
          <a:srcRect/>
          <a:stretch>
            <a:fillRect/>
          </a:stretch>
        </p:blipFill>
        <p:spPr bwMode="auto">
          <a:xfrm>
            <a:off x="4099380" y="4357908"/>
            <a:ext cx="323850" cy="323850"/>
          </a:xfrm>
          <a:prstGeom prst="rect">
            <a:avLst/>
          </a:prstGeom>
          <a:noFill/>
          <a:ln w="9525">
            <a:noFill/>
            <a:miter lim="800000"/>
            <a:headEnd/>
            <a:tailEnd/>
          </a:ln>
        </p:spPr>
      </p:pic>
      <p:pic>
        <p:nvPicPr>
          <p:cNvPr id="51" name="Picture 162" descr="Traffic Light - Amber"/>
          <p:cNvPicPr>
            <a:picLocks noChangeAspect="1" noChangeArrowheads="1"/>
          </p:cNvPicPr>
          <p:nvPr/>
        </p:nvPicPr>
        <p:blipFill>
          <a:blip r:embed="rId8" cstate="print"/>
          <a:srcRect/>
          <a:stretch>
            <a:fillRect/>
          </a:stretch>
        </p:blipFill>
        <p:spPr bwMode="auto">
          <a:xfrm>
            <a:off x="5780316" y="4367886"/>
            <a:ext cx="323850" cy="323850"/>
          </a:xfrm>
          <a:prstGeom prst="rect">
            <a:avLst/>
          </a:prstGeom>
          <a:noFill/>
          <a:ln w="9525">
            <a:noFill/>
            <a:miter lim="800000"/>
            <a:headEnd/>
            <a:tailEnd/>
          </a:ln>
        </p:spPr>
      </p:pic>
      <p:pic>
        <p:nvPicPr>
          <p:cNvPr id="52" name="Picture 162" descr="Traffic Light - Amber"/>
          <p:cNvPicPr>
            <a:picLocks noChangeAspect="1" noChangeArrowheads="1"/>
          </p:cNvPicPr>
          <p:nvPr/>
        </p:nvPicPr>
        <p:blipFill>
          <a:blip r:embed="rId8" cstate="print"/>
          <a:srcRect/>
          <a:stretch>
            <a:fillRect/>
          </a:stretch>
        </p:blipFill>
        <p:spPr bwMode="auto">
          <a:xfrm>
            <a:off x="7419522" y="4719870"/>
            <a:ext cx="323850" cy="323850"/>
          </a:xfrm>
          <a:prstGeom prst="rect">
            <a:avLst/>
          </a:prstGeom>
          <a:noFill/>
          <a:ln w="9525">
            <a:noFill/>
            <a:miter lim="800000"/>
            <a:headEnd/>
            <a:tailEnd/>
          </a:ln>
        </p:spPr>
      </p:pic>
      <p:pic>
        <p:nvPicPr>
          <p:cNvPr id="53" name="Picture 162" descr="Traffic Light - Amber"/>
          <p:cNvPicPr>
            <a:picLocks noChangeAspect="1" noChangeArrowheads="1"/>
          </p:cNvPicPr>
          <p:nvPr/>
        </p:nvPicPr>
        <p:blipFill>
          <a:blip r:embed="rId8" cstate="print"/>
          <a:srcRect/>
          <a:stretch>
            <a:fillRect/>
          </a:stretch>
        </p:blipFill>
        <p:spPr bwMode="auto">
          <a:xfrm>
            <a:off x="5776686" y="4716240"/>
            <a:ext cx="323850" cy="323850"/>
          </a:xfrm>
          <a:prstGeom prst="rect">
            <a:avLst/>
          </a:prstGeom>
          <a:noFill/>
          <a:ln w="9525">
            <a:noFill/>
            <a:miter lim="800000"/>
            <a:headEnd/>
            <a:tailEnd/>
          </a:ln>
        </p:spPr>
      </p:pic>
      <p:pic>
        <p:nvPicPr>
          <p:cNvPr id="54" name="Picture 163" descr="Traffic Light - Green"/>
          <p:cNvPicPr>
            <a:picLocks noChangeAspect="1" noChangeArrowheads="1"/>
          </p:cNvPicPr>
          <p:nvPr/>
        </p:nvPicPr>
        <p:blipFill>
          <a:blip r:embed="rId6" cstate="print"/>
          <a:srcRect/>
          <a:stretch>
            <a:fillRect/>
          </a:stretch>
        </p:blipFill>
        <p:spPr bwMode="auto">
          <a:xfrm>
            <a:off x="4095750" y="4734378"/>
            <a:ext cx="323850" cy="323850"/>
          </a:xfrm>
          <a:prstGeom prst="rect">
            <a:avLst/>
          </a:prstGeom>
          <a:noFill/>
          <a:ln w="9525">
            <a:noFill/>
            <a:miter lim="800000"/>
            <a:headEnd/>
            <a:tailEnd/>
          </a:ln>
        </p:spPr>
      </p:pic>
      <p:pic>
        <p:nvPicPr>
          <p:cNvPr id="55" name="Picture 162" descr="Traffic Light - Amber"/>
          <p:cNvPicPr>
            <a:picLocks noChangeAspect="1" noChangeArrowheads="1"/>
          </p:cNvPicPr>
          <p:nvPr/>
        </p:nvPicPr>
        <p:blipFill>
          <a:blip r:embed="rId8" cstate="print"/>
          <a:srcRect/>
          <a:stretch>
            <a:fillRect/>
          </a:stretch>
        </p:blipFill>
        <p:spPr bwMode="auto">
          <a:xfrm>
            <a:off x="5772150" y="5086350"/>
            <a:ext cx="323850" cy="323850"/>
          </a:xfrm>
          <a:prstGeom prst="rect">
            <a:avLst/>
          </a:prstGeom>
          <a:noFill/>
          <a:ln w="9525">
            <a:noFill/>
            <a:miter lim="800000"/>
            <a:headEnd/>
            <a:tailEnd/>
          </a:ln>
        </p:spPr>
      </p:pic>
      <p:pic>
        <p:nvPicPr>
          <p:cNvPr id="56" name="Picture 163" descr="Traffic Light - Green"/>
          <p:cNvPicPr>
            <a:picLocks noChangeAspect="1" noChangeArrowheads="1"/>
          </p:cNvPicPr>
          <p:nvPr/>
        </p:nvPicPr>
        <p:blipFill>
          <a:blip r:embed="rId6" cstate="print"/>
          <a:srcRect/>
          <a:stretch>
            <a:fillRect/>
          </a:stretch>
        </p:blipFill>
        <p:spPr bwMode="auto">
          <a:xfrm>
            <a:off x="4091214" y="5104488"/>
            <a:ext cx="323850" cy="323850"/>
          </a:xfrm>
          <a:prstGeom prst="rect">
            <a:avLst/>
          </a:prstGeom>
          <a:noFill/>
          <a:ln w="9525">
            <a:noFill/>
            <a:miter lim="800000"/>
            <a:headEnd/>
            <a:tailEnd/>
          </a:ln>
        </p:spPr>
      </p:pic>
      <p:pic>
        <p:nvPicPr>
          <p:cNvPr id="57" name="Picture 164" descr="Traffic Light - Red"/>
          <p:cNvPicPr>
            <a:picLocks noChangeAspect="1" noChangeArrowheads="1"/>
          </p:cNvPicPr>
          <p:nvPr/>
        </p:nvPicPr>
        <p:blipFill>
          <a:blip r:embed="rId7" cstate="print"/>
          <a:srcRect/>
          <a:stretch>
            <a:fillRect/>
          </a:stretch>
        </p:blipFill>
        <p:spPr bwMode="auto">
          <a:xfrm>
            <a:off x="7419522" y="5086350"/>
            <a:ext cx="323850" cy="323850"/>
          </a:xfrm>
          <a:prstGeom prst="rect">
            <a:avLst/>
          </a:prstGeom>
          <a:noFill/>
          <a:ln w="9525">
            <a:noFill/>
            <a:miter lim="800000"/>
            <a:headEnd/>
            <a:tailEnd/>
          </a:ln>
        </p:spPr>
      </p:pic>
      <p:pic>
        <p:nvPicPr>
          <p:cNvPr id="58" name="Picture 163" descr="Traffic Light - Green"/>
          <p:cNvPicPr>
            <a:picLocks noChangeAspect="1" noChangeArrowheads="1"/>
          </p:cNvPicPr>
          <p:nvPr/>
        </p:nvPicPr>
        <p:blipFill>
          <a:blip r:embed="rId6" cstate="print"/>
          <a:srcRect/>
          <a:stretch>
            <a:fillRect/>
          </a:stretch>
        </p:blipFill>
        <p:spPr bwMode="auto">
          <a:xfrm>
            <a:off x="4095750" y="5452836"/>
            <a:ext cx="323850" cy="323850"/>
          </a:xfrm>
          <a:prstGeom prst="rect">
            <a:avLst/>
          </a:prstGeom>
          <a:noFill/>
          <a:ln w="9525">
            <a:noFill/>
            <a:miter lim="800000"/>
            <a:headEnd/>
            <a:tailEnd/>
          </a:ln>
        </p:spPr>
      </p:pic>
      <p:pic>
        <p:nvPicPr>
          <p:cNvPr id="59" name="Picture 163" descr="Traffic Light - Green"/>
          <p:cNvPicPr>
            <a:picLocks noChangeAspect="1" noChangeArrowheads="1"/>
          </p:cNvPicPr>
          <p:nvPr/>
        </p:nvPicPr>
        <p:blipFill>
          <a:blip r:embed="rId6" cstate="print"/>
          <a:srcRect/>
          <a:stretch>
            <a:fillRect/>
          </a:stretch>
        </p:blipFill>
        <p:spPr bwMode="auto">
          <a:xfrm>
            <a:off x="5772150" y="5452836"/>
            <a:ext cx="323850" cy="323850"/>
          </a:xfrm>
          <a:prstGeom prst="rect">
            <a:avLst/>
          </a:prstGeom>
          <a:noFill/>
          <a:ln w="9525">
            <a:noFill/>
            <a:miter lim="800000"/>
            <a:headEnd/>
            <a:tailEnd/>
          </a:ln>
        </p:spPr>
      </p:pic>
      <p:pic>
        <p:nvPicPr>
          <p:cNvPr id="60" name="Picture 162" descr="Traffic Light - Amber"/>
          <p:cNvPicPr>
            <a:picLocks noChangeAspect="1" noChangeArrowheads="1"/>
          </p:cNvPicPr>
          <p:nvPr/>
        </p:nvPicPr>
        <p:blipFill>
          <a:blip r:embed="rId8" cstate="print"/>
          <a:srcRect/>
          <a:stretch>
            <a:fillRect/>
          </a:stretch>
        </p:blipFill>
        <p:spPr bwMode="auto">
          <a:xfrm>
            <a:off x="7419522" y="5452830"/>
            <a:ext cx="323850" cy="3238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60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2012-13 Economic Headlines</a:t>
            </a:r>
            <a:endParaRPr lang="en-US" dirty="0"/>
          </a:p>
        </p:txBody>
      </p:sp>
      <p:pic>
        <p:nvPicPr>
          <p:cNvPr id="8" name="Picture 7"/>
          <p:cNvPicPr>
            <a:picLocks noChangeAspect="1"/>
          </p:cNvPicPr>
          <p:nvPr/>
        </p:nvPicPr>
        <p:blipFill>
          <a:blip r:embed="rId3" cstate="print"/>
          <a:stretch>
            <a:fillRect/>
          </a:stretch>
        </p:blipFill>
        <p:spPr>
          <a:xfrm>
            <a:off x="2057400" y="3581400"/>
            <a:ext cx="1828800" cy="1219200"/>
          </a:xfrm>
          <a:prstGeom prst="rect">
            <a:avLst/>
          </a:prstGeom>
        </p:spPr>
      </p:pic>
      <p:pic>
        <p:nvPicPr>
          <p:cNvPr id="10" name="Picture 9"/>
          <p:cNvPicPr>
            <a:picLocks noChangeAspect="1"/>
          </p:cNvPicPr>
          <p:nvPr/>
        </p:nvPicPr>
        <p:blipFill>
          <a:blip r:embed="rId4" cstate="print"/>
          <a:stretch>
            <a:fillRect/>
          </a:stretch>
        </p:blipFill>
        <p:spPr>
          <a:xfrm>
            <a:off x="7239000" y="3124200"/>
            <a:ext cx="1676400" cy="1083484"/>
          </a:xfrm>
          <a:prstGeom prst="rect">
            <a:avLst/>
          </a:prstGeom>
        </p:spPr>
      </p:pic>
      <p:pic>
        <p:nvPicPr>
          <p:cNvPr id="11" name="Picture 10"/>
          <p:cNvPicPr>
            <a:picLocks noChangeAspect="1"/>
          </p:cNvPicPr>
          <p:nvPr/>
        </p:nvPicPr>
        <p:blipFill>
          <a:blip r:embed="rId5" cstate="print"/>
          <a:stretch>
            <a:fillRect/>
          </a:stretch>
        </p:blipFill>
        <p:spPr>
          <a:xfrm>
            <a:off x="6553200" y="5410200"/>
            <a:ext cx="1600200" cy="1191956"/>
          </a:xfrm>
          <a:prstGeom prst="rect">
            <a:avLst/>
          </a:prstGeom>
        </p:spPr>
      </p:pic>
      <p:pic>
        <p:nvPicPr>
          <p:cNvPr id="18" name="Picture 17"/>
          <p:cNvPicPr>
            <a:picLocks noChangeAspect="1"/>
          </p:cNvPicPr>
          <p:nvPr/>
        </p:nvPicPr>
        <p:blipFill>
          <a:blip r:embed="rId6" cstate="print"/>
          <a:stretch>
            <a:fillRect/>
          </a:stretch>
        </p:blipFill>
        <p:spPr>
          <a:xfrm>
            <a:off x="7162800" y="1905000"/>
            <a:ext cx="1879600" cy="1127760"/>
          </a:xfrm>
          <a:prstGeom prst="rect">
            <a:avLst/>
          </a:prstGeom>
        </p:spPr>
      </p:pic>
      <p:pic>
        <p:nvPicPr>
          <p:cNvPr id="19" name="Picture 18"/>
          <p:cNvPicPr>
            <a:picLocks noChangeAspect="1"/>
          </p:cNvPicPr>
          <p:nvPr/>
        </p:nvPicPr>
        <p:blipFill>
          <a:blip r:embed="rId7" cstate="print"/>
          <a:stretch>
            <a:fillRect/>
          </a:stretch>
        </p:blipFill>
        <p:spPr>
          <a:xfrm>
            <a:off x="5715000" y="990600"/>
            <a:ext cx="1981200" cy="1234762"/>
          </a:xfrm>
          <a:prstGeom prst="rect">
            <a:avLst/>
          </a:prstGeom>
        </p:spPr>
      </p:pic>
      <p:pic>
        <p:nvPicPr>
          <p:cNvPr id="20" name="Picture 19"/>
          <p:cNvPicPr>
            <a:picLocks noChangeAspect="1"/>
          </p:cNvPicPr>
          <p:nvPr/>
        </p:nvPicPr>
        <p:blipFill>
          <a:blip r:embed="rId8" cstate="print"/>
          <a:stretch>
            <a:fillRect/>
          </a:stretch>
        </p:blipFill>
        <p:spPr>
          <a:xfrm>
            <a:off x="7315200" y="4267200"/>
            <a:ext cx="1828800" cy="1219200"/>
          </a:xfrm>
          <a:prstGeom prst="rect">
            <a:avLst/>
          </a:prstGeom>
        </p:spPr>
      </p:pic>
      <p:pic>
        <p:nvPicPr>
          <p:cNvPr id="24" name="Picture 23"/>
          <p:cNvPicPr>
            <a:picLocks noChangeAspect="1"/>
          </p:cNvPicPr>
          <p:nvPr/>
        </p:nvPicPr>
        <p:blipFill>
          <a:blip r:embed="rId9" cstate="print"/>
          <a:stretch>
            <a:fillRect/>
          </a:stretch>
        </p:blipFill>
        <p:spPr>
          <a:xfrm>
            <a:off x="381000" y="4953000"/>
            <a:ext cx="1907619" cy="1193800"/>
          </a:xfrm>
          <a:prstGeom prst="rect">
            <a:avLst/>
          </a:prstGeom>
        </p:spPr>
      </p:pic>
      <p:pic>
        <p:nvPicPr>
          <p:cNvPr id="23" name="Picture 22"/>
          <p:cNvPicPr>
            <a:picLocks noChangeAspect="1"/>
          </p:cNvPicPr>
          <p:nvPr/>
        </p:nvPicPr>
        <p:blipFill>
          <a:blip r:embed="rId10" cstate="print"/>
          <a:stretch>
            <a:fillRect/>
          </a:stretch>
        </p:blipFill>
        <p:spPr>
          <a:xfrm>
            <a:off x="2209800" y="5334000"/>
            <a:ext cx="1524000" cy="1406071"/>
          </a:xfrm>
          <a:prstGeom prst="rect">
            <a:avLst/>
          </a:prstGeom>
        </p:spPr>
      </p:pic>
      <p:pic>
        <p:nvPicPr>
          <p:cNvPr id="14" name="Picture 13"/>
          <p:cNvPicPr>
            <a:picLocks noChangeAspect="1"/>
          </p:cNvPicPr>
          <p:nvPr/>
        </p:nvPicPr>
        <p:blipFill>
          <a:blip r:embed="rId11" cstate="print"/>
          <a:stretch>
            <a:fillRect/>
          </a:stretch>
        </p:blipFill>
        <p:spPr>
          <a:xfrm>
            <a:off x="19961" y="3581400"/>
            <a:ext cx="2278117" cy="1371600"/>
          </a:xfrm>
          <a:prstGeom prst="rect">
            <a:avLst/>
          </a:prstGeom>
        </p:spPr>
      </p:pic>
      <p:pic>
        <p:nvPicPr>
          <p:cNvPr id="25" name="Picture 24"/>
          <p:cNvPicPr>
            <a:picLocks noChangeAspect="1"/>
          </p:cNvPicPr>
          <p:nvPr/>
        </p:nvPicPr>
        <p:blipFill>
          <a:blip r:embed="rId12" cstate="print"/>
          <a:stretch>
            <a:fillRect/>
          </a:stretch>
        </p:blipFill>
        <p:spPr>
          <a:xfrm>
            <a:off x="5791200" y="2590800"/>
            <a:ext cx="1219200" cy="1181493"/>
          </a:xfrm>
          <a:prstGeom prst="rect">
            <a:avLst/>
          </a:prstGeom>
        </p:spPr>
      </p:pic>
      <p:pic>
        <p:nvPicPr>
          <p:cNvPr id="17" name="Picture 16"/>
          <p:cNvPicPr>
            <a:picLocks noChangeAspect="1"/>
          </p:cNvPicPr>
          <p:nvPr/>
        </p:nvPicPr>
        <p:blipFill>
          <a:blip r:embed="rId13" cstate="print"/>
          <a:stretch>
            <a:fillRect/>
          </a:stretch>
        </p:blipFill>
        <p:spPr>
          <a:xfrm>
            <a:off x="5334000" y="4053995"/>
            <a:ext cx="2057400" cy="1369106"/>
          </a:xfrm>
          <a:prstGeom prst="rect">
            <a:avLst/>
          </a:prstGeom>
        </p:spPr>
      </p:pic>
      <p:pic>
        <p:nvPicPr>
          <p:cNvPr id="26" name="Picture 25"/>
          <p:cNvPicPr>
            <a:picLocks noChangeAspect="1"/>
          </p:cNvPicPr>
          <p:nvPr/>
        </p:nvPicPr>
        <p:blipFill>
          <a:blip r:embed="rId14" cstate="print"/>
          <a:stretch>
            <a:fillRect/>
          </a:stretch>
        </p:blipFill>
        <p:spPr>
          <a:xfrm>
            <a:off x="3702050" y="4572000"/>
            <a:ext cx="1739900" cy="1157824"/>
          </a:xfrm>
          <a:prstGeom prst="rect">
            <a:avLst/>
          </a:prstGeom>
        </p:spPr>
      </p:pic>
      <p:pic>
        <p:nvPicPr>
          <p:cNvPr id="27" name="Picture 26"/>
          <p:cNvPicPr>
            <a:picLocks noChangeAspect="1"/>
          </p:cNvPicPr>
          <p:nvPr/>
        </p:nvPicPr>
        <p:blipFill>
          <a:blip r:embed="rId15" cstate="print"/>
          <a:stretch>
            <a:fillRect/>
          </a:stretch>
        </p:blipFill>
        <p:spPr>
          <a:xfrm>
            <a:off x="4495800" y="5562600"/>
            <a:ext cx="1841500" cy="1188065"/>
          </a:xfrm>
          <a:prstGeom prst="rect">
            <a:avLst/>
          </a:prstGeom>
        </p:spPr>
      </p:pic>
      <p:pic>
        <p:nvPicPr>
          <p:cNvPr id="28" name="Picture 27"/>
          <p:cNvPicPr>
            <a:picLocks noChangeAspect="1"/>
          </p:cNvPicPr>
          <p:nvPr/>
        </p:nvPicPr>
        <p:blipFill>
          <a:blip r:embed="rId16" cstate="print"/>
          <a:stretch>
            <a:fillRect/>
          </a:stretch>
        </p:blipFill>
        <p:spPr>
          <a:xfrm>
            <a:off x="228600" y="2145062"/>
            <a:ext cx="2244377" cy="1358900"/>
          </a:xfrm>
          <a:prstGeom prst="rect">
            <a:avLst/>
          </a:prstGeom>
        </p:spPr>
      </p:pic>
      <p:pic>
        <p:nvPicPr>
          <p:cNvPr id="15" name="Picture 14"/>
          <p:cNvPicPr>
            <a:picLocks noChangeAspect="1"/>
          </p:cNvPicPr>
          <p:nvPr/>
        </p:nvPicPr>
        <p:blipFill>
          <a:blip r:embed="rId17" cstate="print"/>
          <a:stretch>
            <a:fillRect/>
          </a:stretch>
        </p:blipFill>
        <p:spPr>
          <a:xfrm>
            <a:off x="1066800" y="1143000"/>
            <a:ext cx="2133600" cy="1378979"/>
          </a:xfrm>
          <a:prstGeom prst="rect">
            <a:avLst/>
          </a:prstGeom>
        </p:spPr>
      </p:pic>
      <p:pic>
        <p:nvPicPr>
          <p:cNvPr id="9" name="Picture 8"/>
          <p:cNvPicPr>
            <a:picLocks noChangeAspect="1"/>
          </p:cNvPicPr>
          <p:nvPr/>
        </p:nvPicPr>
        <p:blipFill>
          <a:blip r:embed="rId18" cstate="print"/>
          <a:stretch>
            <a:fillRect/>
          </a:stretch>
        </p:blipFill>
        <p:spPr>
          <a:xfrm>
            <a:off x="3429000" y="914400"/>
            <a:ext cx="2048892" cy="1663700"/>
          </a:xfrm>
          <a:prstGeom prst="rect">
            <a:avLst/>
          </a:prstGeom>
        </p:spPr>
      </p:pic>
      <p:pic>
        <p:nvPicPr>
          <p:cNvPr id="4" name="Picture 3"/>
          <p:cNvPicPr>
            <a:picLocks noChangeAspect="1"/>
          </p:cNvPicPr>
          <p:nvPr/>
        </p:nvPicPr>
        <p:blipFill>
          <a:blip r:embed="rId19" cstate="print"/>
          <a:stretch>
            <a:fillRect/>
          </a:stretch>
        </p:blipFill>
        <p:spPr>
          <a:xfrm>
            <a:off x="3505200" y="2667000"/>
            <a:ext cx="2114378" cy="1676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0981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 Strategies &amp; Opportunities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8200" y="990600"/>
            <a:ext cx="7612743" cy="4973578"/>
          </a:xfrm>
          <a:prstGeom prst="rect">
            <a:avLst/>
          </a:prstGeom>
        </p:spPr>
      </p:pic>
      <p:sp>
        <p:nvSpPr>
          <p:cNvPr id="5" name="Rectangle 3"/>
          <p:cNvSpPr txBox="1">
            <a:spLocks noChangeArrowheads="1"/>
          </p:cNvSpPr>
          <p:nvPr/>
        </p:nvSpPr>
        <p:spPr bwMode="auto">
          <a:xfrm>
            <a:off x="4724400" y="1371600"/>
            <a:ext cx="3499047" cy="34647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spcBef>
                <a:spcPct val="50000"/>
              </a:spcBef>
              <a:spcAft>
                <a:spcPct val="0"/>
              </a:spcAft>
              <a:buClr>
                <a:schemeClr val="tx1"/>
              </a:buClr>
              <a:buFont typeface="Times New Roman" pitchFamily="18" charset="0"/>
              <a:buChar char="•"/>
              <a:defRPr sz="2200">
                <a:solidFill>
                  <a:schemeClr val="tx1"/>
                </a:solidFill>
                <a:latin typeface="+mn-lt"/>
                <a:ea typeface="ＭＳ Ｐゴシック" pitchFamily="34" charset="-128"/>
                <a:cs typeface="ＭＳ Ｐゴシック" charset="0"/>
              </a:defRPr>
            </a:lvl1pPr>
            <a:lvl2pPr marL="350838" indent="-153988" algn="l" rtl="0" eaLnBrk="0" fontAlgn="base" hangingPunct="0">
              <a:spcBef>
                <a:spcPct val="30000"/>
              </a:spcBef>
              <a:spcAft>
                <a:spcPct val="0"/>
              </a:spcAft>
              <a:buClr>
                <a:schemeClr val="tx1"/>
              </a:buClr>
              <a:buFont typeface="Times New Roman" pitchFamily="18" charset="0"/>
              <a:buChar char="-"/>
              <a:defRPr sz="2000">
                <a:solidFill>
                  <a:schemeClr val="tx1"/>
                </a:solidFill>
                <a:latin typeface="+mn-lt"/>
                <a:ea typeface="ＭＳ Ｐゴシック" pitchFamily="34" charset="-128"/>
              </a:defRPr>
            </a:lvl2pPr>
            <a:lvl3pPr marL="506413" indent="-153988" algn="l" rtl="0" eaLnBrk="0" fontAlgn="base" hangingPunct="0">
              <a:spcBef>
                <a:spcPct val="30000"/>
              </a:spcBef>
              <a:spcAft>
                <a:spcPct val="0"/>
              </a:spcAft>
              <a:buClr>
                <a:schemeClr val="tx1"/>
              </a:buClr>
              <a:buFont typeface="Times New Roman" pitchFamily="18" charset="0"/>
              <a:buChar char="-"/>
              <a:defRPr>
                <a:solidFill>
                  <a:schemeClr val="tx1"/>
                </a:solidFill>
                <a:latin typeface="+mn-lt"/>
                <a:ea typeface="ＭＳ Ｐゴシック" pitchFamily="34" charset="-128"/>
              </a:defRPr>
            </a:lvl3pPr>
            <a:lvl4pPr marL="661988" indent="-153988" algn="l" rtl="0" eaLnBrk="0" fontAlgn="base" hangingPunct="0">
              <a:spcBef>
                <a:spcPct val="30000"/>
              </a:spcBef>
              <a:spcAft>
                <a:spcPct val="0"/>
              </a:spcAft>
              <a:buClr>
                <a:schemeClr val="tx1"/>
              </a:buClr>
              <a:buFont typeface="Times New Roman" pitchFamily="18" charset="0"/>
              <a:buChar char="-"/>
              <a:defRPr sz="1600">
                <a:solidFill>
                  <a:schemeClr val="tx1"/>
                </a:solidFill>
                <a:latin typeface="+mn-lt"/>
                <a:ea typeface="ＭＳ Ｐゴシック" pitchFamily="34" charset="-128"/>
              </a:defRPr>
            </a:lvl4pPr>
            <a:lvl5pPr marL="798513" indent="-134938" algn="l" rtl="0" eaLnBrk="0" fontAlgn="base" hangingPunct="0">
              <a:spcBef>
                <a:spcPct val="30000"/>
              </a:spcBef>
              <a:spcAft>
                <a:spcPct val="0"/>
              </a:spcAft>
              <a:buClr>
                <a:schemeClr val="tx1"/>
              </a:buClr>
              <a:buFont typeface="Times New Roman" pitchFamily="18" charset="0"/>
              <a:buChar char="-"/>
              <a:defRPr sz="1400">
                <a:solidFill>
                  <a:schemeClr val="tx1"/>
                </a:solidFill>
                <a:latin typeface="+mn-lt"/>
                <a:ea typeface="ＭＳ Ｐゴシック" pitchFamily="34" charset="-128"/>
              </a:defRPr>
            </a:lvl5pPr>
            <a:lvl6pPr marL="1255713" indent="-134938" algn="l" rtl="0" fontAlgn="base">
              <a:spcBef>
                <a:spcPct val="30000"/>
              </a:spcBef>
              <a:spcAft>
                <a:spcPct val="0"/>
              </a:spcAft>
              <a:buClr>
                <a:schemeClr val="tx1"/>
              </a:buClr>
              <a:buFont typeface="Times New Roman" pitchFamily="18" charset="0"/>
              <a:buChar char="-"/>
              <a:defRPr sz="1400">
                <a:solidFill>
                  <a:schemeClr val="tx1"/>
                </a:solidFill>
                <a:latin typeface="+mn-lt"/>
              </a:defRPr>
            </a:lvl6pPr>
            <a:lvl7pPr marL="1712913" indent="-134938" algn="l" rtl="0" fontAlgn="base">
              <a:spcBef>
                <a:spcPct val="30000"/>
              </a:spcBef>
              <a:spcAft>
                <a:spcPct val="0"/>
              </a:spcAft>
              <a:buClr>
                <a:schemeClr val="tx1"/>
              </a:buClr>
              <a:buFont typeface="Times New Roman" pitchFamily="18" charset="0"/>
              <a:buChar char="-"/>
              <a:defRPr sz="1400">
                <a:solidFill>
                  <a:schemeClr val="tx1"/>
                </a:solidFill>
                <a:latin typeface="+mn-lt"/>
              </a:defRPr>
            </a:lvl7pPr>
            <a:lvl8pPr marL="2170113" indent="-134938" algn="l" rtl="0" fontAlgn="base">
              <a:spcBef>
                <a:spcPct val="30000"/>
              </a:spcBef>
              <a:spcAft>
                <a:spcPct val="0"/>
              </a:spcAft>
              <a:buClr>
                <a:schemeClr val="tx1"/>
              </a:buClr>
              <a:buFont typeface="Times New Roman" pitchFamily="18" charset="0"/>
              <a:buChar char="-"/>
              <a:defRPr sz="1400">
                <a:solidFill>
                  <a:schemeClr val="tx1"/>
                </a:solidFill>
                <a:latin typeface="+mn-lt"/>
              </a:defRPr>
            </a:lvl8pPr>
            <a:lvl9pPr marL="2627313" indent="-134938" algn="l" rtl="0" fontAlgn="base">
              <a:spcBef>
                <a:spcPct val="30000"/>
              </a:spcBef>
              <a:spcAft>
                <a:spcPct val="0"/>
              </a:spcAft>
              <a:buClr>
                <a:schemeClr val="tx1"/>
              </a:buClr>
              <a:buFont typeface="Times New Roman" pitchFamily="18" charset="0"/>
              <a:buChar char="-"/>
              <a:defRPr sz="1400">
                <a:solidFill>
                  <a:schemeClr val="tx1"/>
                </a:solidFill>
                <a:latin typeface="+mn-lt"/>
              </a:defRPr>
            </a:lvl9pPr>
          </a:lstStyle>
          <a:p>
            <a:pPr marL="265113" marR="0" lvl="0" indent="-265113" algn="l" defTabSz="914400" rtl="0" eaLnBrk="0" fontAlgn="base" latinLnBrk="0" hangingPunct="0">
              <a:lnSpc>
                <a:spcPct val="100000"/>
              </a:lnSpc>
              <a:spcBef>
                <a:spcPct val="50000"/>
              </a:spcBef>
              <a:spcAft>
                <a:spcPct val="0"/>
              </a:spcAft>
              <a:buClr>
                <a:srgbClr val="FFFFFF"/>
              </a:buClr>
              <a:buSzTx/>
              <a:buFont typeface="Times New Roman" pitchFamily="18" charset="0"/>
              <a:buAutoNum type="arabicPeriod"/>
              <a:tabLst/>
              <a:defRPr/>
            </a:pP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Raising the </a:t>
            </a:r>
            <a:r>
              <a:rPr kumimoji="0" lang="en-GB" sz="2000" b="1" i="0" u="none" strike="noStrike" kern="0" cap="none" spc="0" normalizeH="0" baseline="0" noProof="0" dirty="0" smtClean="0">
                <a:ln>
                  <a:noFill/>
                </a:ln>
                <a:solidFill>
                  <a:srgbClr val="BC141A"/>
                </a:solidFill>
                <a:effectLst/>
                <a:uLnTx/>
                <a:uFillTx/>
                <a:latin typeface="Arial Narrow"/>
                <a:ea typeface="ＭＳ Ｐゴシック" pitchFamily="34" charset="-128"/>
              </a:rPr>
              <a:t>productivity</a:t>
            </a: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 of people and places as well as managing </a:t>
            </a:r>
            <a:r>
              <a:rPr kumimoji="0" lang="en-GB" sz="2000" b="1" i="0" u="none" strike="noStrike" kern="0" cap="none" spc="0" normalizeH="0" baseline="0" noProof="0" dirty="0" smtClean="0">
                <a:ln>
                  <a:noFill/>
                </a:ln>
                <a:solidFill>
                  <a:srgbClr val="C00000"/>
                </a:solidFill>
                <a:effectLst/>
                <a:uLnTx/>
                <a:uFillTx/>
                <a:latin typeface="Arial Narrow"/>
                <a:ea typeface="ＭＳ Ｐゴシック" pitchFamily="34" charset="-128"/>
              </a:rPr>
              <a:t>cost</a:t>
            </a:r>
          </a:p>
          <a:p>
            <a:pPr marL="265113" marR="0" lvl="0" indent="-265113" algn="l" defTabSz="914400" rtl="0" eaLnBrk="0" fontAlgn="base" latinLnBrk="0" hangingPunct="0">
              <a:lnSpc>
                <a:spcPct val="100000"/>
              </a:lnSpc>
              <a:spcBef>
                <a:spcPct val="50000"/>
              </a:spcBef>
              <a:spcAft>
                <a:spcPct val="0"/>
              </a:spcAft>
              <a:buClr>
                <a:srgbClr val="FFFFFF"/>
              </a:buClr>
              <a:buSzTx/>
              <a:buFont typeface="Times New Roman" pitchFamily="18" charset="0"/>
              <a:buAutoNum type="arabicPeriod"/>
              <a:tabLst/>
              <a:defRPr/>
            </a:pP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Leveraging </a:t>
            </a:r>
            <a:r>
              <a:rPr kumimoji="0" lang="en-GB" sz="2000" b="1" i="0" u="none" strike="noStrike" kern="0" cap="none" spc="0" normalizeH="0" baseline="0" noProof="0" dirty="0" smtClean="0">
                <a:ln>
                  <a:noFill/>
                </a:ln>
                <a:solidFill>
                  <a:srgbClr val="BC141A"/>
                </a:solidFill>
                <a:effectLst/>
                <a:uLnTx/>
                <a:uFillTx/>
                <a:latin typeface="Arial Narrow"/>
                <a:ea typeface="ＭＳ Ｐゴシック" pitchFamily="34" charset="-128"/>
              </a:rPr>
              <a:t>technology</a:t>
            </a: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 </a:t>
            </a:r>
            <a:b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b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and analytics to enhance decision making / strategy</a:t>
            </a:r>
          </a:p>
          <a:p>
            <a:pPr marL="265113" marR="0" lvl="0" indent="-265113" algn="l" defTabSz="914400" rtl="0" eaLnBrk="0" fontAlgn="base" latinLnBrk="0" hangingPunct="0">
              <a:lnSpc>
                <a:spcPct val="100000"/>
              </a:lnSpc>
              <a:spcBef>
                <a:spcPct val="50000"/>
              </a:spcBef>
              <a:spcAft>
                <a:spcPct val="0"/>
              </a:spcAft>
              <a:buClr>
                <a:srgbClr val="FFFFFF"/>
              </a:buClr>
              <a:buSzTx/>
              <a:buFont typeface="Times New Roman" pitchFamily="18" charset="0"/>
              <a:buAutoNum type="arabicPeriod"/>
              <a:tabLst/>
              <a:defRPr/>
            </a:pP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Securing </a:t>
            </a:r>
            <a:r>
              <a:rPr kumimoji="0" lang="en-GB" sz="2000" b="1" i="0" u="none" strike="noStrike" kern="0" cap="none" spc="0" normalizeH="0" baseline="0" noProof="0" dirty="0" smtClean="0">
                <a:ln>
                  <a:noFill/>
                </a:ln>
                <a:solidFill>
                  <a:srgbClr val="BC141A"/>
                </a:solidFill>
                <a:effectLst/>
                <a:uLnTx/>
                <a:uFillTx/>
                <a:latin typeface="Arial Narrow"/>
                <a:ea typeface="ＭＳ Ｐゴシック" pitchFamily="34" charset="-128"/>
              </a:rPr>
              <a:t>scarce investment capital </a:t>
            </a: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from within the business</a:t>
            </a:r>
          </a:p>
          <a:p>
            <a:pPr marL="265113" marR="0" lvl="0" indent="-265113" algn="l" defTabSz="914400" rtl="0" eaLnBrk="0" fontAlgn="base" latinLnBrk="0" hangingPunct="0">
              <a:lnSpc>
                <a:spcPct val="100000"/>
              </a:lnSpc>
              <a:spcBef>
                <a:spcPct val="50000"/>
              </a:spcBef>
              <a:spcAft>
                <a:spcPct val="0"/>
              </a:spcAft>
              <a:buClr>
                <a:srgbClr val="FFFFFF"/>
              </a:buClr>
              <a:buSzTx/>
              <a:buFont typeface="Times New Roman" pitchFamily="18" charset="0"/>
              <a:buAutoNum type="arabicPeriod"/>
              <a:tabLst/>
              <a:defRPr/>
            </a:pP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Attracting and retaining </a:t>
            </a:r>
            <a:r>
              <a:rPr kumimoji="0" lang="en-GB" sz="2000" b="1" i="0" u="none" strike="noStrike" kern="0" cap="none" spc="0" normalizeH="0" baseline="0" noProof="0" dirty="0" smtClean="0">
                <a:ln>
                  <a:noFill/>
                </a:ln>
                <a:solidFill>
                  <a:srgbClr val="BC141A"/>
                </a:solidFill>
                <a:effectLst/>
                <a:uLnTx/>
                <a:uFillTx/>
                <a:latin typeface="Arial Narrow"/>
                <a:ea typeface="ＭＳ Ｐゴシック" pitchFamily="34" charset="-128"/>
              </a:rPr>
              <a:t>talent</a:t>
            </a:r>
          </a:p>
          <a:p>
            <a:pPr marL="265113" marR="0" lvl="0" indent="-265113" algn="l" defTabSz="914400" rtl="0" eaLnBrk="0" fontAlgn="base" latinLnBrk="0" hangingPunct="0">
              <a:lnSpc>
                <a:spcPct val="100000"/>
              </a:lnSpc>
              <a:spcBef>
                <a:spcPct val="50000"/>
              </a:spcBef>
              <a:spcAft>
                <a:spcPct val="0"/>
              </a:spcAft>
              <a:buClr>
                <a:srgbClr val="FFFFFF"/>
              </a:buClr>
              <a:buSzTx/>
              <a:buFont typeface="Times New Roman" pitchFamily="18" charset="0"/>
              <a:buAutoNum type="arabicPeriod"/>
              <a:tabLst/>
              <a:defRPr/>
            </a:pP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Managing </a:t>
            </a:r>
            <a:r>
              <a:rPr kumimoji="0" lang="en-GB" sz="2000" b="1" i="0" u="none" strike="noStrike" kern="0" cap="none" spc="0" normalizeH="0" baseline="0" noProof="0" dirty="0" smtClean="0">
                <a:ln>
                  <a:noFill/>
                </a:ln>
                <a:solidFill>
                  <a:srgbClr val="BC141A"/>
                </a:solidFill>
                <a:effectLst/>
                <a:uLnTx/>
                <a:uFillTx/>
                <a:latin typeface="Arial Narrow"/>
                <a:ea typeface="ＭＳ Ｐゴシック" pitchFamily="34" charset="-128"/>
              </a:rPr>
              <a:t>mobility</a:t>
            </a: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 – functional </a:t>
            </a:r>
            <a:b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br>
            <a:r>
              <a:rPr kumimoji="0" lang="en-GB" sz="2000" b="0" i="0" u="none" strike="noStrike" kern="0" cap="none" spc="0" normalizeH="0" baseline="0" noProof="0" dirty="0" smtClean="0">
                <a:ln>
                  <a:noFill/>
                </a:ln>
                <a:solidFill>
                  <a:srgbClr val="FFFFFF"/>
                </a:solidFill>
                <a:effectLst/>
                <a:uLnTx/>
                <a:uFillTx/>
                <a:latin typeface="Arial Narrow"/>
                <a:ea typeface="ＭＳ Ｐゴシック" pitchFamily="34" charset="-128"/>
              </a:rPr>
              <a:t>and worker mobility</a:t>
            </a:r>
            <a:endParaRPr kumimoji="0" lang="en-GB" sz="2000" b="0" i="0" u="none" strike="noStrike" kern="0" cap="none" spc="0" normalizeH="0" baseline="0" noProof="0" dirty="0">
              <a:ln>
                <a:noFill/>
              </a:ln>
              <a:solidFill>
                <a:srgbClr val="FFFFFF"/>
              </a:solidFill>
              <a:effectLst/>
              <a:uLnTx/>
              <a:uFillTx/>
              <a:latin typeface="Arial Narrow"/>
              <a:ea typeface="ＭＳ Ｐゴシック" pitchFamily="34" charset="-128"/>
            </a:endParaRPr>
          </a:p>
        </p:txBody>
      </p:sp>
      <p:pic>
        <p:nvPicPr>
          <p:cNvPr id="6" name="Picture 5" descr="JLL small"/>
          <p:cNvPicPr>
            <a:picLocks noChangeAspect="1" noChangeArrowheads="1"/>
          </p:cNvPicPr>
          <p:nvPr/>
        </p:nvPicPr>
        <p:blipFill>
          <a:blip r:embed="rId3" cstate="print"/>
          <a:srcRect/>
          <a:stretch>
            <a:fillRect/>
          </a:stretch>
        </p:blipFill>
        <p:spPr bwMode="auto">
          <a:xfrm>
            <a:off x="7620000" y="6229350"/>
            <a:ext cx="1143000" cy="4000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605804"/>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Trends in 2013</a:t>
            </a:r>
            <a:endParaRPr lang="en-US" dirty="0"/>
          </a:p>
        </p:txBody>
      </p:sp>
      <p:grpSp>
        <p:nvGrpSpPr>
          <p:cNvPr id="4" name="Group 3"/>
          <p:cNvGrpSpPr>
            <a:grpSpLocks/>
          </p:cNvGrpSpPr>
          <p:nvPr/>
        </p:nvGrpSpPr>
        <p:grpSpPr bwMode="auto">
          <a:xfrm>
            <a:off x="430212" y="1557337"/>
            <a:ext cx="8256587" cy="4301569"/>
            <a:chOff x="609599" y="1526012"/>
            <a:chExt cx="8256787" cy="4301827"/>
          </a:xfrm>
        </p:grpSpPr>
        <p:sp>
          <p:nvSpPr>
            <p:cNvPr id="5" name="TextBox 12"/>
            <p:cNvSpPr txBox="1">
              <a:spLocks noChangeArrowheads="1"/>
            </p:cNvSpPr>
            <p:nvPr/>
          </p:nvSpPr>
          <p:spPr bwMode="auto">
            <a:xfrm>
              <a:off x="609600" y="1526012"/>
              <a:ext cx="8134547" cy="366735"/>
            </a:xfrm>
            <a:prstGeom prst="rect">
              <a:avLst/>
            </a:prstGeom>
            <a:noFill/>
            <a:ln w="9525">
              <a:noFill/>
              <a:miter lim="800000"/>
              <a:headEnd/>
              <a:tailEnd/>
            </a:ln>
          </p:spPr>
          <p:txBody>
            <a:bodyPr wrap="square">
              <a:spAutoFit/>
            </a:bodyPr>
            <a:lstStyle/>
            <a:p>
              <a:r>
                <a:rPr lang="en-GB" dirty="0" smtClean="0">
                  <a:latin typeface="Arial Narrow" pitchFamily="34" charset="0"/>
                  <a:ea typeface="ＭＳ Ｐゴシック"/>
                  <a:cs typeface="ＭＳ Ｐゴシック"/>
                </a:rPr>
                <a:t>Confidence to steadily rebuild over H1.  Selective strategic investment in H2 including M&amp;A</a:t>
              </a:r>
              <a:endParaRPr lang="en-US" dirty="0">
                <a:latin typeface="Arial Narrow" pitchFamily="34" charset="0"/>
                <a:ea typeface="ＭＳ Ｐゴシック"/>
                <a:cs typeface="ＭＳ Ｐゴシック"/>
              </a:endParaRPr>
            </a:p>
          </p:txBody>
        </p:sp>
        <p:sp>
          <p:nvSpPr>
            <p:cNvPr id="6" name="TextBox 14"/>
            <p:cNvSpPr txBox="1">
              <a:spLocks noChangeArrowheads="1"/>
            </p:cNvSpPr>
            <p:nvPr/>
          </p:nvSpPr>
          <p:spPr bwMode="auto">
            <a:xfrm>
              <a:off x="609600" y="2496033"/>
              <a:ext cx="8134547" cy="369354"/>
            </a:xfrm>
            <a:prstGeom prst="rect">
              <a:avLst/>
            </a:prstGeom>
            <a:noFill/>
            <a:ln w="9525">
              <a:noFill/>
              <a:miter lim="800000"/>
              <a:headEnd/>
              <a:tailEnd/>
            </a:ln>
          </p:spPr>
          <p:txBody>
            <a:bodyPr wrap="square">
              <a:spAutoFit/>
            </a:bodyPr>
            <a:lstStyle/>
            <a:p>
              <a:r>
                <a:rPr lang="en-US" dirty="0" smtClean="0">
                  <a:latin typeface="Arial Narrow" pitchFamily="34" charset="0"/>
                  <a:ea typeface="ＭＳ Ｐゴシック"/>
                  <a:cs typeface="ＭＳ Ｐゴシック"/>
                </a:rPr>
                <a:t>Enhancing productive through transformation. Selective platform building </a:t>
              </a:r>
              <a:r>
                <a:rPr lang="en-US" dirty="0" err="1" smtClean="0">
                  <a:latin typeface="Arial Narrow" pitchFamily="34" charset="0"/>
                  <a:ea typeface="ＭＳ Ｐゴシック"/>
                  <a:cs typeface="ＭＳ Ｐゴシック"/>
                </a:rPr>
                <a:t>esp</a:t>
              </a:r>
              <a:r>
                <a:rPr lang="en-US" dirty="0">
                  <a:latin typeface="Arial Narrow" pitchFamily="34" charset="0"/>
                  <a:ea typeface="ＭＳ Ｐゴシック"/>
                  <a:cs typeface="ＭＳ Ｐゴシック"/>
                </a:rPr>
                <a:t> </a:t>
              </a:r>
              <a:r>
                <a:rPr lang="en-US" dirty="0" smtClean="0">
                  <a:latin typeface="Arial Narrow" pitchFamily="34" charset="0"/>
                  <a:ea typeface="ＭＳ Ｐゴシック"/>
                  <a:cs typeface="ＭＳ Ｐゴシック"/>
                </a:rPr>
                <a:t>Africa</a:t>
              </a:r>
              <a:endParaRPr lang="en-US" dirty="0">
                <a:latin typeface="Arial Narrow" pitchFamily="34" charset="0"/>
                <a:ea typeface="ＭＳ Ｐゴシック"/>
                <a:cs typeface="ＭＳ Ｐゴシック"/>
              </a:endParaRPr>
            </a:p>
          </p:txBody>
        </p:sp>
        <p:sp>
          <p:nvSpPr>
            <p:cNvPr id="7" name="TextBox 16"/>
            <p:cNvSpPr txBox="1">
              <a:spLocks noChangeArrowheads="1"/>
            </p:cNvSpPr>
            <p:nvPr/>
          </p:nvSpPr>
          <p:spPr bwMode="auto">
            <a:xfrm>
              <a:off x="609600" y="3504156"/>
              <a:ext cx="7951980" cy="369354"/>
            </a:xfrm>
            <a:prstGeom prst="rect">
              <a:avLst/>
            </a:prstGeom>
            <a:noFill/>
            <a:ln w="9525">
              <a:noFill/>
              <a:miter lim="800000"/>
              <a:headEnd/>
              <a:tailEnd/>
            </a:ln>
          </p:spPr>
          <p:txBody>
            <a:bodyPr wrap="square">
              <a:spAutoFit/>
            </a:bodyPr>
            <a:lstStyle/>
            <a:p>
              <a:r>
                <a:rPr lang="en-US" dirty="0" smtClean="0">
                  <a:latin typeface="Arial Narrow" pitchFamily="34" charset="0"/>
                  <a:ea typeface="ＭＳ Ｐゴシック"/>
                  <a:cs typeface="ＭＳ Ｐゴシック"/>
                </a:rPr>
                <a:t>Moderate though improving in H2 and tipping market conditions away from occupiers</a:t>
              </a:r>
              <a:endParaRPr lang="en-US" dirty="0">
                <a:latin typeface="Arial Narrow" pitchFamily="34" charset="0"/>
                <a:ea typeface="ＭＳ Ｐゴシック"/>
                <a:cs typeface="ＭＳ Ｐゴシック"/>
              </a:endParaRPr>
            </a:p>
          </p:txBody>
        </p:sp>
        <p:sp>
          <p:nvSpPr>
            <p:cNvPr id="8" name="TextBox 18"/>
            <p:cNvSpPr txBox="1">
              <a:spLocks noChangeArrowheads="1"/>
            </p:cNvSpPr>
            <p:nvPr/>
          </p:nvSpPr>
          <p:spPr bwMode="auto">
            <a:xfrm>
              <a:off x="609600" y="4486877"/>
              <a:ext cx="8134547" cy="366735"/>
            </a:xfrm>
            <a:prstGeom prst="rect">
              <a:avLst/>
            </a:prstGeom>
            <a:noFill/>
            <a:ln w="9525">
              <a:noFill/>
              <a:miter lim="800000"/>
              <a:headEnd/>
              <a:tailEnd/>
            </a:ln>
          </p:spPr>
          <p:txBody>
            <a:bodyPr>
              <a:spAutoFit/>
            </a:bodyPr>
            <a:lstStyle/>
            <a:p>
              <a:r>
                <a:rPr lang="en-US" dirty="0" err="1" smtClean="0">
                  <a:latin typeface="Arial Narrow" pitchFamily="34" charset="0"/>
                  <a:ea typeface="ＭＳ Ｐゴシック"/>
                  <a:cs typeface="ＭＳ Ｐゴシック"/>
                </a:rPr>
                <a:t>Polarised</a:t>
              </a:r>
              <a:r>
                <a:rPr lang="en-US" dirty="0" smtClean="0">
                  <a:latin typeface="Arial Narrow" pitchFamily="34" charset="0"/>
                  <a:ea typeface="ＭＳ Ｐゴシック"/>
                  <a:cs typeface="ＭＳ Ｐゴシック"/>
                </a:rPr>
                <a:t> supply side with acute lack of  transformative space and no respite from the pipeline</a:t>
              </a:r>
              <a:endParaRPr lang="en-US" dirty="0">
                <a:latin typeface="Arial Narrow" pitchFamily="34" charset="0"/>
                <a:ea typeface="ＭＳ Ｐゴシック"/>
                <a:cs typeface="ＭＳ Ｐゴシック"/>
              </a:endParaRPr>
            </a:p>
          </p:txBody>
        </p:sp>
        <p:sp>
          <p:nvSpPr>
            <p:cNvPr id="9" name="TextBox 20"/>
            <p:cNvSpPr txBox="1">
              <a:spLocks noChangeArrowheads="1"/>
            </p:cNvSpPr>
            <p:nvPr/>
          </p:nvSpPr>
          <p:spPr bwMode="auto">
            <a:xfrm>
              <a:off x="609599" y="5458485"/>
              <a:ext cx="8256787" cy="369354"/>
            </a:xfrm>
            <a:prstGeom prst="rect">
              <a:avLst/>
            </a:prstGeom>
            <a:noFill/>
            <a:ln w="9525">
              <a:noFill/>
              <a:miter lim="800000"/>
              <a:headEnd/>
              <a:tailEnd/>
            </a:ln>
          </p:spPr>
          <p:txBody>
            <a:bodyPr wrap="square">
              <a:spAutoFit/>
            </a:bodyPr>
            <a:lstStyle/>
            <a:p>
              <a:r>
                <a:rPr lang="en-US" dirty="0" smtClean="0">
                  <a:latin typeface="Arial Narrow" pitchFamily="34" charset="0"/>
                  <a:ea typeface="ＭＳ Ｐゴシック"/>
                  <a:cs typeface="ＭＳ Ｐゴシック"/>
                </a:rPr>
                <a:t>1st movers protected from significant rental uplifts. Laggards hit hard.  It’s about more than rents</a:t>
              </a:r>
              <a:endParaRPr lang="en-US" dirty="0">
                <a:latin typeface="Arial Narrow" pitchFamily="34" charset="0"/>
                <a:ea typeface="ＭＳ Ｐゴシック"/>
                <a:cs typeface="ＭＳ Ｐゴシック"/>
              </a:endParaRPr>
            </a:p>
          </p:txBody>
        </p:sp>
      </p:grpSp>
      <p:sp>
        <p:nvSpPr>
          <p:cNvPr id="10" name="Round Diagonal Corner Rectangle 5"/>
          <p:cNvSpPr>
            <a:spLocks/>
          </p:cNvSpPr>
          <p:nvPr/>
        </p:nvSpPr>
        <p:spPr bwMode="auto">
          <a:xfrm>
            <a:off x="433388" y="1143000"/>
            <a:ext cx="2616200" cy="395287"/>
          </a:xfrm>
          <a:custGeom>
            <a:avLst/>
            <a:gdLst>
              <a:gd name="T0" fmla="*/ 197644 w 2616200"/>
              <a:gd name="T1" fmla="*/ 0 h 395287"/>
              <a:gd name="T2" fmla="*/ 2616200 w 2616200"/>
              <a:gd name="T3" fmla="*/ 0 h 395287"/>
              <a:gd name="T4" fmla="*/ 2616200 w 2616200"/>
              <a:gd name="T5" fmla="*/ 0 h 395287"/>
              <a:gd name="T6" fmla="*/ 2616200 w 2616200"/>
              <a:gd name="T7" fmla="*/ 197644 h 395287"/>
              <a:gd name="T8" fmla="*/ 2418556 w 2616200"/>
              <a:gd name="T9" fmla="*/ 395288 h 395287"/>
              <a:gd name="T10" fmla="*/ 0 w 2616200"/>
              <a:gd name="T11" fmla="*/ 395287 h 395287"/>
              <a:gd name="T12" fmla="*/ 0 w 2616200"/>
              <a:gd name="T13" fmla="*/ 395287 h 395287"/>
              <a:gd name="T14" fmla="*/ 0 w 2616200"/>
              <a:gd name="T15" fmla="*/ 197644 h 395287"/>
              <a:gd name="T16" fmla="*/ 197644 w 2616200"/>
              <a:gd name="T17" fmla="*/ 0 h 395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6200"/>
              <a:gd name="T28" fmla="*/ 0 h 395287"/>
              <a:gd name="T29" fmla="*/ 2616200 w 2616200"/>
              <a:gd name="T30" fmla="*/ 395287 h 395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6200" h="395287">
                <a:moveTo>
                  <a:pt x="197644" y="0"/>
                </a:moveTo>
                <a:lnTo>
                  <a:pt x="2616200" y="0"/>
                </a:lnTo>
                <a:lnTo>
                  <a:pt x="2616200" y="197644"/>
                </a:lnTo>
                <a:cubicBezTo>
                  <a:pt x="2616200" y="306800"/>
                  <a:pt x="2527712" y="395288"/>
                  <a:pt x="2418556" y="395288"/>
                </a:cubicBezTo>
                <a:lnTo>
                  <a:pt x="0" y="395287"/>
                </a:lnTo>
                <a:lnTo>
                  <a:pt x="0" y="197644"/>
                </a:lnTo>
                <a:cubicBezTo>
                  <a:pt x="0" y="88488"/>
                  <a:pt x="88488" y="0"/>
                  <a:pt x="197644" y="0"/>
                </a:cubicBezTo>
                <a:close/>
              </a:path>
            </a:pathLst>
          </a:custGeom>
          <a:solidFill>
            <a:srgbClr val="AEAFB0"/>
          </a:solidFill>
          <a:ln w="9525">
            <a:noFill/>
            <a:round/>
            <a:headEnd/>
            <a:tailEnd/>
          </a:ln>
        </p:spPr>
        <p:txBody>
          <a:bodyPr lIns="36000" rIns="36000" anchor="ctr"/>
          <a:lstStyle/>
          <a:p>
            <a:pPr>
              <a:lnSpc>
                <a:spcPct val="90000"/>
              </a:lnSpc>
              <a:buFont typeface="Times New Roman" pitchFamily="18" charset="0"/>
              <a:buNone/>
            </a:pPr>
            <a:r>
              <a:rPr lang="en-GB" b="1">
                <a:solidFill>
                  <a:schemeClr val="bg1"/>
                </a:solidFill>
                <a:latin typeface="Arial Narrow" pitchFamily="34" charset="0"/>
                <a:ea typeface="ＭＳ Ｐゴシック"/>
                <a:cs typeface="ＭＳ Ｐゴシック"/>
              </a:rPr>
              <a:t>Operating Environment</a:t>
            </a:r>
            <a:r>
              <a:rPr lang="en-GB" sz="2000" b="1">
                <a:solidFill>
                  <a:schemeClr val="bg1"/>
                </a:solidFill>
                <a:latin typeface="Arial Narrow" pitchFamily="34" charset="0"/>
                <a:ea typeface="ＭＳ Ｐゴシック"/>
                <a:cs typeface="ＭＳ Ｐゴシック"/>
              </a:rPr>
              <a:t> </a:t>
            </a:r>
          </a:p>
        </p:txBody>
      </p:sp>
      <p:sp>
        <p:nvSpPr>
          <p:cNvPr id="11" name="Round Diagonal Corner Rectangle 10"/>
          <p:cNvSpPr/>
          <p:nvPr/>
        </p:nvSpPr>
        <p:spPr bwMode="auto">
          <a:xfrm>
            <a:off x="433388" y="2119312"/>
            <a:ext cx="2616200" cy="395288"/>
          </a:xfrm>
          <a:prstGeom prst="round2DiagRect">
            <a:avLst>
              <a:gd name="adj1" fmla="val 50000"/>
              <a:gd name="adj2" fmla="val 0"/>
            </a:avLst>
          </a:prstGeom>
          <a:solidFill>
            <a:srgbClr val="E0E8C9"/>
          </a:solidFill>
          <a:ln w="9525" cap="flat" cmpd="sng" algn="ctr">
            <a:noFill/>
            <a:prstDash val="solid"/>
            <a:round/>
            <a:headEnd type="none" w="med" len="med"/>
            <a:tailEnd type="none" w="med" len="med"/>
          </a:ln>
          <a:effectLst/>
        </p:spPr>
        <p:txBody>
          <a:bodyPr lIns="36000" rIns="36000" anchor="ctr"/>
          <a:lstStyle/>
          <a:p>
            <a:pPr>
              <a:lnSpc>
                <a:spcPct val="90000"/>
              </a:lnSpc>
              <a:buFont typeface="Times New Roman" pitchFamily="18" charset="0"/>
              <a:buNone/>
              <a:defRPr/>
            </a:pPr>
            <a:r>
              <a:rPr lang="en-GB" b="1">
                <a:solidFill>
                  <a:schemeClr val="bg1"/>
                </a:solidFill>
                <a:latin typeface="Arial Narrow" pitchFamily="34" charset="0"/>
                <a:ea typeface="ＭＳ Ｐゴシック" pitchFamily="34" charset="-128"/>
              </a:rPr>
              <a:t>CRE Agenda</a:t>
            </a:r>
            <a:endParaRPr lang="en-GB" sz="2000" b="1">
              <a:solidFill>
                <a:schemeClr val="bg1"/>
              </a:solidFill>
              <a:latin typeface="Arial Narrow" pitchFamily="34" charset="0"/>
              <a:ea typeface="ＭＳ Ｐゴシック" pitchFamily="34" charset="-128"/>
            </a:endParaRPr>
          </a:p>
        </p:txBody>
      </p:sp>
      <p:sp>
        <p:nvSpPr>
          <p:cNvPr id="12" name="Round Diagonal Corner Rectangle 11"/>
          <p:cNvSpPr/>
          <p:nvPr/>
        </p:nvSpPr>
        <p:spPr bwMode="auto">
          <a:xfrm>
            <a:off x="433388" y="3095625"/>
            <a:ext cx="2616200" cy="395287"/>
          </a:xfrm>
          <a:prstGeom prst="round2DiagRect">
            <a:avLst>
              <a:gd name="adj1" fmla="val 50000"/>
              <a:gd name="adj2" fmla="val 0"/>
            </a:avLst>
          </a:prstGeom>
          <a:solidFill>
            <a:srgbClr val="E4BB80"/>
          </a:solidFill>
          <a:ln w="9525" cap="flat" cmpd="sng" algn="ctr">
            <a:noFill/>
            <a:prstDash val="solid"/>
            <a:round/>
            <a:headEnd type="none" w="med" len="med"/>
            <a:tailEnd type="none" w="med" len="med"/>
          </a:ln>
          <a:effectLst/>
        </p:spPr>
        <p:txBody>
          <a:bodyPr lIns="36000" rIns="36000" anchor="ctr"/>
          <a:lstStyle/>
          <a:p>
            <a:pPr>
              <a:lnSpc>
                <a:spcPct val="90000"/>
              </a:lnSpc>
              <a:buFont typeface="Times New Roman" pitchFamily="18" charset="0"/>
              <a:buNone/>
              <a:defRPr/>
            </a:pPr>
            <a:r>
              <a:rPr lang="en-GB" b="1">
                <a:solidFill>
                  <a:schemeClr val="bg1"/>
                </a:solidFill>
                <a:latin typeface="Arial Narrow" pitchFamily="34" charset="0"/>
                <a:ea typeface="ＭＳ Ｐゴシック" pitchFamily="34" charset="-128"/>
              </a:rPr>
              <a:t>Competition</a:t>
            </a:r>
            <a:endParaRPr lang="en-GB" sz="2000" b="1">
              <a:solidFill>
                <a:schemeClr val="bg1"/>
              </a:solidFill>
              <a:latin typeface="Arial Narrow" pitchFamily="34" charset="0"/>
              <a:ea typeface="ＭＳ Ｐゴシック" pitchFamily="34" charset="-128"/>
            </a:endParaRPr>
          </a:p>
        </p:txBody>
      </p:sp>
      <p:sp>
        <p:nvSpPr>
          <p:cNvPr id="13" name="Round Diagonal Corner Rectangle 12"/>
          <p:cNvSpPr/>
          <p:nvPr/>
        </p:nvSpPr>
        <p:spPr bwMode="auto">
          <a:xfrm>
            <a:off x="433388" y="4073525"/>
            <a:ext cx="2616200" cy="395287"/>
          </a:xfrm>
          <a:prstGeom prst="round2DiagRect">
            <a:avLst>
              <a:gd name="adj1" fmla="val 50000"/>
              <a:gd name="adj2" fmla="val 0"/>
            </a:avLst>
          </a:prstGeom>
          <a:solidFill>
            <a:srgbClr val="D1E2E6"/>
          </a:solidFill>
          <a:ln w="9525" cap="flat" cmpd="sng" algn="ctr">
            <a:noFill/>
            <a:prstDash val="solid"/>
            <a:round/>
            <a:headEnd type="none" w="med" len="med"/>
            <a:tailEnd type="none" w="med" len="med"/>
          </a:ln>
          <a:effectLst/>
        </p:spPr>
        <p:txBody>
          <a:bodyPr lIns="36000" rIns="36000" anchor="ctr"/>
          <a:lstStyle/>
          <a:p>
            <a:pPr>
              <a:lnSpc>
                <a:spcPct val="90000"/>
              </a:lnSpc>
              <a:buFont typeface="Times New Roman" pitchFamily="18" charset="0"/>
              <a:buNone/>
              <a:defRPr/>
            </a:pPr>
            <a:r>
              <a:rPr lang="en-GB" b="1">
                <a:solidFill>
                  <a:schemeClr val="bg1"/>
                </a:solidFill>
                <a:latin typeface="Arial Narrow" pitchFamily="34" charset="0"/>
                <a:ea typeface="ＭＳ Ｐゴシック" pitchFamily="34" charset="-128"/>
              </a:rPr>
              <a:t>Choice</a:t>
            </a:r>
          </a:p>
        </p:txBody>
      </p:sp>
      <p:sp>
        <p:nvSpPr>
          <p:cNvPr id="14" name="Round Diagonal Corner Rectangle 13"/>
          <p:cNvSpPr/>
          <p:nvPr/>
        </p:nvSpPr>
        <p:spPr bwMode="auto">
          <a:xfrm>
            <a:off x="433388" y="5049837"/>
            <a:ext cx="2616200" cy="395288"/>
          </a:xfrm>
          <a:prstGeom prst="round2DiagRect">
            <a:avLst>
              <a:gd name="adj1" fmla="val 50000"/>
              <a:gd name="adj2" fmla="val 0"/>
            </a:avLst>
          </a:prstGeom>
          <a:solidFill>
            <a:schemeClr val="accent5">
              <a:lumMod val="40000"/>
              <a:lumOff val="60000"/>
            </a:schemeClr>
          </a:solidFill>
          <a:ln w="9525" cap="flat" cmpd="sng" algn="ctr">
            <a:noFill/>
            <a:prstDash val="solid"/>
            <a:round/>
            <a:headEnd type="none" w="med" len="med"/>
            <a:tailEnd type="none" w="med" len="med"/>
          </a:ln>
          <a:effectLst/>
        </p:spPr>
        <p:txBody>
          <a:bodyPr lIns="36000" rIns="36000" anchor="ctr"/>
          <a:lstStyle/>
          <a:p>
            <a:pPr>
              <a:lnSpc>
                <a:spcPct val="90000"/>
              </a:lnSpc>
              <a:buFont typeface="Times New Roman" pitchFamily="18" charset="0"/>
              <a:buNone/>
              <a:defRPr/>
            </a:pPr>
            <a:r>
              <a:rPr lang="en-GB" b="1">
                <a:solidFill>
                  <a:schemeClr val="bg1"/>
                </a:solidFill>
                <a:latin typeface="Arial Narrow" pitchFamily="34" charset="0"/>
                <a:ea typeface="ＭＳ Ｐゴシック" pitchFamily="34" charset="-128"/>
              </a:rPr>
              <a:t>Cost </a:t>
            </a:r>
          </a:p>
        </p:txBody>
      </p:sp>
      <p:pic>
        <p:nvPicPr>
          <p:cNvPr id="15" name="Picture 14" descr="JLL small"/>
          <p:cNvPicPr>
            <a:picLocks noChangeAspect="1" noChangeArrowheads="1"/>
          </p:cNvPicPr>
          <p:nvPr/>
        </p:nvPicPr>
        <p:blipFill>
          <a:blip r:embed="rId2" cstate="print"/>
          <a:srcRect/>
          <a:stretch>
            <a:fillRect/>
          </a:stretch>
        </p:blipFill>
        <p:spPr bwMode="auto">
          <a:xfrm>
            <a:off x="7620000" y="6229350"/>
            <a:ext cx="1143000" cy="4000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27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ctrTitle"/>
          </p:nvPr>
        </p:nvSpPr>
        <p:spPr>
          <a:xfrm>
            <a:off x="320675" y="2579688"/>
            <a:ext cx="8289925" cy="1023937"/>
          </a:xfrm>
        </p:spPr>
        <p:txBody>
          <a:bodyPr>
            <a:normAutofit/>
          </a:bodyPr>
          <a:lstStyle/>
          <a:p>
            <a:pPr algn="l">
              <a:defRPr/>
            </a:pPr>
            <a:r>
              <a:rPr lang="en-GB" dirty="0" smtClean="0">
                <a:latin typeface="Arial" pitchFamily="34" charset="0"/>
                <a:cs typeface="Arial" pitchFamily="34" charset="0"/>
              </a:rPr>
              <a:t>Asia Pacific</a:t>
            </a:r>
            <a:endParaRPr lang="en-GB" dirty="0">
              <a:latin typeface="Arial" pitchFamily="34" charset="0"/>
              <a:cs typeface="Arial" pitchFamily="34" charset="0"/>
            </a:endParaRPr>
          </a:p>
        </p:txBody>
      </p:sp>
      <p:sp>
        <p:nvSpPr>
          <p:cNvPr id="4" name="Text Placeholder 28"/>
          <p:cNvSpPr txBox="1">
            <a:spLocks/>
          </p:cNvSpPr>
          <p:nvPr/>
        </p:nvSpPr>
        <p:spPr bwMode="auto">
          <a:xfrm>
            <a:off x="457200" y="3276600"/>
            <a:ext cx="7010400" cy="457200"/>
          </a:xfrm>
          <a:prstGeom prst="rect">
            <a:avLst/>
          </a:prstGeom>
          <a:noFill/>
          <a:ln w="9525">
            <a:noFill/>
            <a:miter lim="800000"/>
            <a:headEnd/>
            <a:tailEnd/>
          </a:ln>
        </p:spPr>
        <p:txBody>
          <a:bodyPr lIns="0" tIns="0" rIns="0" bIns="0"/>
          <a:lstStyle/>
          <a:p>
            <a:r>
              <a:rPr lang="en-US" dirty="0"/>
              <a:t>Mr. Hans </a:t>
            </a:r>
            <a:r>
              <a:rPr lang="en-US" dirty="0" err="1" smtClean="0"/>
              <a:t>Vrensen</a:t>
            </a:r>
            <a:r>
              <a:rPr lang="en-US" dirty="0" smtClean="0"/>
              <a:t> - Global </a:t>
            </a:r>
            <a:r>
              <a:rPr lang="en-US" dirty="0"/>
              <a:t>Head of Research, DTZ</a:t>
            </a:r>
          </a:p>
          <a:p>
            <a:r>
              <a:rPr lang="en-US" dirty="0" smtClean="0"/>
              <a:t> </a:t>
            </a:r>
            <a:endParaRPr lang="en-US" dirty="0"/>
          </a:p>
        </p:txBody>
      </p:sp>
      <p:pic>
        <p:nvPicPr>
          <p:cNvPr id="5" name="Picture 4" descr="CNGLogo.gif"/>
          <p:cNvPicPr>
            <a:picLocks noChangeAspect="1"/>
          </p:cNvPicPr>
          <p:nvPr/>
        </p:nvPicPr>
        <p:blipFill>
          <a:blip r:embed="rId3" cstate="print"/>
          <a:stretch>
            <a:fillRect/>
          </a:stretch>
        </p:blipFill>
        <p:spPr>
          <a:xfrm>
            <a:off x="381000" y="5181600"/>
            <a:ext cx="2057400" cy="112200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7449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9" name="Content Placeholder 2"/>
          <p:cNvSpPr>
            <a:spLocks noGrp="1"/>
          </p:cNvSpPr>
          <p:nvPr>
            <p:ph idx="1"/>
          </p:nvPr>
        </p:nvSpPr>
        <p:spPr bwMode="auto"/>
        <p:txBody>
          <a:bodyPr wrap="square" numCol="1" anchor="ctr" anchorCtr="0" compatLnSpc="1">
            <a:prstTxWarp prst="textNoShape">
              <a:avLst/>
            </a:prstTxWarp>
            <a:normAutofit/>
          </a:bodyPr>
          <a:lstStyle/>
          <a:p>
            <a:r>
              <a:rPr lang="en-AU" dirty="0"/>
              <a:t>Global economic </a:t>
            </a:r>
            <a:r>
              <a:rPr lang="en-AU" dirty="0" smtClean="0"/>
              <a:t>overview</a:t>
            </a:r>
            <a:endParaRPr lang="en-AU" dirty="0"/>
          </a:p>
          <a:p>
            <a:r>
              <a:rPr lang="en-AU" dirty="0"/>
              <a:t>Asia Pacific market </a:t>
            </a:r>
            <a:r>
              <a:rPr lang="en-AU" dirty="0" smtClean="0"/>
              <a:t>update</a:t>
            </a:r>
            <a:endParaRPr lang="en-AU" dirty="0"/>
          </a:p>
          <a:p>
            <a:r>
              <a:rPr lang="en-AU" dirty="0"/>
              <a:t>Downside scenario </a:t>
            </a:r>
            <a:r>
              <a:rPr lang="en-AU" dirty="0" smtClean="0"/>
              <a:t>analysis</a:t>
            </a:r>
          </a:p>
          <a:p>
            <a:r>
              <a:rPr lang="en-AU" dirty="0" smtClean="0"/>
              <a:t>Conclusions</a:t>
            </a:r>
            <a:endParaRPr lang="en-AU" dirty="0"/>
          </a:p>
          <a:p>
            <a:pPr lvl="1">
              <a:buNone/>
            </a:pPr>
            <a:endParaRPr lang="en-AU" dirty="0" smtClean="0"/>
          </a:p>
          <a:p>
            <a:pPr lvl="1"/>
            <a:endParaRPr lang="en-AU" dirty="0" smtClean="0"/>
          </a:p>
          <a:p>
            <a:endParaRPr lang="en-AU" dirty="0" smtClean="0"/>
          </a:p>
          <a:p>
            <a:pPr lvl="1">
              <a:buNone/>
            </a:pPr>
            <a:endParaRPr lang="en-AU" dirty="0" smtClean="0"/>
          </a:p>
        </p:txBody>
      </p:sp>
      <p:sp>
        <p:nvSpPr>
          <p:cNvPr id="6" name="Round Single Corner Rectangle 5"/>
          <p:cNvSpPr/>
          <p:nvPr/>
        </p:nvSpPr>
        <p:spPr>
          <a:xfrm>
            <a:off x="381000" y="1371600"/>
            <a:ext cx="8024188" cy="533400"/>
          </a:xfrm>
          <a:prstGeom prst="round1Rect">
            <a:avLst/>
          </a:prstGeom>
          <a:solidFill>
            <a:srgbClr val="9DABBB">
              <a:alpha val="40000"/>
            </a:srgbClr>
          </a:solidFill>
          <a:ln w="6350" cmpd="sng">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313" tIns="45659" rIns="91313" bIns="45659" anchor="ctr"/>
          <a:lstStyle/>
          <a:p>
            <a:pPr algn="ctr" defTabSz="913077" fontAlgn="base">
              <a:spcBef>
                <a:spcPct val="0"/>
              </a:spcBef>
              <a:spcAft>
                <a:spcPct val="0"/>
              </a:spcAft>
              <a:defRPr/>
            </a:pPr>
            <a:endParaRPr lang="en-AU" dirty="0">
              <a:ln>
                <a:solidFill>
                  <a:srgbClr val="FFFFFF"/>
                </a:solidFill>
              </a:ln>
              <a:solidFill>
                <a:srgbClr val="FFFFFF"/>
              </a:solidFill>
            </a:endParaRPr>
          </a:p>
        </p:txBody>
      </p:sp>
      <p:sp>
        <p:nvSpPr>
          <p:cNvPr id="88067" name="Title 1"/>
          <p:cNvSpPr>
            <a:spLocks noGrp="1"/>
          </p:cNvSpPr>
          <p:nvPr>
            <p:ph type="title"/>
          </p:nvPr>
        </p:nvSpPr>
        <p:spPr/>
        <p:txBody>
          <a:bodyPr>
            <a:normAutofit fontScale="90000"/>
          </a:bodyPr>
          <a:lstStyle/>
          <a:p>
            <a:r>
              <a:rPr dirty="0" smtClean="0"/>
              <a:t>Contents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2644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a:noFill/>
        </p:spPr>
        <p:txBody>
          <a:bodyPr>
            <a:normAutofit fontScale="90000"/>
          </a:bodyPr>
          <a:lstStyle/>
          <a:p>
            <a:pPr eaLnBrk="0" fontAlgn="auto" hangingPunct="0">
              <a:lnSpc>
                <a:spcPct val="90000"/>
              </a:lnSpc>
              <a:spcBef>
                <a:spcPts val="0"/>
              </a:spcBef>
              <a:spcAft>
                <a:spcPts val="0"/>
              </a:spcAft>
              <a:defRPr/>
            </a:pPr>
            <a:r>
              <a:rPr lang="en-GB" dirty="0" smtClean="0">
                <a:cs typeface="Calibri" pitchFamily="34" charset="0"/>
              </a:rPr>
              <a:t>Asia Pacific keeps going, but mind the range</a:t>
            </a:r>
            <a:endParaRPr lang="en-GB"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a:t>
            </a:r>
            <a:r>
              <a:rPr lang="en-GB" sz="1000" dirty="0" smtClean="0">
                <a:solidFill>
                  <a:srgbClr val="003D79"/>
                </a:solidFill>
                <a:cs typeface="Calibri" pitchFamily="34" charset="0"/>
              </a:rPr>
              <a:t>Oxford Economics</a:t>
            </a:r>
            <a:endParaRPr lang="en-GB" sz="1000" dirty="0">
              <a:solidFill>
                <a:srgbClr val="003D79"/>
              </a:solidFill>
              <a:cs typeface="Calibri" pitchFamily="34" charset="0"/>
            </a:endParaRPr>
          </a:p>
        </p:txBody>
      </p:sp>
      <p:pic>
        <p:nvPicPr>
          <p:cNvPr id="9" name="Picture 8"/>
          <p:cNvPicPr>
            <a:picLocks noChangeAspect="1" noChangeArrowheads="1"/>
          </p:cNvPicPr>
          <p:nvPr/>
        </p:nvPicPr>
        <p:blipFill>
          <a:blip r:embed="rId3" cstate="print"/>
          <a:srcRect/>
          <a:stretch>
            <a:fillRect/>
          </a:stretch>
        </p:blipFill>
        <p:spPr bwMode="auto">
          <a:xfrm>
            <a:off x="309014" y="1052736"/>
            <a:ext cx="3971925" cy="5048250"/>
          </a:xfrm>
          <a:prstGeom prst="rect">
            <a:avLst/>
          </a:prstGeom>
          <a:noFill/>
        </p:spPr>
      </p:pic>
      <p:pic>
        <p:nvPicPr>
          <p:cNvPr id="10" name="Picture 9"/>
          <p:cNvPicPr>
            <a:picLocks noChangeAspect="1" noChangeArrowheads="1"/>
          </p:cNvPicPr>
          <p:nvPr/>
        </p:nvPicPr>
        <p:blipFill>
          <a:blip r:embed="rId4" cstate="print"/>
          <a:srcRect/>
          <a:stretch>
            <a:fillRect/>
          </a:stretch>
        </p:blipFill>
        <p:spPr bwMode="auto">
          <a:xfrm>
            <a:off x="4499992" y="1052736"/>
            <a:ext cx="3971925" cy="5048250"/>
          </a:xfrm>
          <a:prstGeom prst="rect">
            <a:avLst/>
          </a:prstGeom>
          <a:noFill/>
        </p:spPr>
      </p:pic>
      <p:sp>
        <p:nvSpPr>
          <p:cNvPr id="11" name="Text Placeholder 8"/>
          <p:cNvSpPr txBox="1">
            <a:spLocks/>
          </p:cNvSpPr>
          <p:nvPr/>
        </p:nvSpPr>
        <p:spPr bwMode="auto">
          <a:xfrm>
            <a:off x="436563" y="868362"/>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Average GDP and employment growth by country</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260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eaLnBrk="0" fontAlgn="auto" hangingPunct="0">
              <a:lnSpc>
                <a:spcPct val="90000"/>
              </a:lnSpc>
              <a:spcBef>
                <a:spcPts val="0"/>
              </a:spcBef>
              <a:spcAft>
                <a:spcPts val="0"/>
              </a:spcAft>
              <a:defRPr/>
            </a:pPr>
            <a:r>
              <a:rPr lang="en-GB" sz="2800" dirty="0" smtClean="0">
                <a:cs typeface="Calibri" pitchFamily="34" charset="0"/>
              </a:rPr>
              <a:t>Probability of multiple EU exit at highest level ever</a:t>
            </a:r>
            <a:endParaRPr lang="en-GB" sz="2800"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a:t>
            </a:r>
            <a:r>
              <a:rPr lang="en-GB" sz="1000" dirty="0" smtClean="0">
                <a:solidFill>
                  <a:srgbClr val="003D79"/>
                </a:solidFill>
                <a:cs typeface="Calibri" pitchFamily="34" charset="0"/>
              </a:rPr>
              <a:t>Oxford Economics</a:t>
            </a:r>
            <a:endParaRPr lang="en-GB" sz="1000" dirty="0">
              <a:solidFill>
                <a:srgbClr val="003D79"/>
              </a:solidFill>
              <a:cs typeface="Calibri"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683568" y="1124744"/>
            <a:ext cx="7544557" cy="4896543"/>
          </a:xfrm>
          <a:prstGeom prst="rect">
            <a:avLst/>
          </a:prstGeom>
          <a:noFill/>
        </p:spPr>
      </p:pic>
      <p:sp>
        <p:nvSpPr>
          <p:cNvPr id="8" name="Text Placeholder 8"/>
          <p:cNvSpPr txBox="1">
            <a:spLocks/>
          </p:cNvSpPr>
          <p:nvPr/>
        </p:nvSpPr>
        <p:spPr bwMode="auto">
          <a:xfrm>
            <a:off x="457200"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Estimated scenario probabilities</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550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eaLnBrk="0" fontAlgn="auto" hangingPunct="0">
              <a:lnSpc>
                <a:spcPct val="90000"/>
              </a:lnSpc>
              <a:spcBef>
                <a:spcPts val="0"/>
              </a:spcBef>
              <a:spcAft>
                <a:spcPts val="0"/>
              </a:spcAft>
              <a:defRPr/>
            </a:pPr>
            <a:r>
              <a:rPr lang="en-GB" sz="2800" dirty="0" smtClean="0">
                <a:cs typeface="Calibri" pitchFamily="34" charset="0"/>
              </a:rPr>
              <a:t>Downside scenario will have lasting impact on all regions</a:t>
            </a:r>
            <a:endParaRPr lang="en-GB" sz="2800"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a:t>
            </a:r>
            <a:r>
              <a:rPr lang="en-GB" sz="1000" dirty="0" smtClean="0">
                <a:solidFill>
                  <a:srgbClr val="003D79"/>
                </a:solidFill>
                <a:cs typeface="Calibri" pitchFamily="34" charset="0"/>
              </a:rPr>
              <a:t>Oxford Economics</a:t>
            </a:r>
            <a:endParaRPr lang="en-GB" sz="1000" dirty="0">
              <a:solidFill>
                <a:srgbClr val="003D79"/>
              </a:solidFill>
              <a:cs typeface="Calibri"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756000" y="1184400"/>
            <a:ext cx="7493799" cy="4863600"/>
          </a:xfrm>
          <a:prstGeom prst="rect">
            <a:avLst/>
          </a:prstGeom>
          <a:noFill/>
        </p:spPr>
      </p:pic>
      <p:sp>
        <p:nvSpPr>
          <p:cNvPr id="8" name="Text Placeholder 8"/>
          <p:cNvSpPr txBox="1">
            <a:spLocks/>
          </p:cNvSpPr>
          <p:nvPr/>
        </p:nvSpPr>
        <p:spPr bwMode="auto">
          <a:xfrm>
            <a:off x="457200"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Average GDP growth 2013-17</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8639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Autofit/>
          </a:bodyPr>
          <a:lstStyle/>
          <a:p>
            <a:pPr eaLnBrk="0" fontAlgn="auto" hangingPunct="0">
              <a:lnSpc>
                <a:spcPct val="90000"/>
              </a:lnSpc>
              <a:spcBef>
                <a:spcPts val="0"/>
              </a:spcBef>
              <a:spcAft>
                <a:spcPts val="0"/>
              </a:spcAft>
              <a:defRPr/>
            </a:pPr>
            <a:r>
              <a:rPr lang="en-GB" sz="2400" dirty="0" smtClean="0">
                <a:cs typeface="Calibri" pitchFamily="34" charset="0"/>
              </a:rPr>
              <a:t>Low government bonds yields mean low hurdle rate for property</a:t>
            </a:r>
            <a:endParaRPr lang="en-GB" sz="2400"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a:t>
            </a:r>
            <a:r>
              <a:rPr lang="en-GB" sz="1000" dirty="0" smtClean="0">
                <a:solidFill>
                  <a:srgbClr val="003D79"/>
                </a:solidFill>
                <a:cs typeface="Calibri" pitchFamily="34" charset="0"/>
              </a:rPr>
              <a:t>Oxford Economics</a:t>
            </a:r>
            <a:endParaRPr lang="en-GB" sz="1000" dirty="0">
              <a:solidFill>
                <a:srgbClr val="003D79"/>
              </a:solidFill>
              <a:cs typeface="Calibri" pitchFamily="34" charset="0"/>
            </a:endParaRPr>
          </a:p>
        </p:txBody>
      </p:sp>
      <p:pic>
        <p:nvPicPr>
          <p:cNvPr id="8" name="Picture 7"/>
          <p:cNvPicPr>
            <a:picLocks noChangeAspect="1" noChangeArrowheads="1"/>
          </p:cNvPicPr>
          <p:nvPr/>
        </p:nvPicPr>
        <p:blipFill>
          <a:blip r:embed="rId3" cstate="print"/>
          <a:srcRect/>
          <a:stretch>
            <a:fillRect/>
          </a:stretch>
        </p:blipFill>
        <p:spPr bwMode="auto">
          <a:xfrm>
            <a:off x="539551" y="1052736"/>
            <a:ext cx="7766458" cy="5040560"/>
          </a:xfrm>
          <a:prstGeom prst="rect">
            <a:avLst/>
          </a:prstGeom>
          <a:noFill/>
        </p:spPr>
      </p:pic>
      <p:grpSp>
        <p:nvGrpSpPr>
          <p:cNvPr id="12" name="Group 11"/>
          <p:cNvGrpSpPr/>
          <p:nvPr/>
        </p:nvGrpSpPr>
        <p:grpSpPr>
          <a:xfrm>
            <a:off x="3200400" y="3048000"/>
            <a:ext cx="4585320" cy="1541621"/>
            <a:chOff x="3200400" y="3048000"/>
            <a:chExt cx="4585320" cy="1541621"/>
          </a:xfrm>
        </p:grpSpPr>
        <p:sp>
          <p:nvSpPr>
            <p:cNvPr id="6" name="TextBox 5"/>
            <p:cNvSpPr txBox="1"/>
            <p:nvPr/>
          </p:nvSpPr>
          <p:spPr>
            <a:xfrm>
              <a:off x="5334000" y="3048000"/>
              <a:ext cx="1080120" cy="246221"/>
            </a:xfrm>
            <a:prstGeom prst="rect">
              <a:avLst/>
            </a:prstGeom>
            <a:noFill/>
          </p:spPr>
          <p:txBody>
            <a:bodyPr wrap="square" rtlCol="0">
              <a:spAutoFit/>
            </a:bodyPr>
            <a:lstStyle/>
            <a:p>
              <a:r>
                <a:rPr lang="en-GB" sz="1000" dirty="0" smtClean="0">
                  <a:latin typeface="Calibri" pitchFamily="34" charset="0"/>
                  <a:cs typeface="Calibri" pitchFamily="34" charset="0"/>
                </a:rPr>
                <a:t>Italy</a:t>
              </a:r>
              <a:endParaRPr lang="en-GB" sz="1000" dirty="0">
                <a:latin typeface="Calibri" pitchFamily="34" charset="0"/>
                <a:cs typeface="Calibri" pitchFamily="34" charset="0"/>
              </a:endParaRPr>
            </a:p>
          </p:txBody>
        </p:sp>
        <p:sp>
          <p:nvSpPr>
            <p:cNvPr id="7" name="TextBox 6"/>
            <p:cNvSpPr txBox="1"/>
            <p:nvPr/>
          </p:nvSpPr>
          <p:spPr>
            <a:xfrm>
              <a:off x="5105400" y="3810000"/>
              <a:ext cx="1080120" cy="246221"/>
            </a:xfrm>
            <a:prstGeom prst="rect">
              <a:avLst/>
            </a:prstGeom>
            <a:noFill/>
          </p:spPr>
          <p:txBody>
            <a:bodyPr wrap="square" rtlCol="0">
              <a:spAutoFit/>
            </a:bodyPr>
            <a:lstStyle/>
            <a:p>
              <a:r>
                <a:rPr lang="en-GB" sz="1000" dirty="0" smtClean="0">
                  <a:latin typeface="Calibri" pitchFamily="34" charset="0"/>
                  <a:cs typeface="Calibri" pitchFamily="34" charset="0"/>
                </a:rPr>
                <a:t>Italy</a:t>
              </a:r>
              <a:endParaRPr lang="en-GB" sz="1000" dirty="0">
                <a:latin typeface="Calibri" pitchFamily="34" charset="0"/>
                <a:cs typeface="Calibri" pitchFamily="34" charset="0"/>
              </a:endParaRPr>
            </a:p>
          </p:txBody>
        </p:sp>
        <p:sp>
          <p:nvSpPr>
            <p:cNvPr id="9" name="TextBox 8"/>
            <p:cNvSpPr txBox="1"/>
            <p:nvPr/>
          </p:nvSpPr>
          <p:spPr>
            <a:xfrm>
              <a:off x="6096000" y="4022318"/>
              <a:ext cx="1080120" cy="246221"/>
            </a:xfrm>
            <a:prstGeom prst="rect">
              <a:avLst/>
            </a:prstGeom>
            <a:noFill/>
          </p:spPr>
          <p:txBody>
            <a:bodyPr wrap="square" rtlCol="0">
              <a:spAutoFit/>
            </a:bodyPr>
            <a:lstStyle/>
            <a:p>
              <a:r>
                <a:rPr lang="en-GB" sz="1000" dirty="0" smtClean="0">
                  <a:latin typeface="Calibri" pitchFamily="34" charset="0"/>
                  <a:cs typeface="Calibri" pitchFamily="34" charset="0"/>
                </a:rPr>
                <a:t>US</a:t>
              </a:r>
              <a:endParaRPr lang="en-GB" sz="1000" dirty="0">
                <a:latin typeface="Calibri" pitchFamily="34" charset="0"/>
                <a:cs typeface="Calibri" pitchFamily="34" charset="0"/>
              </a:endParaRPr>
            </a:p>
          </p:txBody>
        </p:sp>
        <p:sp>
          <p:nvSpPr>
            <p:cNvPr id="10" name="TextBox 9"/>
            <p:cNvSpPr txBox="1"/>
            <p:nvPr/>
          </p:nvSpPr>
          <p:spPr>
            <a:xfrm>
              <a:off x="6705600" y="4148956"/>
              <a:ext cx="1080120" cy="246221"/>
            </a:xfrm>
            <a:prstGeom prst="rect">
              <a:avLst/>
            </a:prstGeom>
            <a:noFill/>
          </p:spPr>
          <p:txBody>
            <a:bodyPr wrap="square" rtlCol="0">
              <a:spAutoFit/>
            </a:bodyPr>
            <a:lstStyle/>
            <a:p>
              <a:r>
                <a:rPr lang="en-GB" sz="1000" dirty="0" smtClean="0">
                  <a:latin typeface="Calibri" pitchFamily="34" charset="0"/>
                  <a:cs typeface="Calibri" pitchFamily="34" charset="0"/>
                </a:rPr>
                <a:t>US</a:t>
              </a:r>
              <a:endParaRPr lang="en-GB" sz="1000" dirty="0">
                <a:latin typeface="Calibri" pitchFamily="34" charset="0"/>
                <a:cs typeface="Calibri" pitchFamily="34" charset="0"/>
              </a:endParaRPr>
            </a:p>
          </p:txBody>
        </p:sp>
        <p:sp>
          <p:nvSpPr>
            <p:cNvPr id="11" name="TextBox 10"/>
            <p:cNvSpPr txBox="1"/>
            <p:nvPr/>
          </p:nvSpPr>
          <p:spPr>
            <a:xfrm>
              <a:off x="3200400" y="4343400"/>
              <a:ext cx="1080120" cy="246221"/>
            </a:xfrm>
            <a:prstGeom prst="rect">
              <a:avLst/>
            </a:prstGeom>
            <a:noFill/>
          </p:spPr>
          <p:txBody>
            <a:bodyPr wrap="square" rtlCol="0">
              <a:spAutoFit/>
            </a:bodyPr>
            <a:lstStyle/>
            <a:p>
              <a:r>
                <a:rPr lang="en-GB" sz="1000" dirty="0" smtClean="0">
                  <a:latin typeface="Calibri" pitchFamily="34" charset="0"/>
                  <a:cs typeface="Calibri" pitchFamily="34" charset="0"/>
                </a:rPr>
                <a:t>Japan</a:t>
              </a:r>
              <a:endParaRPr lang="en-GB" sz="1000" dirty="0">
                <a:latin typeface="Calibri" pitchFamily="34" charset="0"/>
                <a:cs typeface="Calibri" pitchFamily="34" charset="0"/>
              </a:endParaRPr>
            </a:p>
          </p:txBody>
        </p:sp>
      </p:grpSp>
      <p:sp>
        <p:nvSpPr>
          <p:cNvPr id="14" name="Text Placeholder 8"/>
          <p:cNvSpPr txBox="1">
            <a:spLocks/>
          </p:cNvSpPr>
          <p:nvPr/>
        </p:nvSpPr>
        <p:spPr bwMode="auto">
          <a:xfrm>
            <a:off x="457200"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Selected government bond yields</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6328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eaLnBrk="0" fontAlgn="auto" hangingPunct="0">
              <a:lnSpc>
                <a:spcPct val="90000"/>
              </a:lnSpc>
              <a:spcBef>
                <a:spcPts val="0"/>
              </a:spcBef>
              <a:spcAft>
                <a:spcPts val="0"/>
              </a:spcAft>
              <a:defRPr/>
            </a:pPr>
            <a:r>
              <a:rPr lang="en-GB" sz="2800" dirty="0" smtClean="0">
                <a:cs typeface="Calibri" pitchFamily="34" charset="0"/>
              </a:rPr>
              <a:t>Risk appetite remains strong for corporate bond yields</a:t>
            </a:r>
            <a:endParaRPr lang="en-GB" sz="2800"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a:t>
            </a:r>
            <a:r>
              <a:rPr lang="en-GB" sz="1000" dirty="0" smtClean="0">
                <a:solidFill>
                  <a:srgbClr val="003D79"/>
                </a:solidFill>
                <a:cs typeface="Calibri" pitchFamily="34" charset="0"/>
              </a:rPr>
              <a:t>Bloomberg</a:t>
            </a:r>
            <a:endParaRPr lang="en-GB" sz="1000" dirty="0">
              <a:solidFill>
                <a:srgbClr val="003D79"/>
              </a:solidFill>
              <a:cs typeface="Calibri" pitchFamily="34" charset="0"/>
            </a:endParaRPr>
          </a:p>
        </p:txBody>
      </p:sp>
      <p:pic>
        <p:nvPicPr>
          <p:cNvPr id="7" name="Picture 6"/>
          <p:cNvPicPr>
            <a:picLocks noChangeAspect="1" noChangeArrowheads="1"/>
          </p:cNvPicPr>
          <p:nvPr/>
        </p:nvPicPr>
        <p:blipFill>
          <a:blip r:embed="rId3" cstate="print"/>
          <a:srcRect/>
          <a:stretch>
            <a:fillRect/>
          </a:stretch>
        </p:blipFill>
        <p:spPr bwMode="auto">
          <a:xfrm>
            <a:off x="756000" y="1184400"/>
            <a:ext cx="7493799" cy="4863600"/>
          </a:xfrm>
          <a:prstGeom prst="rect">
            <a:avLst/>
          </a:prstGeom>
          <a:noFill/>
        </p:spPr>
      </p:pic>
      <p:sp>
        <p:nvSpPr>
          <p:cNvPr id="9" name="Text Placeholder 8"/>
          <p:cNvSpPr txBox="1">
            <a:spLocks/>
          </p:cNvSpPr>
          <p:nvPr/>
        </p:nvSpPr>
        <p:spPr bwMode="auto">
          <a:xfrm>
            <a:off x="457200"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Composite corporate bond yields</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9937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eaLnBrk="0" fontAlgn="auto" hangingPunct="0">
              <a:lnSpc>
                <a:spcPct val="90000"/>
              </a:lnSpc>
              <a:spcBef>
                <a:spcPts val="0"/>
              </a:spcBef>
              <a:spcAft>
                <a:spcPts val="0"/>
              </a:spcAft>
              <a:defRPr/>
            </a:pPr>
            <a:r>
              <a:rPr lang="en-GB" sz="2800" dirty="0" smtClean="0">
                <a:cs typeface="Calibri" pitchFamily="34" charset="0"/>
              </a:rPr>
              <a:t>Cost savings across the board in downside scenario</a:t>
            </a:r>
            <a:endParaRPr lang="en-GB" sz="2800"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DTZ Research</a:t>
            </a:r>
          </a:p>
        </p:txBody>
      </p:sp>
      <p:pic>
        <p:nvPicPr>
          <p:cNvPr id="6" name="Picture 5"/>
          <p:cNvPicPr>
            <a:picLocks noChangeAspect="1" noChangeArrowheads="1"/>
          </p:cNvPicPr>
          <p:nvPr/>
        </p:nvPicPr>
        <p:blipFill>
          <a:blip r:embed="rId3" cstate="print"/>
          <a:srcRect/>
          <a:stretch>
            <a:fillRect/>
          </a:stretch>
        </p:blipFill>
        <p:spPr bwMode="auto">
          <a:xfrm>
            <a:off x="756000" y="1184400"/>
            <a:ext cx="7493799" cy="4863600"/>
          </a:xfrm>
          <a:prstGeom prst="rect">
            <a:avLst/>
          </a:prstGeom>
          <a:noFill/>
        </p:spPr>
      </p:pic>
      <p:sp>
        <p:nvSpPr>
          <p:cNvPr id="8" name="Text Placeholder 8"/>
          <p:cNvSpPr txBox="1">
            <a:spLocks/>
          </p:cNvSpPr>
          <p:nvPr/>
        </p:nvSpPr>
        <p:spPr bwMode="auto">
          <a:xfrm>
            <a:off x="457200"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Regional prime rental growth, base case and scenarios, (2013-14 pa)</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7752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Google Searches for ‘Economic Forecasts’</a:t>
            </a:r>
            <a:endParaRPr lang="en-US" dirty="0"/>
          </a:p>
        </p:txBody>
      </p:sp>
      <p:pic>
        <p:nvPicPr>
          <p:cNvPr id="6" name="Picture 5" descr="Screen Shot 2013-01-15 at 3.23.32 PM.pn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1447800"/>
            <a:ext cx="8673690" cy="3403600"/>
          </a:xfrm>
          <a:prstGeom prst="rect">
            <a:avLst/>
          </a:prstGeom>
        </p:spPr>
      </p:pic>
      <p:sp>
        <p:nvSpPr>
          <p:cNvPr id="7" name="TextBox 6"/>
          <p:cNvSpPr txBox="1"/>
          <p:nvPr/>
        </p:nvSpPr>
        <p:spPr>
          <a:xfrm>
            <a:off x="8337436" y="4551500"/>
            <a:ext cx="389850" cy="200055"/>
          </a:xfrm>
          <a:prstGeom prst="rect">
            <a:avLst/>
          </a:prstGeom>
          <a:noFill/>
        </p:spPr>
        <p:txBody>
          <a:bodyPr wrap="none" rtlCol="0">
            <a:spAutoFit/>
          </a:bodyPr>
          <a:lstStyle/>
          <a:p>
            <a:r>
              <a:rPr lang="en-US" sz="700" dirty="0" smtClean="0">
                <a:solidFill>
                  <a:schemeClr val="bg1">
                    <a:lumMod val="65000"/>
                  </a:schemeClr>
                </a:solidFill>
                <a:latin typeface="Arial"/>
                <a:cs typeface="Arial"/>
              </a:rPr>
              <a:t>2013</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1035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9" name="Content Placeholder 2"/>
          <p:cNvSpPr>
            <a:spLocks noGrp="1"/>
          </p:cNvSpPr>
          <p:nvPr>
            <p:ph idx="1"/>
          </p:nvPr>
        </p:nvSpPr>
        <p:spPr bwMode="auto"/>
        <p:txBody>
          <a:bodyPr wrap="square" numCol="1" anchor="ctr" anchorCtr="0" compatLnSpc="1">
            <a:prstTxWarp prst="textNoShape">
              <a:avLst/>
            </a:prstTxWarp>
            <a:normAutofit/>
          </a:bodyPr>
          <a:lstStyle/>
          <a:p>
            <a:r>
              <a:rPr lang="en-AU" dirty="0"/>
              <a:t>Global economic </a:t>
            </a:r>
            <a:r>
              <a:rPr lang="en-AU" dirty="0" smtClean="0"/>
              <a:t>overview</a:t>
            </a:r>
            <a:endParaRPr lang="en-AU" dirty="0"/>
          </a:p>
          <a:p>
            <a:r>
              <a:rPr lang="en-AU" dirty="0"/>
              <a:t>Asia Pacific market </a:t>
            </a:r>
            <a:r>
              <a:rPr lang="en-AU" dirty="0" smtClean="0"/>
              <a:t>update</a:t>
            </a:r>
            <a:endParaRPr lang="en-AU" dirty="0"/>
          </a:p>
          <a:p>
            <a:r>
              <a:rPr lang="en-AU" dirty="0"/>
              <a:t>Downside scenario </a:t>
            </a:r>
            <a:r>
              <a:rPr lang="en-AU" dirty="0" smtClean="0"/>
              <a:t>analysis</a:t>
            </a:r>
          </a:p>
          <a:p>
            <a:r>
              <a:rPr lang="en-AU" dirty="0" smtClean="0"/>
              <a:t>Conclusions</a:t>
            </a:r>
            <a:endParaRPr lang="en-AU" dirty="0"/>
          </a:p>
          <a:p>
            <a:pPr lvl="1">
              <a:buNone/>
            </a:pPr>
            <a:endParaRPr lang="en-AU" dirty="0" smtClean="0"/>
          </a:p>
          <a:p>
            <a:pPr lvl="1"/>
            <a:endParaRPr lang="en-AU" dirty="0" smtClean="0"/>
          </a:p>
          <a:p>
            <a:endParaRPr lang="en-AU" dirty="0" smtClean="0"/>
          </a:p>
          <a:p>
            <a:pPr lvl="1">
              <a:buNone/>
            </a:pPr>
            <a:endParaRPr lang="en-AU" dirty="0" smtClean="0"/>
          </a:p>
        </p:txBody>
      </p:sp>
      <p:sp>
        <p:nvSpPr>
          <p:cNvPr id="6" name="Round Single Corner Rectangle 5"/>
          <p:cNvSpPr/>
          <p:nvPr/>
        </p:nvSpPr>
        <p:spPr>
          <a:xfrm>
            <a:off x="381000" y="1945705"/>
            <a:ext cx="8024188" cy="533400"/>
          </a:xfrm>
          <a:prstGeom prst="round1Rect">
            <a:avLst/>
          </a:prstGeom>
          <a:solidFill>
            <a:srgbClr val="9DABBB">
              <a:alpha val="40000"/>
            </a:srgbClr>
          </a:solidFill>
          <a:ln w="6350" cmpd="sng">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313" tIns="45659" rIns="91313" bIns="45659" anchor="ctr"/>
          <a:lstStyle/>
          <a:p>
            <a:pPr algn="ctr" defTabSz="913077" fontAlgn="base">
              <a:spcBef>
                <a:spcPct val="0"/>
              </a:spcBef>
              <a:spcAft>
                <a:spcPct val="0"/>
              </a:spcAft>
              <a:defRPr/>
            </a:pPr>
            <a:endParaRPr lang="en-AU" dirty="0">
              <a:ln>
                <a:solidFill>
                  <a:srgbClr val="FFFFFF"/>
                </a:solidFill>
              </a:ln>
              <a:solidFill>
                <a:srgbClr val="FFFFFF"/>
              </a:solidFill>
            </a:endParaRPr>
          </a:p>
        </p:txBody>
      </p:sp>
      <p:sp>
        <p:nvSpPr>
          <p:cNvPr id="88067" name="Title 1"/>
          <p:cNvSpPr>
            <a:spLocks noGrp="1"/>
          </p:cNvSpPr>
          <p:nvPr>
            <p:ph type="title"/>
          </p:nvPr>
        </p:nvSpPr>
        <p:spPr/>
        <p:txBody>
          <a:bodyPr>
            <a:normAutofit fontScale="90000"/>
          </a:bodyPr>
          <a:lstStyle/>
          <a:p>
            <a:r>
              <a:rPr dirty="0" smtClean="0"/>
              <a:t>Contents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2970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t="1148" b="12139"/>
          <a:stretch>
            <a:fillRect/>
          </a:stretch>
        </p:blipFill>
        <p:spPr bwMode="auto">
          <a:xfrm>
            <a:off x="-63376" y="980728"/>
            <a:ext cx="9207376" cy="4888311"/>
          </a:xfrm>
          <a:prstGeom prst="rect">
            <a:avLst/>
          </a:prstGeom>
          <a:noFill/>
          <a:ln w="9525">
            <a:noFill/>
            <a:miter lim="800000"/>
            <a:headEnd/>
            <a:tailEnd/>
          </a:ln>
          <a:effectLst/>
        </p:spPr>
      </p:pic>
      <p:sp>
        <p:nvSpPr>
          <p:cNvPr id="8" name="Text Placeholder 8"/>
          <p:cNvSpPr txBox="1">
            <a:spLocks/>
          </p:cNvSpPr>
          <p:nvPr/>
        </p:nvSpPr>
        <p:spPr bwMode="auto">
          <a:xfrm>
            <a:off x="457200"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DTZ Rental wave APAC</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
        <p:nvSpPr>
          <p:cNvPr id="54274" name="Title 1"/>
          <p:cNvSpPr>
            <a:spLocks noGrp="1"/>
          </p:cNvSpPr>
          <p:nvPr>
            <p:ph type="title"/>
          </p:nvPr>
        </p:nvSpPr>
        <p:spPr/>
        <p:txBody>
          <a:bodyPr>
            <a:normAutofit fontScale="90000"/>
          </a:bodyPr>
          <a:lstStyle/>
          <a:p>
            <a:pPr eaLnBrk="0" fontAlgn="auto" hangingPunct="0">
              <a:lnSpc>
                <a:spcPct val="90000"/>
              </a:lnSpc>
              <a:spcBef>
                <a:spcPts val="0"/>
              </a:spcBef>
              <a:spcAft>
                <a:spcPts val="0"/>
              </a:spcAft>
              <a:defRPr/>
            </a:pPr>
            <a:r>
              <a:rPr lang="en-GB" dirty="0" smtClean="0">
                <a:cs typeface="Calibri" pitchFamily="34" charset="0"/>
              </a:rPr>
              <a:t>Strong rental growth in many developing markets</a:t>
            </a:r>
            <a:endParaRPr lang="en-GB"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DTZ Research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6753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MaHall\AppData\Local\Microsoft\Windows\Temporary Internet Files\Content.Outlook\R2Y5D1ED\CoreNetData2Circles (2).jpg"/>
          <p:cNvPicPr>
            <a:picLocks noGrp="1" noChangeAspect="1" noChangeArrowheads="1"/>
          </p:cNvPicPr>
          <p:nvPr>
            <p:ph idx="1"/>
          </p:nvPr>
        </p:nvPicPr>
        <p:blipFill>
          <a:blip r:embed="rId3" cstate="print"/>
          <a:srcRect l="-31607" r="-31607"/>
          <a:stretch>
            <a:fillRect/>
          </a:stretch>
        </p:blipFill>
        <p:spPr bwMode="auto">
          <a:xfrm>
            <a:off x="0" y="1143000"/>
            <a:ext cx="8954618" cy="5486400"/>
          </a:xfrm>
          <a:prstGeom prst="rect">
            <a:avLst/>
          </a:prstGeom>
          <a:noFill/>
        </p:spPr>
      </p:pic>
      <p:sp>
        <p:nvSpPr>
          <p:cNvPr id="6" name="Title 5"/>
          <p:cNvSpPr>
            <a:spLocks noGrp="1"/>
          </p:cNvSpPr>
          <p:nvPr>
            <p:ph type="title"/>
          </p:nvPr>
        </p:nvSpPr>
        <p:spPr/>
        <p:txBody>
          <a:bodyPr>
            <a:noAutofit/>
          </a:bodyPr>
          <a:lstStyle/>
          <a:p>
            <a:r>
              <a:rPr lang="en-GB" sz="2800" dirty="0" smtClean="0"/>
              <a:t>Office demand remains strong in the majority of markets</a:t>
            </a:r>
            <a:endParaRPr lang="en-GB" sz="2800" dirty="0"/>
          </a:p>
        </p:txBody>
      </p:sp>
      <p:sp>
        <p:nvSpPr>
          <p:cNvPr id="7" name="Text Placeholder 7"/>
          <p:cNvSpPr txBox="1">
            <a:spLocks/>
          </p:cNvSpPr>
          <p:nvPr/>
        </p:nvSpPr>
        <p:spPr>
          <a:xfrm>
            <a:off x="457200" y="838200"/>
            <a:ext cx="8225559" cy="197642"/>
          </a:xfrm>
          <a:prstGeom prst="rect">
            <a:avLst/>
          </a:prstGeom>
        </p:spPr>
        <p:txBody>
          <a:bodyPr vert="horz" lIns="0" tIns="0" rIns="0" bIns="0" rtlCol="0" anchor="ctr">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ts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Absolute net absorption in 2011 and 2012</a:t>
            </a:r>
            <a:endParaRPr kumimoji="0" lang="en-GB"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6477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Autofit/>
          </a:bodyPr>
          <a:lstStyle/>
          <a:p>
            <a:pPr eaLnBrk="0" fontAlgn="auto" hangingPunct="0">
              <a:lnSpc>
                <a:spcPct val="90000"/>
              </a:lnSpc>
              <a:spcBef>
                <a:spcPts val="0"/>
              </a:spcBef>
              <a:spcAft>
                <a:spcPts val="0"/>
              </a:spcAft>
              <a:defRPr/>
            </a:pPr>
            <a:r>
              <a:rPr lang="en-GB" sz="2400" dirty="0" smtClean="0">
                <a:cs typeface="Calibri" pitchFamily="34" charset="0"/>
              </a:rPr>
              <a:t>Asia Pacific the only region with above inflation growth in occupancy costs</a:t>
            </a:r>
            <a:endParaRPr lang="en-GB" sz="2400" dirty="0">
              <a:cs typeface="Calibri" pitchFamily="34" charset="0"/>
            </a:endParaRPr>
          </a:p>
        </p:txBody>
      </p:sp>
      <p:sp>
        <p:nvSpPr>
          <p:cNvPr id="5" name="TextBox 4"/>
          <p:cNvSpPr txBox="1"/>
          <p:nvPr/>
        </p:nvSpPr>
        <p:spPr>
          <a:xfrm>
            <a:off x="6516216" y="6165304"/>
            <a:ext cx="2321951"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DTZ </a:t>
            </a:r>
            <a:r>
              <a:rPr lang="en-GB" sz="1000" dirty="0" smtClean="0">
                <a:solidFill>
                  <a:srgbClr val="003D79"/>
                </a:solidFill>
                <a:cs typeface="Calibri" pitchFamily="34" charset="0"/>
              </a:rPr>
              <a:t>Research/Oxford Economics</a:t>
            </a:r>
            <a:endParaRPr lang="en-GB" sz="1000" dirty="0">
              <a:solidFill>
                <a:srgbClr val="003D79"/>
              </a:solidFill>
              <a:cs typeface="Calibri"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756111" y="1219200"/>
            <a:ext cx="7631777" cy="4973166"/>
          </a:xfrm>
          <a:prstGeom prst="rect">
            <a:avLst/>
          </a:prstGeom>
          <a:noFill/>
        </p:spPr>
      </p:pic>
      <p:sp>
        <p:nvSpPr>
          <p:cNvPr id="8" name="Text Placeholder 8"/>
          <p:cNvSpPr txBox="1">
            <a:spLocks/>
          </p:cNvSpPr>
          <p:nvPr/>
        </p:nvSpPr>
        <p:spPr bwMode="auto">
          <a:xfrm>
            <a:off x="457200"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Growth in total occupancy costs per workstation 2011-2012 (in USD)</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7042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9" name="Content Placeholder 2"/>
          <p:cNvSpPr>
            <a:spLocks noGrp="1"/>
          </p:cNvSpPr>
          <p:nvPr>
            <p:ph idx="1"/>
          </p:nvPr>
        </p:nvSpPr>
        <p:spPr bwMode="auto"/>
        <p:txBody>
          <a:bodyPr wrap="square" numCol="1" anchor="ctr" anchorCtr="0" compatLnSpc="1">
            <a:prstTxWarp prst="textNoShape">
              <a:avLst/>
            </a:prstTxWarp>
            <a:normAutofit/>
          </a:bodyPr>
          <a:lstStyle/>
          <a:p>
            <a:r>
              <a:rPr lang="en-AU" dirty="0"/>
              <a:t>Global economic </a:t>
            </a:r>
            <a:r>
              <a:rPr lang="en-AU" dirty="0" smtClean="0"/>
              <a:t>overview</a:t>
            </a:r>
            <a:endParaRPr lang="en-AU" dirty="0"/>
          </a:p>
          <a:p>
            <a:r>
              <a:rPr lang="en-AU" dirty="0"/>
              <a:t>Asia Pacific market </a:t>
            </a:r>
            <a:r>
              <a:rPr lang="en-AU" dirty="0" smtClean="0"/>
              <a:t>update</a:t>
            </a:r>
            <a:endParaRPr lang="en-AU" dirty="0"/>
          </a:p>
          <a:p>
            <a:r>
              <a:rPr lang="en-AU" dirty="0"/>
              <a:t>Downside scenario </a:t>
            </a:r>
            <a:r>
              <a:rPr lang="en-AU" dirty="0" smtClean="0"/>
              <a:t>analysis</a:t>
            </a:r>
          </a:p>
          <a:p>
            <a:r>
              <a:rPr lang="en-AU" dirty="0" smtClean="0"/>
              <a:t>Conclusions</a:t>
            </a:r>
            <a:endParaRPr lang="en-AU" dirty="0"/>
          </a:p>
          <a:p>
            <a:pPr lvl="1">
              <a:buNone/>
            </a:pPr>
            <a:endParaRPr lang="en-AU" dirty="0" smtClean="0"/>
          </a:p>
          <a:p>
            <a:pPr lvl="1"/>
            <a:endParaRPr lang="en-AU" dirty="0" smtClean="0"/>
          </a:p>
          <a:p>
            <a:endParaRPr lang="en-AU" dirty="0" smtClean="0"/>
          </a:p>
          <a:p>
            <a:pPr lvl="1">
              <a:buNone/>
            </a:pPr>
            <a:endParaRPr lang="en-AU" dirty="0" smtClean="0"/>
          </a:p>
        </p:txBody>
      </p:sp>
      <p:sp>
        <p:nvSpPr>
          <p:cNvPr id="6" name="Round Single Corner Rectangle 5"/>
          <p:cNvSpPr/>
          <p:nvPr/>
        </p:nvSpPr>
        <p:spPr>
          <a:xfrm>
            <a:off x="381000" y="2530882"/>
            <a:ext cx="8024188" cy="533400"/>
          </a:xfrm>
          <a:prstGeom prst="round1Rect">
            <a:avLst/>
          </a:prstGeom>
          <a:solidFill>
            <a:srgbClr val="9DABBB">
              <a:alpha val="40000"/>
            </a:srgbClr>
          </a:solidFill>
          <a:ln w="6350" cmpd="sng">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313" tIns="45659" rIns="91313" bIns="45659" anchor="ctr"/>
          <a:lstStyle/>
          <a:p>
            <a:pPr algn="ctr" defTabSz="913077" fontAlgn="base">
              <a:spcBef>
                <a:spcPct val="0"/>
              </a:spcBef>
              <a:spcAft>
                <a:spcPct val="0"/>
              </a:spcAft>
              <a:defRPr/>
            </a:pPr>
            <a:endParaRPr lang="en-AU" dirty="0">
              <a:ln>
                <a:solidFill>
                  <a:srgbClr val="FFFFFF"/>
                </a:solidFill>
              </a:ln>
              <a:solidFill>
                <a:srgbClr val="FFFFFF"/>
              </a:solidFill>
            </a:endParaRPr>
          </a:p>
        </p:txBody>
      </p:sp>
      <p:sp>
        <p:nvSpPr>
          <p:cNvPr id="88067" name="Title 1"/>
          <p:cNvSpPr>
            <a:spLocks noGrp="1"/>
          </p:cNvSpPr>
          <p:nvPr>
            <p:ph type="title"/>
          </p:nvPr>
        </p:nvSpPr>
        <p:spPr/>
        <p:txBody>
          <a:bodyPr>
            <a:normAutofit fontScale="90000"/>
          </a:bodyPr>
          <a:lstStyle/>
          <a:p>
            <a:r>
              <a:rPr dirty="0" smtClean="0"/>
              <a:t>Contents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2345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0" fontAlgn="auto" hangingPunct="0">
              <a:lnSpc>
                <a:spcPct val="90000"/>
              </a:lnSpc>
              <a:spcBef>
                <a:spcPts val="0"/>
              </a:spcBef>
              <a:spcAft>
                <a:spcPts val="0"/>
              </a:spcAft>
              <a:defRPr/>
            </a:pPr>
            <a:r>
              <a:rPr lang="en-GB" sz="2800" dirty="0" smtClean="0">
                <a:cs typeface="Calibri" pitchFamily="34" charset="0"/>
              </a:rPr>
              <a:t>Asia Pacific well placed to deal with negative impacts of Euro breakup</a:t>
            </a:r>
            <a:endParaRPr lang="en-GB" sz="2800"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DTZ Research</a:t>
            </a:r>
          </a:p>
        </p:txBody>
      </p:sp>
      <p:pic>
        <p:nvPicPr>
          <p:cNvPr id="6" name="Picture 5"/>
          <p:cNvPicPr>
            <a:picLocks noChangeAspect="1" noChangeArrowheads="1"/>
          </p:cNvPicPr>
          <p:nvPr/>
        </p:nvPicPr>
        <p:blipFill>
          <a:blip r:embed="rId3" cstate="print"/>
          <a:srcRect/>
          <a:stretch>
            <a:fillRect/>
          </a:stretch>
        </p:blipFill>
        <p:spPr bwMode="auto">
          <a:xfrm>
            <a:off x="762000" y="1219200"/>
            <a:ext cx="7631545" cy="4953000"/>
          </a:xfrm>
          <a:prstGeom prst="rect">
            <a:avLst/>
          </a:prstGeom>
          <a:noFill/>
        </p:spPr>
      </p:pic>
      <p:sp>
        <p:nvSpPr>
          <p:cNvPr id="8" name="Text Placeholder 8"/>
          <p:cNvSpPr txBox="1">
            <a:spLocks/>
          </p:cNvSpPr>
          <p:nvPr/>
        </p:nvSpPr>
        <p:spPr bwMode="auto">
          <a:xfrm>
            <a:off x="459581"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Annualised GDP growth 2013-2017</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861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627984" y="1066800"/>
            <a:ext cx="7888032" cy="5119464"/>
          </a:xfrm>
          <a:prstGeom prst="rect">
            <a:avLst/>
          </a:prstGeom>
          <a:noFill/>
        </p:spPr>
      </p:pic>
      <p:sp>
        <p:nvSpPr>
          <p:cNvPr id="54274" name="Title 1"/>
          <p:cNvSpPr>
            <a:spLocks noGrp="1"/>
          </p:cNvSpPr>
          <p:nvPr>
            <p:ph type="title"/>
          </p:nvPr>
        </p:nvSpPr>
        <p:spPr/>
        <p:txBody>
          <a:bodyPr/>
          <a:lstStyle/>
          <a:p>
            <a:pPr eaLnBrk="0" fontAlgn="auto" hangingPunct="0">
              <a:lnSpc>
                <a:spcPct val="90000"/>
              </a:lnSpc>
              <a:spcBef>
                <a:spcPts val="0"/>
              </a:spcBef>
              <a:spcAft>
                <a:spcPts val="0"/>
              </a:spcAft>
              <a:defRPr/>
            </a:pPr>
            <a:r>
              <a:rPr lang="en-GB" sz="2800" dirty="0" smtClean="0">
                <a:cs typeface="Calibri" pitchFamily="34" charset="0"/>
              </a:rPr>
              <a:t>Downside scenario chart on Asia Pacific office rents</a:t>
            </a:r>
            <a:endParaRPr lang="en-GB" sz="2800"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DTZ Research</a:t>
            </a:r>
          </a:p>
        </p:txBody>
      </p:sp>
      <p:sp>
        <p:nvSpPr>
          <p:cNvPr id="9" name="Text Placeholder 8"/>
          <p:cNvSpPr txBox="1">
            <a:spLocks/>
          </p:cNvSpPr>
          <p:nvPr/>
        </p:nvSpPr>
        <p:spPr bwMode="auto">
          <a:xfrm>
            <a:off x="459581"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Annualised rental growth 2013-17</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735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725678" y="1250999"/>
            <a:ext cx="7699958" cy="4997401"/>
          </a:xfrm>
          <a:prstGeom prst="rect">
            <a:avLst/>
          </a:prstGeom>
          <a:noFill/>
        </p:spPr>
      </p:pic>
      <p:sp>
        <p:nvSpPr>
          <p:cNvPr id="54274" name="Title 1"/>
          <p:cNvSpPr>
            <a:spLocks noGrp="1"/>
          </p:cNvSpPr>
          <p:nvPr>
            <p:ph type="title"/>
          </p:nvPr>
        </p:nvSpPr>
        <p:spPr/>
        <p:txBody>
          <a:bodyPr/>
          <a:lstStyle/>
          <a:p>
            <a:pPr eaLnBrk="0" fontAlgn="auto" hangingPunct="0">
              <a:lnSpc>
                <a:spcPct val="90000"/>
              </a:lnSpc>
              <a:spcBef>
                <a:spcPts val="0"/>
              </a:spcBef>
              <a:spcAft>
                <a:spcPts val="0"/>
              </a:spcAft>
              <a:defRPr/>
            </a:pPr>
            <a:r>
              <a:rPr lang="en-GB" dirty="0" smtClean="0">
                <a:cs typeface="Calibri" pitchFamily="34" charset="0"/>
              </a:rPr>
              <a:t>Where downside offers opportunities?</a:t>
            </a:r>
            <a:endParaRPr lang="en-GB" dirty="0">
              <a:cs typeface="Calibri" pitchFamily="34" charset="0"/>
            </a:endParaRPr>
          </a:p>
        </p:txBody>
      </p:sp>
      <p:sp>
        <p:nvSpPr>
          <p:cNvPr id="5" name="TextBox 4"/>
          <p:cNvSpPr txBox="1"/>
          <p:nvPr/>
        </p:nvSpPr>
        <p:spPr>
          <a:xfrm>
            <a:off x="6822049" y="6154917"/>
            <a:ext cx="1561672" cy="246221"/>
          </a:xfrm>
          <a:prstGeom prst="rect">
            <a:avLst/>
          </a:prstGeom>
          <a:noFill/>
        </p:spPr>
        <p:txBody>
          <a:bodyPr wrap="square" rtlCol="0">
            <a:spAutoFit/>
          </a:bodyPr>
          <a:lstStyle/>
          <a:p>
            <a:pPr algn="r" fontAlgn="base">
              <a:spcBef>
                <a:spcPct val="0"/>
              </a:spcBef>
              <a:spcAft>
                <a:spcPct val="0"/>
              </a:spcAft>
            </a:pPr>
            <a:r>
              <a:rPr lang="en-GB" sz="1000" dirty="0">
                <a:solidFill>
                  <a:srgbClr val="003D79"/>
                </a:solidFill>
                <a:cs typeface="Calibri" pitchFamily="34" charset="0"/>
              </a:rPr>
              <a:t>Source: DTZ Research</a:t>
            </a:r>
          </a:p>
        </p:txBody>
      </p:sp>
      <p:sp>
        <p:nvSpPr>
          <p:cNvPr id="8" name="Text Placeholder 8"/>
          <p:cNvSpPr txBox="1">
            <a:spLocks/>
          </p:cNvSpPr>
          <p:nvPr/>
        </p:nvSpPr>
        <p:spPr bwMode="auto">
          <a:xfrm>
            <a:off x="459581" y="838200"/>
            <a:ext cx="8224837" cy="198438"/>
          </a:xfrm>
          <a:prstGeom prst="rect">
            <a:avLst/>
          </a:prstGeom>
        </p:spPr>
        <p:txBody>
          <a:bodyPr vert="horz" wrap="square" lIns="0" tIns="0" rIns="0" bIns="0" numCol="1" rtlCol="0" anchor="ctr" anchorCtr="0" compatLnSpc="1">
            <a:prstTxWarp prst="textNoShape">
              <a:avLst/>
            </a:prstTxWarp>
            <a:noAutofit/>
          </a:bodyPr>
          <a:lstStyle>
            <a:lvl1pPr marL="0" indent="0" algn="l" defTabSz="711200" rtl="0" fontAlgn="base">
              <a:lnSpc>
                <a:spcPct val="90000"/>
              </a:lnSpc>
              <a:spcBef>
                <a:spcPct val="0"/>
              </a:spcBef>
              <a:spcAft>
                <a:spcPts val="0"/>
              </a:spcAft>
              <a:buClr>
                <a:schemeClr val="tx2"/>
              </a:buClr>
              <a:buSzPct val="120000"/>
              <a:buFont typeface="Arial" charset="0"/>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Font typeface="Arial" charset="0"/>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Font typeface="Arial" charset="0"/>
              <a:buNone/>
              <a:defRPr lang="en-AU" sz="1600" kern="1200" dirty="0">
                <a:solidFill>
                  <a:srgbClr val="003D79"/>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a:lstStyle>
          <a:p>
            <a:pPr marL="0" marR="0" lvl="0" indent="0" algn="r" defTabSz="711200" rtl="0" eaLnBrk="1" fontAlgn="base" latinLnBrk="0" hangingPunct="1">
              <a:lnSpc>
                <a:spcPct val="90000"/>
              </a:lnSpc>
              <a:spcBef>
                <a:spcPct val="0"/>
              </a:spcBef>
              <a:spcAft>
                <a:spcPct val="0"/>
              </a:spcAft>
              <a:buClr>
                <a:srgbClr val="569BBE"/>
              </a:buClr>
              <a:buSzPct val="120000"/>
              <a:buFont typeface="Arial" charset="0"/>
              <a:buNone/>
              <a:tabLst/>
              <a:defRPr/>
            </a:pPr>
            <a:r>
              <a:rPr kumimoji="0" lang="en-GB" sz="1400" b="0" i="0" u="none" strike="noStrike" kern="1200" cap="none" spc="0" normalizeH="0" baseline="0" noProof="0" smtClean="0">
                <a:ln>
                  <a:noFill/>
                </a:ln>
                <a:solidFill>
                  <a:srgbClr val="008B98"/>
                </a:solidFill>
                <a:effectLst/>
                <a:uLnTx/>
                <a:uFillTx/>
                <a:latin typeface="Calibri" pitchFamily="34" charset="0"/>
                <a:ea typeface="+mn-ea"/>
                <a:cs typeface="+mn-cs"/>
              </a:rPr>
              <a:t>Annualised change in occupancy costs (2012-2014)</a:t>
            </a:r>
            <a:endParaRPr kumimoji="0" lang="en-AU" sz="1400" b="0" i="0" u="none" strike="noStrike" kern="1200" cap="none" spc="0" normalizeH="0" baseline="0" noProof="0" dirty="0">
              <a:ln>
                <a:noFill/>
              </a:ln>
              <a:solidFill>
                <a:srgbClr val="008B98"/>
              </a:solidFill>
              <a:effectLst/>
              <a:uLnTx/>
              <a:uFillTx/>
              <a:latin typeface="Calibri" pitchFamily="34" charset="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9703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9" name="Content Placeholder 2"/>
          <p:cNvSpPr>
            <a:spLocks noGrp="1"/>
          </p:cNvSpPr>
          <p:nvPr>
            <p:ph idx="1"/>
          </p:nvPr>
        </p:nvSpPr>
        <p:spPr bwMode="auto"/>
        <p:txBody>
          <a:bodyPr wrap="square" numCol="1" anchor="ctr" anchorCtr="0" compatLnSpc="1">
            <a:prstTxWarp prst="textNoShape">
              <a:avLst/>
            </a:prstTxWarp>
            <a:normAutofit/>
          </a:bodyPr>
          <a:lstStyle/>
          <a:p>
            <a:r>
              <a:rPr lang="en-AU" dirty="0"/>
              <a:t>Global economic </a:t>
            </a:r>
            <a:r>
              <a:rPr lang="en-AU" dirty="0" smtClean="0"/>
              <a:t>overview</a:t>
            </a:r>
            <a:endParaRPr lang="en-AU" dirty="0"/>
          </a:p>
          <a:p>
            <a:r>
              <a:rPr lang="en-AU" dirty="0"/>
              <a:t>Asia Pacific market </a:t>
            </a:r>
            <a:r>
              <a:rPr lang="en-AU" dirty="0" smtClean="0"/>
              <a:t>update</a:t>
            </a:r>
            <a:endParaRPr lang="en-AU" dirty="0"/>
          </a:p>
          <a:p>
            <a:r>
              <a:rPr lang="en-AU" dirty="0"/>
              <a:t>Downside scenario </a:t>
            </a:r>
            <a:r>
              <a:rPr lang="en-AU" dirty="0" smtClean="0"/>
              <a:t>analysis</a:t>
            </a:r>
          </a:p>
          <a:p>
            <a:r>
              <a:rPr lang="en-AU" dirty="0" smtClean="0"/>
              <a:t>Conclusions</a:t>
            </a:r>
            <a:endParaRPr lang="en-AU" dirty="0"/>
          </a:p>
          <a:p>
            <a:pPr lvl="1">
              <a:buNone/>
            </a:pPr>
            <a:endParaRPr lang="en-AU" dirty="0" smtClean="0"/>
          </a:p>
          <a:p>
            <a:pPr lvl="1"/>
            <a:endParaRPr lang="en-AU" dirty="0" smtClean="0"/>
          </a:p>
          <a:p>
            <a:endParaRPr lang="en-AU" dirty="0" smtClean="0"/>
          </a:p>
          <a:p>
            <a:pPr lvl="1">
              <a:buNone/>
            </a:pPr>
            <a:endParaRPr lang="en-AU" dirty="0" smtClean="0"/>
          </a:p>
        </p:txBody>
      </p:sp>
      <p:sp>
        <p:nvSpPr>
          <p:cNvPr id="6" name="Round Single Corner Rectangle 5"/>
          <p:cNvSpPr/>
          <p:nvPr/>
        </p:nvSpPr>
        <p:spPr>
          <a:xfrm>
            <a:off x="381000" y="3124200"/>
            <a:ext cx="8024188" cy="533400"/>
          </a:xfrm>
          <a:prstGeom prst="round1Rect">
            <a:avLst/>
          </a:prstGeom>
          <a:solidFill>
            <a:srgbClr val="9DABBB">
              <a:alpha val="40000"/>
            </a:srgbClr>
          </a:solidFill>
          <a:ln w="6350" cmpd="sng">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313" tIns="45659" rIns="91313" bIns="45659" anchor="ctr"/>
          <a:lstStyle/>
          <a:p>
            <a:pPr algn="ctr" defTabSz="913077" fontAlgn="base">
              <a:spcBef>
                <a:spcPct val="0"/>
              </a:spcBef>
              <a:spcAft>
                <a:spcPct val="0"/>
              </a:spcAft>
              <a:defRPr/>
            </a:pPr>
            <a:endParaRPr lang="en-AU" dirty="0">
              <a:ln>
                <a:solidFill>
                  <a:srgbClr val="FFFFFF"/>
                </a:solidFill>
              </a:ln>
              <a:solidFill>
                <a:srgbClr val="FFFFFF"/>
              </a:solidFill>
            </a:endParaRPr>
          </a:p>
        </p:txBody>
      </p:sp>
      <p:sp>
        <p:nvSpPr>
          <p:cNvPr id="88067" name="Title 1"/>
          <p:cNvSpPr>
            <a:spLocks noGrp="1"/>
          </p:cNvSpPr>
          <p:nvPr>
            <p:ph type="title"/>
          </p:nvPr>
        </p:nvSpPr>
        <p:spPr/>
        <p:txBody>
          <a:bodyPr>
            <a:normAutofit fontScale="90000"/>
          </a:bodyPr>
          <a:lstStyle/>
          <a:p>
            <a:r>
              <a:rPr dirty="0" smtClean="0"/>
              <a:t>Contents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0109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10000"/>
          </a:bodyPr>
          <a:lstStyle/>
          <a:p>
            <a:pPr marL="0" indent="0">
              <a:buClr>
                <a:schemeClr val="bg2"/>
              </a:buClr>
              <a:buNone/>
            </a:pPr>
            <a:endParaRPr lang="en-GB" sz="1800" dirty="0" smtClean="0"/>
          </a:p>
          <a:p>
            <a:pPr>
              <a:buClr>
                <a:schemeClr val="bg2"/>
              </a:buClr>
              <a:buFont typeface="Arial" pitchFamily="34" charset="0"/>
              <a:buChar char="•"/>
            </a:pPr>
            <a:endParaRPr lang="en-GB" sz="1800" dirty="0" smtClean="0"/>
          </a:p>
          <a:p>
            <a:r>
              <a:rPr lang="en-GB" dirty="0" smtClean="0"/>
              <a:t>The probability of multiple Eurozone exits is higher than ever,  despite this we think that property market risks have been over estimated by occupiers </a:t>
            </a:r>
          </a:p>
          <a:p>
            <a:pPr marL="342900" indent="-342900">
              <a:buFont typeface="Arial" pitchFamily="34" charset="0"/>
              <a:buChar char="•"/>
            </a:pPr>
            <a:endParaRPr lang="en-GB" dirty="0" smtClean="0"/>
          </a:p>
          <a:p>
            <a:r>
              <a:rPr lang="en-GB" dirty="0" smtClean="0"/>
              <a:t>Asia Pacific occupiers are expected to benefit from more affordable occupancy per workstation costs compared to western markets </a:t>
            </a:r>
          </a:p>
          <a:p>
            <a:pPr marL="342900" indent="-342900">
              <a:buFont typeface="Arial" pitchFamily="34" charset="0"/>
              <a:buChar char="•"/>
            </a:pPr>
            <a:endParaRPr lang="en-GB" dirty="0" smtClean="0"/>
          </a:p>
          <a:p>
            <a:r>
              <a:rPr lang="en-GB" dirty="0" smtClean="0"/>
              <a:t>Indian and second tier Chinese markets will remain amongst the most affordable markets in the region, despite forecasts rental growth coming</a:t>
            </a:r>
          </a:p>
        </p:txBody>
      </p:sp>
      <p:sp>
        <p:nvSpPr>
          <p:cNvPr id="6" name="Title 5"/>
          <p:cNvSpPr>
            <a:spLocks noGrp="1"/>
          </p:cNvSpPr>
          <p:nvPr>
            <p:ph type="title"/>
          </p:nvPr>
        </p:nvSpPr>
        <p:spPr/>
        <p:txBody>
          <a:bodyPr/>
          <a:lstStyle/>
          <a:p>
            <a:r>
              <a:rPr lang="en-GB" dirty="0" smtClean="0"/>
              <a:t>Key views for 2013</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390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3896388"/>
              </p:ext>
            </p:extLst>
          </p:nvPr>
        </p:nvGraphicFramePr>
        <p:xfrm>
          <a:off x="1567636" y="1371600"/>
          <a:ext cx="6019800" cy="4079240"/>
        </p:xfrm>
        <a:graphic>
          <a:graphicData uri="http://schemas.openxmlformats.org/drawingml/2006/table">
            <a:tbl>
              <a:tblPr firstRow="1" bandRow="1">
                <a:tableStyleId>{5C22544A-7EE6-4342-B048-85BDC9FD1C3A}</a:tableStyleId>
              </a:tblPr>
              <a:tblGrid>
                <a:gridCol w="3009900"/>
                <a:gridCol w="30099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Top 10 Worldwide</a:t>
                      </a:r>
                    </a:p>
                  </a:txBody>
                  <a:tcPr/>
                </a:tc>
                <a:tc>
                  <a:txBody>
                    <a:bodyPr/>
                    <a:lstStyle/>
                    <a:p>
                      <a:pPr fontAlgn="base"/>
                      <a:r>
                        <a:rPr lang="en-US" sz="1800" b="1" kern="1200" dirty="0" smtClean="0">
                          <a:solidFill>
                            <a:schemeClr val="lt1"/>
                          </a:solidFill>
                          <a:effectLst/>
                          <a:latin typeface="+mn-lt"/>
                          <a:ea typeface="+mn-ea"/>
                          <a:cs typeface="+mn-cs"/>
                        </a:rPr>
                        <a:t>Top 10 USA</a:t>
                      </a:r>
                      <a:endParaRPr lang="en-US" sz="1800" b="1" kern="1200" dirty="0">
                        <a:solidFill>
                          <a:schemeClr val="lt1"/>
                        </a:solidFill>
                        <a:effectLst/>
                        <a:latin typeface="+mn-lt"/>
                        <a:ea typeface="+mn-ea"/>
                        <a:cs typeface="+mn-cs"/>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 Whitney Houston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 Whitney Houston</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800" kern="1200" dirty="0" err="1" smtClean="0">
                          <a:solidFill>
                            <a:schemeClr val="dk1"/>
                          </a:solidFill>
                          <a:effectLst/>
                          <a:latin typeface="+mn-lt"/>
                          <a:ea typeface="+mn-ea"/>
                          <a:cs typeface="+mn-cs"/>
                        </a:rPr>
                        <a:t>Gangnam</a:t>
                      </a:r>
                      <a:r>
                        <a:rPr lang="en-US" sz="1800" kern="1200" dirty="0" smtClean="0">
                          <a:solidFill>
                            <a:schemeClr val="dk1"/>
                          </a:solidFill>
                          <a:effectLst/>
                          <a:latin typeface="+mn-lt"/>
                          <a:ea typeface="+mn-ea"/>
                          <a:cs typeface="+mn-cs"/>
                        </a:rPr>
                        <a:t> Style</a:t>
                      </a:r>
                    </a:p>
                  </a:txBody>
                  <a:tcPr/>
                </a:tc>
                <a:tc>
                  <a:txBody>
                    <a:bodyPr/>
                    <a:lstStyle/>
                    <a:p>
                      <a:r>
                        <a:rPr lang="en-US" dirty="0" smtClean="0"/>
                        <a:t>2. Hurricane</a:t>
                      </a:r>
                      <a:r>
                        <a:rPr lang="en-US" baseline="0" dirty="0" smtClean="0"/>
                        <a:t> Sandy</a:t>
                      </a:r>
                      <a:endParaRPr lang="en-US" dirty="0"/>
                    </a:p>
                  </a:txBody>
                  <a:tcPr/>
                </a:tc>
              </a:tr>
              <a:tr h="370840">
                <a:tc>
                  <a:txBody>
                    <a:bodyPr/>
                    <a:lstStyle/>
                    <a:p>
                      <a:r>
                        <a:rPr lang="en-US" dirty="0" smtClean="0"/>
                        <a:t>3. Hurricane</a:t>
                      </a:r>
                      <a:r>
                        <a:rPr lang="en-US" baseline="0" dirty="0" smtClean="0"/>
                        <a:t> Sandy</a:t>
                      </a:r>
                      <a:endParaRPr lang="en-US" dirty="0"/>
                    </a:p>
                  </a:txBody>
                  <a:tcPr/>
                </a:tc>
                <a:tc>
                  <a:txBody>
                    <a:bodyPr/>
                    <a:lstStyle/>
                    <a:p>
                      <a:r>
                        <a:rPr lang="en-US" dirty="0" smtClean="0"/>
                        <a:t>3. 2012 US Election</a:t>
                      </a:r>
                      <a:endParaRPr lang="en-US" dirty="0"/>
                    </a:p>
                  </a:txBody>
                  <a:tcPr/>
                </a:tc>
              </a:tr>
              <a:tr h="370840">
                <a:tc>
                  <a:txBody>
                    <a:bodyPr/>
                    <a:lstStyle/>
                    <a:p>
                      <a:r>
                        <a:rPr lang="en-US" dirty="0" smtClean="0"/>
                        <a:t>4. </a:t>
                      </a:r>
                      <a:r>
                        <a:rPr lang="en-US" dirty="0" err="1" smtClean="0"/>
                        <a:t>iPad</a:t>
                      </a:r>
                      <a:r>
                        <a:rPr lang="en-US" dirty="0" smtClean="0"/>
                        <a:t> 3</a:t>
                      </a:r>
                      <a:endParaRPr lang="en-US" dirty="0"/>
                    </a:p>
                  </a:txBody>
                  <a:tcPr/>
                </a:tc>
                <a:tc>
                  <a:txBody>
                    <a:bodyPr/>
                    <a:lstStyle/>
                    <a:p>
                      <a:r>
                        <a:rPr lang="en-US" dirty="0" smtClean="0"/>
                        <a:t>4. Hunger Games</a:t>
                      </a:r>
                      <a:endParaRPr lang="en-US" dirty="0"/>
                    </a:p>
                  </a:txBody>
                  <a:tcPr/>
                </a:tc>
              </a:tr>
              <a:tr h="370840">
                <a:tc>
                  <a:txBody>
                    <a:bodyPr/>
                    <a:lstStyle/>
                    <a:p>
                      <a:r>
                        <a:rPr lang="en-US" dirty="0" smtClean="0"/>
                        <a:t>5. Diablo 3*</a:t>
                      </a:r>
                      <a:endParaRPr lang="en-US" dirty="0"/>
                    </a:p>
                  </a:txBody>
                  <a:tcPr/>
                </a:tc>
                <a:tc>
                  <a:txBody>
                    <a:bodyPr/>
                    <a:lstStyle/>
                    <a:p>
                      <a:r>
                        <a:rPr lang="en-US" dirty="0" smtClean="0"/>
                        <a:t>5. Jeremy Lin*</a:t>
                      </a:r>
                      <a:endParaRPr lang="en-US" dirty="0"/>
                    </a:p>
                  </a:txBody>
                  <a:tcPr/>
                </a:tc>
              </a:tr>
              <a:tr h="370840">
                <a:tc>
                  <a:txBody>
                    <a:bodyPr/>
                    <a:lstStyle/>
                    <a:p>
                      <a:r>
                        <a:rPr lang="en-US" dirty="0" smtClean="0"/>
                        <a:t>6. Kate Middleton</a:t>
                      </a:r>
                      <a:endParaRPr lang="en-US" dirty="0"/>
                    </a:p>
                  </a:txBody>
                  <a:tcPr/>
                </a:tc>
                <a:tc>
                  <a:txBody>
                    <a:bodyPr/>
                    <a:lstStyle/>
                    <a:p>
                      <a:r>
                        <a:rPr lang="en-US" dirty="0" smtClean="0"/>
                        <a:t>6. Olympics 2012</a:t>
                      </a:r>
                      <a:endParaRPr lang="en-US" dirty="0"/>
                    </a:p>
                  </a:txBody>
                  <a:tcPr/>
                </a:tc>
              </a:tr>
              <a:tr h="370840">
                <a:tc>
                  <a:txBody>
                    <a:bodyPr/>
                    <a:lstStyle/>
                    <a:p>
                      <a:r>
                        <a:rPr lang="en-US" dirty="0" smtClean="0"/>
                        <a:t>7. Olympics 2012</a:t>
                      </a:r>
                      <a:endParaRPr lang="en-US" dirty="0"/>
                    </a:p>
                  </a:txBody>
                  <a:tcPr/>
                </a:tc>
                <a:tc>
                  <a:txBody>
                    <a:bodyPr/>
                    <a:lstStyle/>
                    <a:p>
                      <a:r>
                        <a:rPr lang="en-US" dirty="0" smtClean="0"/>
                        <a:t>7. Amanda</a:t>
                      </a:r>
                      <a:r>
                        <a:rPr lang="en-US" baseline="0" dirty="0" smtClean="0"/>
                        <a:t> Todd</a:t>
                      </a:r>
                      <a:endParaRPr lang="en-US" dirty="0"/>
                    </a:p>
                  </a:txBody>
                  <a:tcPr/>
                </a:tc>
              </a:tr>
              <a:tr h="370840">
                <a:tc>
                  <a:txBody>
                    <a:bodyPr/>
                    <a:lstStyle/>
                    <a:p>
                      <a:r>
                        <a:rPr lang="en-US" dirty="0" smtClean="0"/>
                        <a:t>8. Amanda Todd*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8. </a:t>
                      </a:r>
                      <a:r>
                        <a:rPr lang="en-US" sz="1800" kern="1200" dirty="0" err="1" smtClean="0">
                          <a:solidFill>
                            <a:schemeClr val="dk1"/>
                          </a:solidFill>
                          <a:effectLst/>
                          <a:latin typeface="+mn-lt"/>
                          <a:ea typeface="+mn-ea"/>
                          <a:cs typeface="+mn-cs"/>
                        </a:rPr>
                        <a:t>Gangnam</a:t>
                      </a:r>
                      <a:r>
                        <a:rPr lang="en-US" sz="1800" kern="1200" dirty="0" smtClean="0">
                          <a:solidFill>
                            <a:schemeClr val="dk1"/>
                          </a:solidFill>
                          <a:effectLst/>
                          <a:latin typeface="+mn-lt"/>
                          <a:ea typeface="+mn-ea"/>
                          <a:cs typeface="+mn-cs"/>
                        </a:rPr>
                        <a:t> Style</a:t>
                      </a:r>
                    </a:p>
                  </a:txBody>
                  <a:tcPr/>
                </a:tc>
              </a:tr>
              <a:tr h="370840">
                <a:tc>
                  <a:txBody>
                    <a:bodyPr/>
                    <a:lstStyle/>
                    <a:p>
                      <a:r>
                        <a:rPr lang="en-US" dirty="0" smtClean="0"/>
                        <a:t>9. Michael Clarke Duncan*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 Michael Clarke Duncan</a:t>
                      </a:r>
                    </a:p>
                  </a:txBody>
                  <a:tcPr/>
                </a:tc>
              </a:tr>
              <a:tr h="370840">
                <a:tc>
                  <a:txBody>
                    <a:bodyPr/>
                    <a:lstStyle/>
                    <a:p>
                      <a:r>
                        <a:rPr lang="en-US" dirty="0" smtClean="0"/>
                        <a:t>10 BBB 12*</a:t>
                      </a:r>
                      <a:endParaRPr lang="en-US" dirty="0"/>
                    </a:p>
                  </a:txBody>
                  <a:tcPr/>
                </a:tc>
                <a:tc>
                  <a:txBody>
                    <a:bodyPr/>
                    <a:lstStyle/>
                    <a:p>
                      <a:r>
                        <a:rPr lang="en-US" dirty="0" smtClean="0"/>
                        <a:t>10. KONY</a:t>
                      </a:r>
                      <a:r>
                        <a:rPr lang="en-US" baseline="0" dirty="0" smtClean="0"/>
                        <a:t> 2012*</a:t>
                      </a:r>
                      <a:endParaRPr lang="en-US" dirty="0"/>
                    </a:p>
                  </a:txBody>
                  <a:tcPr/>
                </a:tc>
              </a:tr>
            </a:tbl>
          </a:graphicData>
        </a:graphic>
      </p:graphicFrame>
      <p:sp>
        <p:nvSpPr>
          <p:cNvPr id="3" name="Title 2"/>
          <p:cNvSpPr>
            <a:spLocks noGrp="1"/>
          </p:cNvSpPr>
          <p:nvPr>
            <p:ph type="title"/>
          </p:nvPr>
        </p:nvSpPr>
        <p:spPr/>
        <p:txBody>
          <a:bodyPr/>
          <a:lstStyle/>
          <a:p>
            <a:r>
              <a:rPr lang="en-US" sz="3200" dirty="0" smtClean="0"/>
              <a:t>Perspective - Top 10 Google Searches for 2012</a:t>
            </a:r>
            <a:endParaRPr lang="en-US" sz="3200" dirty="0"/>
          </a:p>
        </p:txBody>
      </p:sp>
      <p:sp>
        <p:nvSpPr>
          <p:cNvPr id="5" name="TextBox 4"/>
          <p:cNvSpPr txBox="1"/>
          <p:nvPr/>
        </p:nvSpPr>
        <p:spPr>
          <a:xfrm>
            <a:off x="5334000" y="6477000"/>
            <a:ext cx="3597897" cy="261610"/>
          </a:xfrm>
          <a:prstGeom prst="rect">
            <a:avLst/>
          </a:prstGeom>
          <a:noFill/>
        </p:spPr>
        <p:txBody>
          <a:bodyPr wrap="none" rtlCol="0">
            <a:spAutoFit/>
          </a:bodyPr>
          <a:lstStyle/>
          <a:p>
            <a:r>
              <a:rPr lang="en-US" sz="1100" dirty="0"/>
              <a:t>Source: http://</a:t>
            </a:r>
            <a:r>
              <a:rPr lang="en-US" sz="1100" dirty="0" err="1"/>
              <a:t>www.google.com</a:t>
            </a:r>
            <a:r>
              <a:rPr lang="en-US" sz="1100" dirty="0"/>
              <a:t>/zeitgeist/2012/#the-world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225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ctrTitle"/>
          </p:nvPr>
        </p:nvSpPr>
        <p:spPr>
          <a:xfrm>
            <a:off x="320675" y="2579688"/>
            <a:ext cx="8289925" cy="1023937"/>
          </a:xfrm>
        </p:spPr>
        <p:txBody>
          <a:bodyPr>
            <a:normAutofit/>
          </a:bodyPr>
          <a:lstStyle/>
          <a:p>
            <a:pPr algn="l">
              <a:defRPr/>
            </a:pPr>
            <a:r>
              <a:rPr lang="en-GB" dirty="0" smtClean="0">
                <a:latin typeface="Arial" pitchFamily="34" charset="0"/>
                <a:cs typeface="Arial" pitchFamily="34" charset="0"/>
              </a:rPr>
              <a:t>Americas</a:t>
            </a:r>
            <a:endParaRPr lang="en-GB" dirty="0">
              <a:latin typeface="Arial" pitchFamily="34" charset="0"/>
              <a:cs typeface="Arial" pitchFamily="34" charset="0"/>
            </a:endParaRPr>
          </a:p>
        </p:txBody>
      </p:sp>
      <p:sp>
        <p:nvSpPr>
          <p:cNvPr id="4" name="Text Placeholder 28"/>
          <p:cNvSpPr txBox="1">
            <a:spLocks/>
          </p:cNvSpPr>
          <p:nvPr/>
        </p:nvSpPr>
        <p:spPr bwMode="auto">
          <a:xfrm>
            <a:off x="457200" y="3276600"/>
            <a:ext cx="7010400" cy="457200"/>
          </a:xfrm>
          <a:prstGeom prst="rect">
            <a:avLst/>
          </a:prstGeom>
          <a:noFill/>
          <a:ln w="9525">
            <a:noFill/>
            <a:miter lim="800000"/>
            <a:headEnd/>
            <a:tailEnd/>
          </a:ln>
        </p:spPr>
        <p:txBody>
          <a:bodyPr lIns="0" tIns="0" rIns="0" bIns="0"/>
          <a:lstStyle/>
          <a:p>
            <a:r>
              <a:rPr lang="en-US" dirty="0"/>
              <a:t>Ms. Brook </a:t>
            </a:r>
            <a:r>
              <a:rPr lang="en-US" dirty="0" smtClean="0"/>
              <a:t>Scott - Head </a:t>
            </a:r>
            <a:r>
              <a:rPr lang="en-US" dirty="0"/>
              <a:t>of Americas Occupier Research, CBRE</a:t>
            </a:r>
          </a:p>
          <a:p>
            <a:r>
              <a:rPr lang="en-US" dirty="0" smtClean="0"/>
              <a:t> </a:t>
            </a:r>
            <a:endParaRPr lang="en-US" dirty="0"/>
          </a:p>
        </p:txBody>
      </p:sp>
      <p:pic>
        <p:nvPicPr>
          <p:cNvPr id="5" name="Picture 4" descr="CNGLogo.gif"/>
          <p:cNvPicPr>
            <a:picLocks noChangeAspect="1"/>
          </p:cNvPicPr>
          <p:nvPr/>
        </p:nvPicPr>
        <p:blipFill>
          <a:blip r:embed="rId3" cstate="print"/>
          <a:stretch>
            <a:fillRect/>
          </a:stretch>
        </p:blipFill>
        <p:spPr>
          <a:xfrm>
            <a:off x="381000" y="5181600"/>
            <a:ext cx="2057400" cy="112200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0849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2000"/>
              </a:spcAft>
              <a:buClrTx/>
              <a:buSzTx/>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2A0B9131-6836-421A-BA44-8AE70CBA5B3B}" type="slidenum">
              <a:rPr lang="en-US" smtClean="0"/>
              <a:pPr/>
              <a:t>41</a:t>
            </a:fld>
            <a:endParaRPr lang="en-US" dirty="0"/>
          </a:p>
        </p:txBody>
      </p:sp>
      <p:sp>
        <p:nvSpPr>
          <p:cNvPr id="6" name="Title 5"/>
          <p:cNvSpPr>
            <a:spLocks noGrp="1"/>
          </p:cNvSpPr>
          <p:nvPr>
            <p:ph type="title"/>
          </p:nvPr>
        </p:nvSpPr>
        <p:spPr>
          <a:xfrm>
            <a:off x="457200" y="381000"/>
            <a:ext cx="8420100" cy="487362"/>
          </a:xfrm>
        </p:spPr>
        <p:txBody>
          <a:bodyPr>
            <a:normAutofit fontScale="90000"/>
          </a:bodyPr>
          <a:lstStyle/>
          <a:p>
            <a:r>
              <a:rPr lang="en-US" dirty="0"/>
              <a:t>Macro Economic Indicators By </a:t>
            </a:r>
            <a:r>
              <a:rPr lang="en-US" dirty="0" smtClean="0"/>
              <a:t>Region</a:t>
            </a:r>
            <a:br>
              <a:rPr lang="en-US" dirty="0" smtClean="0"/>
            </a:br>
            <a:endParaRPr lang="en-US" dirty="0"/>
          </a:p>
        </p:txBody>
      </p:sp>
      <p:sp>
        <p:nvSpPr>
          <p:cNvPr id="10" name="TextBox 9"/>
          <p:cNvSpPr txBox="1"/>
          <p:nvPr/>
        </p:nvSpPr>
        <p:spPr>
          <a:xfrm>
            <a:off x="457200" y="1029345"/>
            <a:ext cx="7620000" cy="338554"/>
          </a:xfrm>
          <a:prstGeom prst="rect">
            <a:avLst/>
          </a:prstGeom>
          <a:noFill/>
        </p:spPr>
        <p:txBody>
          <a:bodyPr wrap="square" rtlCol="0">
            <a:spAutoFit/>
          </a:bodyPr>
          <a:lstStyle/>
          <a:p>
            <a:r>
              <a:rPr lang="en-US" sz="1600" b="1" dirty="0" smtClean="0"/>
              <a:t>(Real GDP, Annual % Change)</a:t>
            </a:r>
            <a:endParaRPr lang="en-US" sz="1600" b="1" dirty="0"/>
          </a:p>
        </p:txBody>
      </p:sp>
      <p:graphicFrame>
        <p:nvGraphicFramePr>
          <p:cNvPr id="11" name="Chart 10"/>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43134573"/>
              </p:ext>
            </p:extLst>
          </p:nvPr>
        </p:nvGraphicFramePr>
        <p:xfrm>
          <a:off x="838200" y="1367899"/>
          <a:ext cx="7714876" cy="40100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3"/>
          <p:cNvSpPr txBox="1">
            <a:spLocks noChangeArrowheads="1"/>
          </p:cNvSpPr>
          <p:nvPr/>
        </p:nvSpPr>
        <p:spPr bwMode="auto">
          <a:xfrm>
            <a:off x="1676400" y="6400800"/>
            <a:ext cx="2496196" cy="369332"/>
          </a:xfrm>
          <a:prstGeom prst="rect">
            <a:avLst/>
          </a:prstGeom>
          <a:noFill/>
          <a:ln w="9525">
            <a:noFill/>
            <a:miter lim="800000"/>
            <a:headEnd/>
            <a:tailEnd/>
          </a:ln>
        </p:spPr>
        <p:txBody>
          <a:bodyPr wrap="none">
            <a:spAutoFit/>
          </a:bodyPr>
          <a:lstStyle/>
          <a:p>
            <a:r>
              <a:rPr lang="en-US" sz="1000" b="1" dirty="0"/>
              <a:t>Source: </a:t>
            </a:r>
            <a:r>
              <a:rPr lang="en-US" sz="1000" dirty="0" smtClean="0"/>
              <a:t>IHS </a:t>
            </a:r>
            <a:r>
              <a:rPr lang="en-US" sz="1000" dirty="0"/>
              <a:t>Global</a:t>
            </a:r>
            <a:r>
              <a:rPr lang="en-US" sz="1000" dirty="0" smtClean="0"/>
              <a:t> Insight, </a:t>
            </a:r>
            <a:r>
              <a:rPr lang="en-US" sz="1000" dirty="0"/>
              <a:t>December</a:t>
            </a:r>
            <a:r>
              <a:rPr lang="en-US" dirty="0" smtClean="0"/>
              <a:t> </a:t>
            </a:r>
            <a:r>
              <a:rPr lang="en-US" sz="1000" dirty="0" smtClean="0"/>
              <a:t>2012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516091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 Labor Market Outlook</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24769053"/>
              </p:ext>
            </p:extLst>
          </p:nvPr>
        </p:nvGraphicFramePr>
        <p:xfrm>
          <a:off x="609599" y="1371600"/>
          <a:ext cx="8245039"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a:spLocks noChangeArrowheads="1"/>
          </p:cNvSpPr>
          <p:nvPr/>
        </p:nvSpPr>
        <p:spPr bwMode="auto">
          <a:xfrm>
            <a:off x="1676400" y="6400800"/>
            <a:ext cx="2496196" cy="369332"/>
          </a:xfrm>
          <a:prstGeom prst="rect">
            <a:avLst/>
          </a:prstGeom>
          <a:noFill/>
          <a:ln w="9525">
            <a:noFill/>
            <a:miter lim="800000"/>
            <a:headEnd/>
            <a:tailEnd/>
          </a:ln>
        </p:spPr>
        <p:txBody>
          <a:bodyPr wrap="none">
            <a:spAutoFit/>
          </a:bodyPr>
          <a:lstStyle/>
          <a:p>
            <a:r>
              <a:rPr lang="en-US" sz="1000" b="1" dirty="0"/>
              <a:t>Source: </a:t>
            </a:r>
            <a:r>
              <a:rPr lang="en-US" sz="1000" dirty="0" smtClean="0"/>
              <a:t>IHS </a:t>
            </a:r>
            <a:r>
              <a:rPr lang="en-US" sz="1000" dirty="0"/>
              <a:t>Global</a:t>
            </a:r>
            <a:r>
              <a:rPr lang="en-US" sz="1000" dirty="0" smtClean="0"/>
              <a:t> Insight, </a:t>
            </a:r>
            <a:r>
              <a:rPr lang="en-US" sz="1000" dirty="0"/>
              <a:t>December</a:t>
            </a:r>
            <a:r>
              <a:rPr lang="en-US" dirty="0" smtClean="0"/>
              <a:t> </a:t>
            </a:r>
            <a:r>
              <a:rPr lang="en-US" sz="1000" dirty="0" smtClean="0"/>
              <a:t>2012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884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Canadian Labor Market Outlook</a:t>
            </a:r>
            <a:endParaRPr lang="en-US" dirty="0"/>
          </a:p>
        </p:txBody>
      </p:sp>
      <p:sp>
        <p:nvSpPr>
          <p:cNvPr id="6" name="TextBox 3"/>
          <p:cNvSpPr txBox="1">
            <a:spLocks noChangeArrowheads="1"/>
          </p:cNvSpPr>
          <p:nvPr/>
        </p:nvSpPr>
        <p:spPr bwMode="auto">
          <a:xfrm>
            <a:off x="1676400" y="6400800"/>
            <a:ext cx="2496196" cy="369332"/>
          </a:xfrm>
          <a:prstGeom prst="rect">
            <a:avLst/>
          </a:prstGeom>
          <a:noFill/>
          <a:ln w="9525">
            <a:noFill/>
            <a:miter lim="800000"/>
            <a:headEnd/>
            <a:tailEnd/>
          </a:ln>
        </p:spPr>
        <p:txBody>
          <a:bodyPr wrap="none">
            <a:spAutoFit/>
          </a:bodyPr>
          <a:lstStyle/>
          <a:p>
            <a:r>
              <a:rPr lang="en-US" sz="1000" b="1" dirty="0"/>
              <a:t>Source: </a:t>
            </a:r>
            <a:r>
              <a:rPr lang="en-US" sz="1000" dirty="0" smtClean="0"/>
              <a:t>IHS </a:t>
            </a:r>
            <a:r>
              <a:rPr lang="en-US" sz="1000" dirty="0"/>
              <a:t>Global</a:t>
            </a:r>
            <a:r>
              <a:rPr lang="en-US" sz="1000" dirty="0" smtClean="0"/>
              <a:t> Insight, </a:t>
            </a:r>
            <a:r>
              <a:rPr lang="en-US" sz="1000" dirty="0"/>
              <a:t>December</a:t>
            </a:r>
            <a:r>
              <a:rPr lang="en-US" dirty="0" smtClean="0"/>
              <a:t> </a:t>
            </a:r>
            <a:r>
              <a:rPr lang="en-US" sz="1000" dirty="0" smtClean="0"/>
              <a:t>2012  </a:t>
            </a:r>
            <a:endParaRPr lang="en-US" sz="1000" dirty="0"/>
          </a:p>
        </p:txBody>
      </p:sp>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79547628"/>
              </p:ext>
            </p:extLst>
          </p:nvPr>
        </p:nvGraphicFramePr>
        <p:xfrm>
          <a:off x="462367" y="1295400"/>
          <a:ext cx="8245039" cy="4267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5943600" y="1524000"/>
            <a:ext cx="0" cy="3124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55273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54016759"/>
              </p:ext>
            </p:extLst>
          </p:nvPr>
        </p:nvGraphicFramePr>
        <p:xfrm>
          <a:off x="304800" y="990600"/>
          <a:ext cx="8534400" cy="512063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p:cNvSpPr>
            <a:spLocks noGrp="1"/>
          </p:cNvSpPr>
          <p:nvPr>
            <p:ph type="title"/>
          </p:nvPr>
        </p:nvSpPr>
        <p:spPr/>
        <p:txBody>
          <a:bodyPr>
            <a:normAutofit fontScale="90000"/>
          </a:bodyPr>
          <a:lstStyle/>
          <a:p>
            <a:r>
              <a:rPr lang="en-US" dirty="0" smtClean="0"/>
              <a:t>Latin American Economic Outlook</a:t>
            </a:r>
            <a:endParaRPr lang="en-US" dirty="0"/>
          </a:p>
        </p:txBody>
      </p:sp>
      <p:sp>
        <p:nvSpPr>
          <p:cNvPr id="10" name="TextBox 3"/>
          <p:cNvSpPr txBox="1">
            <a:spLocks noChangeArrowheads="1"/>
          </p:cNvSpPr>
          <p:nvPr/>
        </p:nvSpPr>
        <p:spPr bwMode="auto">
          <a:xfrm>
            <a:off x="1676400" y="6400800"/>
            <a:ext cx="2496196" cy="369332"/>
          </a:xfrm>
          <a:prstGeom prst="rect">
            <a:avLst/>
          </a:prstGeom>
          <a:noFill/>
          <a:ln w="9525">
            <a:noFill/>
            <a:miter lim="800000"/>
            <a:headEnd/>
            <a:tailEnd/>
          </a:ln>
        </p:spPr>
        <p:txBody>
          <a:bodyPr wrap="none">
            <a:spAutoFit/>
          </a:bodyPr>
          <a:lstStyle/>
          <a:p>
            <a:r>
              <a:rPr lang="en-US" sz="1000" b="1" dirty="0"/>
              <a:t>Source: </a:t>
            </a:r>
            <a:r>
              <a:rPr lang="en-US" sz="1000" dirty="0" smtClean="0"/>
              <a:t>IHS </a:t>
            </a:r>
            <a:r>
              <a:rPr lang="en-US" sz="1000" dirty="0"/>
              <a:t>Global</a:t>
            </a:r>
            <a:r>
              <a:rPr lang="en-US" sz="1000" dirty="0" smtClean="0"/>
              <a:t> Insight, </a:t>
            </a:r>
            <a:r>
              <a:rPr lang="en-US" sz="1000" dirty="0"/>
              <a:t>December</a:t>
            </a:r>
            <a:r>
              <a:rPr lang="en-US" dirty="0" smtClean="0"/>
              <a:t> </a:t>
            </a:r>
            <a:r>
              <a:rPr lang="en-US" sz="1000" dirty="0" smtClean="0"/>
              <a:t>2012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3750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 Office Market – Supply / Demand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98930556"/>
              </p:ext>
            </p:extLst>
          </p:nvPr>
        </p:nvGraphicFramePr>
        <p:xfrm>
          <a:off x="381000" y="1447800"/>
          <a:ext cx="8292352" cy="45383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a:spLocks noChangeArrowheads="1"/>
          </p:cNvSpPr>
          <p:nvPr/>
        </p:nvSpPr>
        <p:spPr bwMode="auto">
          <a:xfrm>
            <a:off x="1676400" y="6400800"/>
            <a:ext cx="1550424" cy="246221"/>
          </a:xfrm>
          <a:prstGeom prst="rect">
            <a:avLst/>
          </a:prstGeom>
          <a:noFill/>
          <a:ln w="9525">
            <a:noFill/>
            <a:miter lim="800000"/>
            <a:headEnd/>
            <a:tailEnd/>
          </a:ln>
        </p:spPr>
        <p:txBody>
          <a:bodyPr wrap="none">
            <a:spAutoFit/>
          </a:bodyPr>
          <a:lstStyle/>
          <a:p>
            <a:r>
              <a:rPr lang="en-US" sz="1000" b="1" dirty="0"/>
              <a:t>Source: </a:t>
            </a:r>
            <a:r>
              <a:rPr lang="en-US" sz="1000" dirty="0" smtClean="0"/>
              <a:t>CBRE EA, Q3 2012</a:t>
            </a:r>
            <a:endParaRPr lang="en-US" sz="1000" dirty="0"/>
          </a:p>
        </p:txBody>
      </p:sp>
      <p:sp>
        <p:nvSpPr>
          <p:cNvPr id="7" name="TextBox 6"/>
          <p:cNvSpPr txBox="1"/>
          <p:nvPr/>
        </p:nvSpPr>
        <p:spPr>
          <a:xfrm>
            <a:off x="228600" y="902732"/>
            <a:ext cx="2667000" cy="369332"/>
          </a:xfrm>
          <a:prstGeom prst="rect">
            <a:avLst/>
          </a:prstGeom>
          <a:noFill/>
        </p:spPr>
        <p:txBody>
          <a:bodyPr wrap="square" rtlCol="0">
            <a:spAutoFit/>
          </a:bodyPr>
          <a:lstStyle/>
          <a:p>
            <a:r>
              <a:rPr lang="en-US" dirty="0" smtClean="0">
                <a:latin typeface="Futura BdCn BT" pitchFamily="34" charset="0"/>
              </a:rPr>
              <a:t>(SF x 1000)</a:t>
            </a:r>
            <a:endParaRPr lang="en-US" dirty="0">
              <a:latin typeface="Futura BdCn BT" pitchFamily="34" charset="0"/>
            </a:endParaRPr>
          </a:p>
        </p:txBody>
      </p:sp>
      <p:sp>
        <p:nvSpPr>
          <p:cNvPr id="8" name="TextBox 7"/>
          <p:cNvSpPr txBox="1"/>
          <p:nvPr/>
        </p:nvSpPr>
        <p:spPr>
          <a:xfrm>
            <a:off x="6108701" y="902732"/>
            <a:ext cx="2667000" cy="369332"/>
          </a:xfrm>
          <a:prstGeom prst="rect">
            <a:avLst/>
          </a:prstGeom>
          <a:noFill/>
        </p:spPr>
        <p:txBody>
          <a:bodyPr wrap="square" rtlCol="0">
            <a:spAutoFit/>
          </a:bodyPr>
          <a:lstStyle/>
          <a:p>
            <a:pPr algn="r"/>
            <a:r>
              <a:rPr lang="en-US" dirty="0" smtClean="0">
                <a:latin typeface="Futura BdCn BT" pitchFamily="34" charset="0"/>
              </a:rPr>
              <a:t>(Vacancy Rate)</a:t>
            </a:r>
            <a:endParaRPr lang="en-US" dirty="0">
              <a:latin typeface="Futura BdCn BT"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7277588"/>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Canada Office Market – Supply / Demand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61752940"/>
              </p:ext>
            </p:extLst>
          </p:nvPr>
        </p:nvGraphicFramePr>
        <p:xfrm>
          <a:off x="533400" y="1276866"/>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a:spLocks noChangeArrowheads="1"/>
          </p:cNvSpPr>
          <p:nvPr/>
        </p:nvSpPr>
        <p:spPr bwMode="auto">
          <a:xfrm>
            <a:off x="1676400" y="6400800"/>
            <a:ext cx="1920719" cy="246221"/>
          </a:xfrm>
          <a:prstGeom prst="rect">
            <a:avLst/>
          </a:prstGeom>
          <a:noFill/>
          <a:ln w="9525">
            <a:noFill/>
            <a:miter lim="800000"/>
            <a:headEnd/>
            <a:tailEnd/>
          </a:ln>
        </p:spPr>
        <p:txBody>
          <a:bodyPr wrap="none">
            <a:spAutoFit/>
          </a:bodyPr>
          <a:lstStyle/>
          <a:p>
            <a:r>
              <a:rPr lang="en-US" sz="1000" b="1" dirty="0"/>
              <a:t>Source: </a:t>
            </a:r>
            <a:r>
              <a:rPr lang="en-US" sz="1000" dirty="0" smtClean="0"/>
              <a:t>CBRE Research, Q3 2012.</a:t>
            </a:r>
            <a:endParaRPr lang="en-US" sz="1000" dirty="0"/>
          </a:p>
        </p:txBody>
      </p:sp>
      <p:sp>
        <p:nvSpPr>
          <p:cNvPr id="7" name="TextBox 6"/>
          <p:cNvSpPr txBox="1"/>
          <p:nvPr/>
        </p:nvSpPr>
        <p:spPr>
          <a:xfrm>
            <a:off x="342899" y="869434"/>
            <a:ext cx="2667000" cy="369332"/>
          </a:xfrm>
          <a:prstGeom prst="rect">
            <a:avLst/>
          </a:prstGeom>
          <a:noFill/>
        </p:spPr>
        <p:txBody>
          <a:bodyPr wrap="square" rtlCol="0">
            <a:spAutoFit/>
          </a:bodyPr>
          <a:lstStyle/>
          <a:p>
            <a:r>
              <a:rPr lang="en-US" dirty="0" smtClean="0">
                <a:latin typeface="Futura BdCn BT" pitchFamily="34" charset="0"/>
              </a:rPr>
              <a:t>(SF x 1000)</a:t>
            </a:r>
            <a:endParaRPr lang="en-US" dirty="0">
              <a:latin typeface="Futura BdCn BT" pitchFamily="34" charset="0"/>
            </a:endParaRPr>
          </a:p>
        </p:txBody>
      </p:sp>
      <p:sp>
        <p:nvSpPr>
          <p:cNvPr id="8" name="TextBox 7"/>
          <p:cNvSpPr txBox="1"/>
          <p:nvPr/>
        </p:nvSpPr>
        <p:spPr>
          <a:xfrm>
            <a:off x="6019800" y="869434"/>
            <a:ext cx="2667000" cy="369332"/>
          </a:xfrm>
          <a:prstGeom prst="rect">
            <a:avLst/>
          </a:prstGeom>
          <a:noFill/>
        </p:spPr>
        <p:txBody>
          <a:bodyPr wrap="square" rtlCol="0">
            <a:spAutoFit/>
          </a:bodyPr>
          <a:lstStyle/>
          <a:p>
            <a:pPr algn="r"/>
            <a:r>
              <a:rPr lang="en-US" dirty="0" smtClean="0">
                <a:latin typeface="Futura BdCn BT" pitchFamily="34" charset="0"/>
              </a:rPr>
              <a:t>(Vacancy Rate)</a:t>
            </a:r>
            <a:endParaRPr lang="en-US" dirty="0">
              <a:latin typeface="Futura BdCn BT"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3420919"/>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420100" cy="1066800"/>
          </a:xfrm>
        </p:spPr>
        <p:txBody>
          <a:bodyPr/>
          <a:lstStyle/>
          <a:p>
            <a:r>
              <a:rPr lang="en-US" sz="3200" dirty="0" smtClean="0"/>
              <a:t>Latin America Office Market – Supply/Demand</a:t>
            </a:r>
            <a:br>
              <a:rPr lang="en-US" sz="3200" dirty="0" smtClean="0"/>
            </a:b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43395936"/>
              </p:ext>
            </p:extLst>
          </p:nvPr>
        </p:nvGraphicFramePr>
        <p:xfrm>
          <a:off x="533400" y="1238766"/>
          <a:ext cx="7966528" cy="47799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2899" y="869434"/>
            <a:ext cx="2667000" cy="369332"/>
          </a:xfrm>
          <a:prstGeom prst="rect">
            <a:avLst/>
          </a:prstGeom>
          <a:noFill/>
        </p:spPr>
        <p:txBody>
          <a:bodyPr wrap="square" rtlCol="0">
            <a:spAutoFit/>
          </a:bodyPr>
          <a:lstStyle/>
          <a:p>
            <a:r>
              <a:rPr lang="en-US" dirty="0" smtClean="0">
                <a:latin typeface="Futura BdCn BT" pitchFamily="34" charset="0"/>
              </a:rPr>
              <a:t>(SF x 1000)</a:t>
            </a:r>
            <a:endParaRPr lang="en-US" dirty="0">
              <a:latin typeface="Futura BdCn BT" pitchFamily="34" charset="0"/>
            </a:endParaRPr>
          </a:p>
        </p:txBody>
      </p:sp>
      <p:sp>
        <p:nvSpPr>
          <p:cNvPr id="8" name="TextBox 7"/>
          <p:cNvSpPr txBox="1"/>
          <p:nvPr/>
        </p:nvSpPr>
        <p:spPr>
          <a:xfrm>
            <a:off x="6019800" y="869434"/>
            <a:ext cx="2667000" cy="369332"/>
          </a:xfrm>
          <a:prstGeom prst="rect">
            <a:avLst/>
          </a:prstGeom>
          <a:noFill/>
        </p:spPr>
        <p:txBody>
          <a:bodyPr wrap="square" rtlCol="0">
            <a:spAutoFit/>
          </a:bodyPr>
          <a:lstStyle/>
          <a:p>
            <a:pPr algn="r"/>
            <a:r>
              <a:rPr lang="en-US" dirty="0" smtClean="0">
                <a:latin typeface="Futura BdCn BT" pitchFamily="34" charset="0"/>
              </a:rPr>
              <a:t>(Vacancy Rate)</a:t>
            </a:r>
            <a:endParaRPr lang="en-US" dirty="0">
              <a:latin typeface="Futura BdCn BT" pitchFamily="34" charset="0"/>
            </a:endParaRPr>
          </a:p>
        </p:txBody>
      </p:sp>
      <p:sp>
        <p:nvSpPr>
          <p:cNvPr id="9" name="TextBox 3"/>
          <p:cNvSpPr txBox="1">
            <a:spLocks noChangeArrowheads="1"/>
          </p:cNvSpPr>
          <p:nvPr/>
        </p:nvSpPr>
        <p:spPr bwMode="auto">
          <a:xfrm>
            <a:off x="1676400" y="6400800"/>
            <a:ext cx="1920719" cy="246221"/>
          </a:xfrm>
          <a:prstGeom prst="rect">
            <a:avLst/>
          </a:prstGeom>
          <a:noFill/>
          <a:ln w="9525">
            <a:noFill/>
            <a:miter lim="800000"/>
            <a:headEnd/>
            <a:tailEnd/>
          </a:ln>
        </p:spPr>
        <p:txBody>
          <a:bodyPr wrap="none">
            <a:spAutoFit/>
          </a:bodyPr>
          <a:lstStyle/>
          <a:p>
            <a:r>
              <a:rPr lang="en-US" sz="1000" b="1" dirty="0"/>
              <a:t>Source: </a:t>
            </a:r>
            <a:r>
              <a:rPr lang="en-US" sz="1000" dirty="0" smtClean="0"/>
              <a:t>CBRE Research, Q3 2012.</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7844569"/>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Prime Office Occupancy Costs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81726320"/>
              </p:ext>
            </p:extLst>
          </p:nvPr>
        </p:nvGraphicFramePr>
        <p:xfrm>
          <a:off x="609600" y="1295400"/>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a:spLocks noChangeArrowheads="1"/>
          </p:cNvSpPr>
          <p:nvPr/>
        </p:nvSpPr>
        <p:spPr bwMode="auto">
          <a:xfrm>
            <a:off x="1676399" y="6448301"/>
            <a:ext cx="1949573" cy="246221"/>
          </a:xfrm>
          <a:prstGeom prst="rect">
            <a:avLst/>
          </a:prstGeom>
          <a:noFill/>
          <a:ln w="9525">
            <a:noFill/>
            <a:miter lim="800000"/>
            <a:headEnd/>
            <a:tailEnd/>
          </a:ln>
        </p:spPr>
        <p:txBody>
          <a:bodyPr wrap="none">
            <a:spAutoFit/>
          </a:bodyPr>
          <a:lstStyle/>
          <a:p>
            <a:r>
              <a:rPr lang="en-US" sz="1000" b="1" dirty="0"/>
              <a:t>Source: </a:t>
            </a:r>
            <a:r>
              <a:rPr lang="en-US" sz="1000" dirty="0" smtClean="0"/>
              <a:t>CBRE Research, Q3 2012. </a:t>
            </a:r>
            <a:endParaRPr lang="en-US" sz="1000" dirty="0"/>
          </a:p>
        </p:txBody>
      </p:sp>
      <p:sp>
        <p:nvSpPr>
          <p:cNvPr id="7" name="TextBox 6"/>
          <p:cNvSpPr txBox="1"/>
          <p:nvPr/>
        </p:nvSpPr>
        <p:spPr>
          <a:xfrm>
            <a:off x="342899" y="907534"/>
            <a:ext cx="2667000" cy="369332"/>
          </a:xfrm>
          <a:prstGeom prst="rect">
            <a:avLst/>
          </a:prstGeom>
          <a:noFill/>
        </p:spPr>
        <p:txBody>
          <a:bodyPr wrap="square" rtlCol="0">
            <a:spAutoFit/>
          </a:bodyPr>
          <a:lstStyle/>
          <a:p>
            <a:r>
              <a:rPr lang="en-US" dirty="0">
                <a:latin typeface="Futura BdCn BT" pitchFamily="34" charset="0"/>
              </a:rPr>
              <a:t>(US$/sq. ft./</a:t>
            </a:r>
            <a:r>
              <a:rPr lang="en-US" dirty="0" smtClean="0">
                <a:latin typeface="Futura BdCn BT" pitchFamily="34" charset="0"/>
              </a:rPr>
              <a:t>annum)</a:t>
            </a:r>
            <a:endParaRPr lang="en-US" dirty="0">
              <a:latin typeface="Futura BdCn BT"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6506423"/>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991600" cy="487362"/>
          </a:xfrm>
        </p:spPr>
        <p:txBody>
          <a:bodyPr/>
          <a:lstStyle/>
          <a:p>
            <a:r>
              <a:rPr lang="en-US" sz="2800" dirty="0" smtClean="0"/>
              <a:t>Largest Annual Prime Occupancy Cost Increases</a:t>
            </a:r>
            <a:endParaRPr lang="en-US" sz="2800" dirty="0"/>
          </a:p>
        </p:txBody>
      </p:sp>
      <p:sp>
        <p:nvSpPr>
          <p:cNvPr id="6" name="TextBox 3"/>
          <p:cNvSpPr txBox="1">
            <a:spLocks noChangeArrowheads="1"/>
          </p:cNvSpPr>
          <p:nvPr/>
        </p:nvSpPr>
        <p:spPr bwMode="auto">
          <a:xfrm>
            <a:off x="1676399" y="6448301"/>
            <a:ext cx="1949573" cy="246221"/>
          </a:xfrm>
          <a:prstGeom prst="rect">
            <a:avLst/>
          </a:prstGeom>
          <a:noFill/>
          <a:ln w="9525">
            <a:noFill/>
            <a:miter lim="800000"/>
            <a:headEnd/>
            <a:tailEnd/>
          </a:ln>
        </p:spPr>
        <p:txBody>
          <a:bodyPr wrap="none">
            <a:spAutoFit/>
          </a:bodyPr>
          <a:lstStyle/>
          <a:p>
            <a:r>
              <a:rPr lang="en-US" sz="1000" b="1" dirty="0"/>
              <a:t>Source: </a:t>
            </a:r>
            <a:r>
              <a:rPr lang="en-US" sz="1000" dirty="0" smtClean="0"/>
              <a:t>CBRE Research, Q3 2012. </a:t>
            </a:r>
            <a:endParaRPr lang="en-US" sz="1000" dirty="0"/>
          </a:p>
        </p:txBody>
      </p:sp>
      <p:sp>
        <p:nvSpPr>
          <p:cNvPr id="8" name="TextBox 7"/>
          <p:cNvSpPr txBox="1"/>
          <p:nvPr/>
        </p:nvSpPr>
        <p:spPr>
          <a:xfrm>
            <a:off x="342898" y="907534"/>
            <a:ext cx="4076702" cy="369332"/>
          </a:xfrm>
          <a:prstGeom prst="rect">
            <a:avLst/>
          </a:prstGeom>
          <a:noFill/>
        </p:spPr>
        <p:txBody>
          <a:bodyPr wrap="square" rtlCol="0">
            <a:spAutoFit/>
          </a:bodyPr>
          <a:lstStyle/>
          <a:p>
            <a:r>
              <a:rPr lang="en-US" dirty="0" smtClean="0">
                <a:latin typeface="Futura BdCn BT" pitchFamily="34" charset="0"/>
              </a:rPr>
              <a:t>(Annual Percent Change, Americas (Q3 2012)</a:t>
            </a:r>
            <a:endParaRPr lang="en-US" dirty="0">
              <a:latin typeface="Futura BdCn BT"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04228701"/>
              </p:ext>
            </p:extLst>
          </p:nvPr>
        </p:nvGraphicFramePr>
        <p:xfrm>
          <a:off x="342898" y="1447800"/>
          <a:ext cx="8731703" cy="4285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059696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2000"/>
              </a:spcAft>
              <a:buClrTx/>
              <a:buSzTx/>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2A0B9131-6836-421A-BA44-8AE70CBA5B3B}" type="slidenum">
              <a:rPr lang="en-US" smtClean="0"/>
              <a:pPr/>
              <a:t>5</a:t>
            </a:fld>
            <a:endParaRPr lang="en-US" dirty="0"/>
          </a:p>
        </p:txBody>
      </p:sp>
      <p:sp>
        <p:nvSpPr>
          <p:cNvPr id="7" name="Content Placeholder 6"/>
          <p:cNvSpPr>
            <a:spLocks noGrp="1"/>
          </p:cNvSpPr>
          <p:nvPr>
            <p:ph idx="1"/>
          </p:nvPr>
        </p:nvSpPr>
        <p:spPr/>
        <p:txBody>
          <a:bodyPr>
            <a:normAutofit fontScale="85000" lnSpcReduction="10000"/>
          </a:bodyPr>
          <a:lstStyle/>
          <a:p>
            <a:r>
              <a:rPr lang="en-US" b="1" dirty="0" smtClean="0"/>
              <a:t>EMEA</a:t>
            </a:r>
            <a:r>
              <a:rPr lang="en-US" dirty="0"/>
              <a:t> – </a:t>
            </a:r>
            <a:r>
              <a:rPr lang="en-US" dirty="0" smtClean="0"/>
              <a:t>Dr</a:t>
            </a:r>
            <a:r>
              <a:rPr lang="en-US" dirty="0"/>
              <a:t>. Lee </a:t>
            </a:r>
            <a:r>
              <a:rPr lang="en-US" dirty="0" smtClean="0"/>
              <a:t>Elliott</a:t>
            </a:r>
            <a:endParaRPr lang="en-US" dirty="0"/>
          </a:p>
          <a:p>
            <a:pPr lvl="1"/>
            <a:r>
              <a:rPr lang="en-US" dirty="0" smtClean="0"/>
              <a:t>Head </a:t>
            </a:r>
            <a:r>
              <a:rPr lang="en-US" dirty="0"/>
              <a:t>of </a:t>
            </a:r>
            <a:r>
              <a:rPr lang="en-US" dirty="0" smtClean="0"/>
              <a:t>EMEA Research, Jones Lang LaSalle</a:t>
            </a:r>
          </a:p>
          <a:p>
            <a:r>
              <a:rPr lang="en-US" b="1" dirty="0" smtClean="0"/>
              <a:t>APAC</a:t>
            </a:r>
            <a:r>
              <a:rPr lang="en-US" dirty="0"/>
              <a:t> – </a:t>
            </a:r>
            <a:r>
              <a:rPr lang="en-US" dirty="0" smtClean="0"/>
              <a:t>Mr</a:t>
            </a:r>
            <a:r>
              <a:rPr lang="en-US" dirty="0"/>
              <a:t>. Hans </a:t>
            </a:r>
            <a:r>
              <a:rPr lang="en-US" dirty="0" err="1" smtClean="0"/>
              <a:t>Vrensen</a:t>
            </a:r>
            <a:endParaRPr lang="en-US" dirty="0"/>
          </a:p>
          <a:p>
            <a:pPr lvl="1"/>
            <a:r>
              <a:rPr lang="en-US" dirty="0" smtClean="0"/>
              <a:t>Global </a:t>
            </a:r>
            <a:r>
              <a:rPr lang="en-US" dirty="0"/>
              <a:t>Head of </a:t>
            </a:r>
            <a:r>
              <a:rPr lang="en-US" dirty="0" smtClean="0"/>
              <a:t>Research, DTZ</a:t>
            </a:r>
            <a:endParaRPr lang="en-US" dirty="0"/>
          </a:p>
          <a:p>
            <a:r>
              <a:rPr lang="en-US" b="1" dirty="0" smtClean="0"/>
              <a:t>Americas</a:t>
            </a:r>
            <a:r>
              <a:rPr lang="en-US" dirty="0"/>
              <a:t> – </a:t>
            </a:r>
            <a:r>
              <a:rPr lang="en-US" dirty="0" smtClean="0"/>
              <a:t>Ms. Brook Scott</a:t>
            </a:r>
          </a:p>
          <a:p>
            <a:pPr lvl="1"/>
            <a:r>
              <a:rPr lang="en-US" dirty="0" smtClean="0"/>
              <a:t>Head of Americas Occupier Research, CBRE</a:t>
            </a:r>
          </a:p>
          <a:p>
            <a:r>
              <a:rPr lang="en-US" b="1" dirty="0" smtClean="0"/>
              <a:t>San Francisco Bay Area</a:t>
            </a:r>
            <a:r>
              <a:rPr lang="en-US" dirty="0"/>
              <a:t> – </a:t>
            </a:r>
            <a:r>
              <a:rPr lang="en-US" dirty="0" smtClean="0"/>
              <a:t>Ms</a:t>
            </a:r>
            <a:r>
              <a:rPr lang="en-US" dirty="0"/>
              <a:t>. </a:t>
            </a:r>
            <a:r>
              <a:rPr lang="en-US" dirty="0" smtClean="0"/>
              <a:t>Maria </a:t>
            </a:r>
            <a:r>
              <a:rPr lang="en-US" dirty="0" err="1" smtClean="0"/>
              <a:t>Sicola</a:t>
            </a:r>
            <a:endParaRPr lang="en-US" dirty="0"/>
          </a:p>
          <a:p>
            <a:pPr lvl="1"/>
            <a:r>
              <a:rPr lang="en-US" dirty="0" smtClean="0"/>
              <a:t>Executive </a:t>
            </a:r>
            <a:r>
              <a:rPr lang="en-US" dirty="0"/>
              <a:t>Managing Director of </a:t>
            </a:r>
            <a:r>
              <a:rPr lang="en-US" dirty="0" smtClean="0"/>
              <a:t>Research, </a:t>
            </a:r>
            <a:r>
              <a:rPr lang="en-US" dirty="0"/>
              <a:t>Cushman &amp; </a:t>
            </a:r>
            <a:r>
              <a:rPr lang="en-US" dirty="0" smtClean="0"/>
              <a:t>Wakefield</a:t>
            </a:r>
          </a:p>
          <a:p>
            <a:pPr lvl="1"/>
            <a:endParaRPr lang="en-US" dirty="0" smtClean="0"/>
          </a:p>
          <a:p>
            <a:r>
              <a:rPr lang="en-US" b="1" dirty="0" smtClean="0"/>
              <a:t>Moderator</a:t>
            </a:r>
            <a:r>
              <a:rPr lang="en-US" dirty="0" smtClean="0"/>
              <a:t> – Mr. Sven Pole</a:t>
            </a:r>
          </a:p>
          <a:p>
            <a:pPr lvl="1"/>
            <a:r>
              <a:rPr lang="en-US" dirty="0" smtClean="0"/>
              <a:t>Executive Vice President, Global Corporate Services, CBRE</a:t>
            </a:r>
          </a:p>
          <a:p>
            <a:endParaRPr lang="en-US" dirty="0"/>
          </a:p>
        </p:txBody>
      </p:sp>
      <p:sp>
        <p:nvSpPr>
          <p:cNvPr id="6" name="Title 5"/>
          <p:cNvSpPr>
            <a:spLocks noGrp="1"/>
          </p:cNvSpPr>
          <p:nvPr>
            <p:ph type="title"/>
          </p:nvPr>
        </p:nvSpPr>
        <p:spPr/>
        <p:txBody>
          <a:bodyPr>
            <a:normAutofit fontScale="90000"/>
          </a:bodyPr>
          <a:lstStyle/>
          <a:p>
            <a:r>
              <a:rPr lang="en-US" dirty="0" smtClean="0"/>
              <a:t>Speakers &amp; Agenda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5072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Americas Office Rent Cycle</a:t>
            </a: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1317"/>
          <a:stretch/>
        </p:blipFill>
        <p:spPr bwMode="auto">
          <a:xfrm>
            <a:off x="315912" y="1066800"/>
            <a:ext cx="8512175" cy="47240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95" name="TextBox 3"/>
          <p:cNvSpPr txBox="1">
            <a:spLocks noChangeArrowheads="1"/>
          </p:cNvSpPr>
          <p:nvPr/>
        </p:nvSpPr>
        <p:spPr bwMode="auto">
          <a:xfrm>
            <a:off x="1676399" y="6448301"/>
            <a:ext cx="1949573" cy="246221"/>
          </a:xfrm>
          <a:prstGeom prst="rect">
            <a:avLst/>
          </a:prstGeom>
          <a:noFill/>
          <a:ln w="9525">
            <a:noFill/>
            <a:miter lim="800000"/>
            <a:headEnd/>
            <a:tailEnd/>
          </a:ln>
        </p:spPr>
        <p:txBody>
          <a:bodyPr wrap="none">
            <a:spAutoFit/>
          </a:bodyPr>
          <a:lstStyle/>
          <a:p>
            <a:r>
              <a:rPr lang="en-US" sz="1000" b="1" dirty="0"/>
              <a:t>Source: </a:t>
            </a:r>
            <a:r>
              <a:rPr lang="en-US" sz="1000" dirty="0" smtClean="0"/>
              <a:t>CBRE Research, Q3 2012.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9985417"/>
      </p:ext>
    </p:extLst>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Continued focus on reducing overall office footprint </a:t>
            </a:r>
          </a:p>
          <a:p>
            <a:r>
              <a:rPr lang="en-US" dirty="0"/>
              <a:t>Emphasis on collaborative </a:t>
            </a:r>
            <a:r>
              <a:rPr lang="en-US" dirty="0" smtClean="0"/>
              <a:t>space</a:t>
            </a:r>
            <a:endParaRPr lang="en-US" dirty="0"/>
          </a:p>
          <a:p>
            <a:r>
              <a:rPr lang="en-US" dirty="0" smtClean="0"/>
              <a:t>Use of amenities to attract and retain workers</a:t>
            </a:r>
          </a:p>
          <a:p>
            <a:r>
              <a:rPr lang="en-US" dirty="0" smtClean="0"/>
              <a:t>Importance of tech-enabled space</a:t>
            </a:r>
          </a:p>
          <a:p>
            <a:r>
              <a:rPr lang="en-US" dirty="0" smtClean="0"/>
              <a:t>Sustainability focus: “healthy</a:t>
            </a:r>
            <a:r>
              <a:rPr lang="en-US" dirty="0"/>
              <a:t>” </a:t>
            </a:r>
            <a:r>
              <a:rPr lang="en-US" dirty="0" smtClean="0"/>
              <a:t>building materials</a:t>
            </a:r>
          </a:p>
          <a:p>
            <a:endParaRPr lang="en-US" dirty="0" smtClean="0"/>
          </a:p>
          <a:p>
            <a:endParaRPr lang="en-US" dirty="0"/>
          </a:p>
        </p:txBody>
      </p:sp>
      <p:sp>
        <p:nvSpPr>
          <p:cNvPr id="3" name="Title 2"/>
          <p:cNvSpPr>
            <a:spLocks noGrp="1"/>
          </p:cNvSpPr>
          <p:nvPr>
            <p:ph type="title"/>
          </p:nvPr>
        </p:nvSpPr>
        <p:spPr/>
        <p:txBody>
          <a:bodyPr/>
          <a:lstStyle/>
          <a:p>
            <a:r>
              <a:rPr lang="en-US" dirty="0" smtClean="0"/>
              <a:t>Market Strategies &amp; Opportunities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6751975"/>
      </p:ext>
    </p:extLst>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Fate of North American office markets inextricably tied to political outcomes</a:t>
            </a:r>
          </a:p>
          <a:p>
            <a:r>
              <a:rPr lang="en-US" dirty="0" smtClean="0"/>
              <a:t>Fewer opportunities to negotiate favorable lease terms</a:t>
            </a:r>
          </a:p>
          <a:p>
            <a:r>
              <a:rPr lang="en-US" dirty="0" smtClean="0"/>
              <a:t>Accelerating </a:t>
            </a:r>
            <a:r>
              <a:rPr lang="en-US" dirty="0"/>
              <a:t>r</a:t>
            </a:r>
            <a:r>
              <a:rPr lang="en-US" dirty="0" smtClean="0"/>
              <a:t>ent growth – </a:t>
            </a:r>
            <a:r>
              <a:rPr lang="en-US" dirty="0"/>
              <a:t>D</a:t>
            </a:r>
            <a:r>
              <a:rPr lang="en-US" dirty="0" smtClean="0"/>
              <a:t>owntown </a:t>
            </a:r>
          </a:p>
          <a:p>
            <a:r>
              <a:rPr lang="en-US" dirty="0" smtClean="0"/>
              <a:t>Focus on workplace strategies</a:t>
            </a:r>
          </a:p>
          <a:p>
            <a:endParaRPr lang="en-US" dirty="0" smtClean="0"/>
          </a:p>
          <a:p>
            <a:endParaRPr lang="en-US" dirty="0"/>
          </a:p>
        </p:txBody>
      </p:sp>
      <p:sp>
        <p:nvSpPr>
          <p:cNvPr id="3" name="Title 2"/>
          <p:cNvSpPr>
            <a:spLocks noGrp="1"/>
          </p:cNvSpPr>
          <p:nvPr>
            <p:ph type="title"/>
          </p:nvPr>
        </p:nvSpPr>
        <p:spPr/>
        <p:txBody>
          <a:bodyPr/>
          <a:lstStyle/>
          <a:p>
            <a:r>
              <a:rPr lang="en-US" dirty="0" smtClean="0"/>
              <a:t>Key Trends in 2013</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7080610"/>
      </p:ext>
    </p:extLst>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ctrTitle"/>
          </p:nvPr>
        </p:nvSpPr>
        <p:spPr>
          <a:xfrm>
            <a:off x="320675" y="2579688"/>
            <a:ext cx="8289925" cy="1023937"/>
          </a:xfrm>
        </p:spPr>
        <p:txBody>
          <a:bodyPr>
            <a:normAutofit/>
          </a:bodyPr>
          <a:lstStyle/>
          <a:p>
            <a:pPr algn="l">
              <a:defRPr/>
            </a:pPr>
            <a:r>
              <a:rPr lang="en-GB" dirty="0" smtClean="0">
                <a:latin typeface="Arial" pitchFamily="34" charset="0"/>
                <a:cs typeface="Arial" pitchFamily="34" charset="0"/>
              </a:rPr>
              <a:t>San Francisco Bay Area</a:t>
            </a:r>
            <a:endParaRPr lang="en-GB" dirty="0">
              <a:latin typeface="Arial" pitchFamily="34" charset="0"/>
              <a:cs typeface="Arial" pitchFamily="34" charset="0"/>
            </a:endParaRPr>
          </a:p>
        </p:txBody>
      </p:sp>
      <p:sp>
        <p:nvSpPr>
          <p:cNvPr id="4" name="Text Placeholder 28"/>
          <p:cNvSpPr txBox="1">
            <a:spLocks/>
          </p:cNvSpPr>
          <p:nvPr/>
        </p:nvSpPr>
        <p:spPr bwMode="auto">
          <a:xfrm>
            <a:off x="457200" y="3276600"/>
            <a:ext cx="7010400" cy="457200"/>
          </a:xfrm>
          <a:prstGeom prst="rect">
            <a:avLst/>
          </a:prstGeom>
          <a:noFill/>
          <a:ln w="9525">
            <a:noFill/>
            <a:miter lim="800000"/>
            <a:headEnd/>
            <a:tailEnd/>
          </a:ln>
        </p:spPr>
        <p:txBody>
          <a:bodyPr lIns="0" tIns="0" rIns="0" bIns="0"/>
          <a:lstStyle/>
          <a:p>
            <a:r>
              <a:rPr lang="en-US" dirty="0"/>
              <a:t>Ms. </a:t>
            </a:r>
            <a:r>
              <a:rPr lang="en-US" dirty="0" smtClean="0"/>
              <a:t>Maria Sicola - Executive </a:t>
            </a:r>
            <a:r>
              <a:rPr lang="en-US" dirty="0"/>
              <a:t>Managing Director of Research, </a:t>
            </a:r>
            <a:endParaRPr lang="en-US" dirty="0" smtClean="0"/>
          </a:p>
          <a:p>
            <a:r>
              <a:rPr lang="en-US" dirty="0" smtClean="0"/>
              <a:t>Cushman </a:t>
            </a:r>
            <a:r>
              <a:rPr lang="en-US" dirty="0"/>
              <a:t>&amp; Wakefield</a:t>
            </a:r>
          </a:p>
          <a:p>
            <a:endParaRPr lang="en-US" dirty="0"/>
          </a:p>
          <a:p>
            <a:r>
              <a:rPr lang="en-US" dirty="0" smtClean="0"/>
              <a:t> </a:t>
            </a:r>
            <a:endParaRPr lang="en-US" dirty="0"/>
          </a:p>
        </p:txBody>
      </p:sp>
      <p:pic>
        <p:nvPicPr>
          <p:cNvPr id="5" name="Picture 4" descr="CNGLogo.gif"/>
          <p:cNvPicPr>
            <a:picLocks noChangeAspect="1"/>
          </p:cNvPicPr>
          <p:nvPr/>
        </p:nvPicPr>
        <p:blipFill>
          <a:blip r:embed="rId3" cstate="print"/>
          <a:stretch>
            <a:fillRect/>
          </a:stretch>
        </p:blipFill>
        <p:spPr>
          <a:xfrm>
            <a:off x="381000" y="5181600"/>
            <a:ext cx="2057400" cy="112200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82273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2000"/>
              </a:spcAft>
              <a:buClrTx/>
              <a:buSzTx/>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2A0B9131-6836-421A-BA44-8AE70CBA5B3B}" type="slidenum">
              <a:rPr lang="en-US" smtClean="0"/>
              <a:pPr/>
              <a:t>54</a:t>
            </a:fld>
            <a:endParaRPr lang="en-US" dirty="0"/>
          </a:p>
        </p:txBody>
      </p:sp>
      <p:sp>
        <p:nvSpPr>
          <p:cNvPr id="7" name="Content Placeholder 6"/>
          <p:cNvSpPr>
            <a:spLocks noGrp="1"/>
          </p:cNvSpPr>
          <p:nvPr>
            <p:ph idx="1"/>
          </p:nvPr>
        </p:nvSpPr>
        <p:spPr>
          <a:xfrm>
            <a:off x="381000" y="1189037"/>
            <a:ext cx="8382000" cy="4983163"/>
          </a:xfrm>
        </p:spPr>
        <p:txBody>
          <a:bodyPr>
            <a:normAutofit lnSpcReduction="10000"/>
          </a:bodyPr>
          <a:lstStyle/>
          <a:p>
            <a:r>
              <a:rPr lang="en-US" sz="2200" dirty="0" smtClean="0"/>
              <a:t>Bay Area is the Epicenter of Technology</a:t>
            </a:r>
          </a:p>
          <a:p>
            <a:pPr lvl="1"/>
            <a:r>
              <a:rPr lang="en-US" sz="1700" dirty="0" smtClean="0">
                <a:solidFill>
                  <a:schemeClr val="tx2"/>
                </a:solidFill>
              </a:rPr>
              <a:t>Since the late 1950s (founding of Fairchild Semiconductor) through 2012 (Facebook now has one billion active users) </a:t>
            </a:r>
          </a:p>
          <a:p>
            <a:r>
              <a:rPr lang="en-US" sz="2200" dirty="0" smtClean="0"/>
              <a:t>The West Coast Business Center for Traditional Industries</a:t>
            </a:r>
          </a:p>
          <a:p>
            <a:pPr lvl="1"/>
            <a:r>
              <a:rPr lang="en-US" sz="1700" dirty="0" smtClean="0">
                <a:solidFill>
                  <a:schemeClr val="tx2"/>
                </a:solidFill>
              </a:rPr>
              <a:t>Finance and law </a:t>
            </a:r>
          </a:p>
          <a:p>
            <a:r>
              <a:rPr lang="en-US" sz="2200" dirty="0" smtClean="0"/>
              <a:t>Highly Skilled and Educated Workforce</a:t>
            </a:r>
          </a:p>
          <a:p>
            <a:pPr lvl="1"/>
            <a:r>
              <a:rPr lang="en-US" sz="1700" dirty="0" smtClean="0">
                <a:solidFill>
                  <a:schemeClr val="tx2"/>
                </a:solidFill>
              </a:rPr>
              <a:t>Large concentration of research labs and top universities in the world (Stanford, UC Berkeley, Santa Clara)</a:t>
            </a:r>
          </a:p>
          <a:p>
            <a:pPr lvl="1"/>
            <a:r>
              <a:rPr lang="en-US" sz="1700" dirty="0" smtClean="0">
                <a:solidFill>
                  <a:schemeClr val="tx2"/>
                </a:solidFill>
              </a:rPr>
              <a:t>Highly educated workforce </a:t>
            </a:r>
          </a:p>
          <a:p>
            <a:pPr lvl="1"/>
            <a:r>
              <a:rPr lang="en-US" sz="1700" dirty="0" smtClean="0">
                <a:solidFill>
                  <a:schemeClr val="tx2"/>
                </a:solidFill>
              </a:rPr>
              <a:t>Job recovery outpacing nation</a:t>
            </a:r>
          </a:p>
          <a:p>
            <a:pPr marL="342900" lvl="1" indent="-342900">
              <a:buFont typeface="Arial" pitchFamily="34" charset="0"/>
              <a:buChar char="•"/>
            </a:pPr>
            <a:r>
              <a:rPr lang="en-US" sz="2200" dirty="0" smtClean="0"/>
              <a:t>Largest amount of venture capital invested in the U.S. </a:t>
            </a:r>
          </a:p>
          <a:p>
            <a:r>
              <a:rPr lang="en-US" sz="2200" dirty="0" smtClean="0"/>
              <a:t>Housing Stabilizing</a:t>
            </a:r>
          </a:p>
          <a:p>
            <a:r>
              <a:rPr lang="en-US" sz="2200" dirty="0" smtClean="0"/>
              <a:t>Quality of life</a:t>
            </a:r>
          </a:p>
          <a:p>
            <a:pPr lvl="1"/>
            <a:r>
              <a:rPr lang="en-US" sz="1700" dirty="0" smtClean="0">
                <a:solidFill>
                  <a:schemeClr val="tx2"/>
                </a:solidFill>
              </a:rPr>
              <a:t>Great cultural institutions, entertainment venues, restaurants </a:t>
            </a:r>
          </a:p>
          <a:p>
            <a:pPr lvl="1"/>
            <a:r>
              <a:rPr lang="en-US" sz="1700" dirty="0" smtClean="0">
                <a:solidFill>
                  <a:schemeClr val="tx2"/>
                </a:solidFill>
              </a:rPr>
              <a:t>Natural setting</a:t>
            </a:r>
            <a:endParaRPr lang="en-US" sz="1700" dirty="0" smtClean="0"/>
          </a:p>
          <a:p>
            <a:pPr lvl="1"/>
            <a:endParaRPr lang="en-US" sz="1600" dirty="0" smtClean="0">
              <a:solidFill>
                <a:schemeClr val="tx2"/>
              </a:solidFill>
            </a:endParaRPr>
          </a:p>
          <a:p>
            <a:pPr lvl="1"/>
            <a:endParaRPr lang="en-US" sz="1900" dirty="0" smtClean="0">
              <a:solidFill>
                <a:schemeClr val="tx2"/>
              </a:solidFill>
            </a:endParaRPr>
          </a:p>
        </p:txBody>
      </p:sp>
      <p:sp>
        <p:nvSpPr>
          <p:cNvPr id="6" name="Title 5"/>
          <p:cNvSpPr>
            <a:spLocks noGrp="1"/>
          </p:cNvSpPr>
          <p:nvPr>
            <p:ph type="title"/>
          </p:nvPr>
        </p:nvSpPr>
        <p:spPr/>
        <p:txBody>
          <a:bodyPr>
            <a:noAutofit/>
          </a:bodyPr>
          <a:lstStyle/>
          <a:p>
            <a:r>
              <a:rPr lang="en-US" sz="2800" dirty="0" smtClean="0"/>
              <a:t>Macro Economic Indicators By Region</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660848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Object 4"/>
          <p:cNvGraphicFramePr>
            <a:graphicFrameLocks noChangeAspect="1"/>
          </p:cNvGraphicFramePr>
          <p:nvPr/>
        </p:nvGraphicFramePr>
        <p:xfrm>
          <a:off x="4639352" y="1828800"/>
          <a:ext cx="4504648" cy="40318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nvGraphicFramePr>
        <p:xfrm>
          <a:off x="381000" y="1600200"/>
          <a:ext cx="4114799" cy="4267186"/>
        </p:xfrm>
        <a:graphic>
          <a:graphicData uri="http://schemas.openxmlformats.org/drawingml/2006/table">
            <a:tbl>
              <a:tblPr/>
              <a:tblGrid>
                <a:gridCol w="2669857"/>
                <a:gridCol w="1444942"/>
              </a:tblGrid>
              <a:tr h="387926">
                <a:tc>
                  <a:txBody>
                    <a:bodyPr/>
                    <a:lstStyle/>
                    <a:p>
                      <a:pPr algn="l" rtl="0" fontAlgn="ctr"/>
                      <a:r>
                        <a:rPr lang="en-US" sz="1400" b="0" i="0" u="none" strike="noStrike" dirty="0">
                          <a:solidFill>
                            <a:srgbClr val="000000"/>
                          </a:solidFill>
                          <a:latin typeface="+mj-lt"/>
                        </a:rPr>
                        <a:t>Total Invested:</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dirty="0" smtClean="0">
                          <a:solidFill>
                            <a:srgbClr val="000000"/>
                          </a:solidFill>
                          <a:latin typeface="+mj-lt"/>
                        </a:rPr>
                        <a:t>$2.6 </a:t>
                      </a:r>
                      <a:r>
                        <a:rPr lang="en-US" sz="1400" b="0" i="0" u="none" strike="noStrike" dirty="0">
                          <a:solidFill>
                            <a:srgbClr val="000000"/>
                          </a:solidFill>
                          <a:latin typeface="+mj-lt"/>
                        </a:rPr>
                        <a:t>billion</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ctr"/>
                      <a:r>
                        <a:rPr lang="en-US" sz="1400" b="0" i="0" u="none" strike="noStrike" dirty="0">
                          <a:solidFill>
                            <a:srgbClr val="000000"/>
                          </a:solidFill>
                          <a:latin typeface="+mj-lt"/>
                        </a:rPr>
                        <a:t>Total # of Deals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dirty="0" smtClean="0">
                          <a:solidFill>
                            <a:srgbClr val="000000"/>
                          </a:solidFill>
                          <a:latin typeface="+mj-lt"/>
                        </a:rPr>
                        <a:t>268 </a:t>
                      </a:r>
                      <a:r>
                        <a:rPr lang="en-US" sz="1400" b="0" i="0" u="none" strike="noStrike" dirty="0">
                          <a:solidFill>
                            <a:srgbClr val="000000"/>
                          </a:solidFill>
                          <a:latin typeface="+mj-lt"/>
                        </a:rPr>
                        <a:t>deals</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ctr"/>
                      <a:r>
                        <a:rPr lang="en-US" sz="1400" b="0" i="0" u="none" strike="noStrike" dirty="0">
                          <a:solidFill>
                            <a:srgbClr val="000000"/>
                          </a:solidFill>
                          <a:latin typeface="+mj-lt"/>
                        </a:rPr>
                        <a:t>% Breakdown by Industry</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p>
                      <a:pPr algn="ctr" rtl="0" fontAlgn="ctr"/>
                      <a:r>
                        <a:rPr lang="en-US" sz="1400" b="0" i="0" u="none" strike="noStrike" dirty="0">
                          <a:solidFill>
                            <a:srgbClr val="000000"/>
                          </a:solidFill>
                          <a:latin typeface="+mj-lt"/>
                        </a:rPr>
                        <a:t>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387926">
                <a:tc>
                  <a:txBody>
                    <a:bodyPr/>
                    <a:lstStyle/>
                    <a:p>
                      <a:pPr algn="l" rtl="0" fontAlgn="ctr"/>
                      <a:r>
                        <a:rPr lang="en-US" sz="1400" b="0" i="0" u="none" strike="noStrike" dirty="0">
                          <a:solidFill>
                            <a:srgbClr val="000000"/>
                          </a:solidFill>
                          <a:latin typeface="+mj-lt"/>
                        </a:rPr>
                        <a:t>Software</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a:solidFill>
                            <a:srgbClr val="000000"/>
                          </a:solidFill>
                          <a:latin typeface="+mj-lt"/>
                        </a:rPr>
                        <a:t>43.6%</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b"/>
                      <a:r>
                        <a:rPr lang="en-US" sz="1400" b="0" i="0" u="none" strike="noStrike" dirty="0">
                          <a:solidFill>
                            <a:srgbClr val="000000"/>
                          </a:solidFill>
                          <a:latin typeface="+mj-lt"/>
                        </a:rPr>
                        <a:t>IT Services</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a:solidFill>
                            <a:srgbClr val="000000"/>
                          </a:solidFill>
                          <a:latin typeface="+mj-lt"/>
                        </a:rPr>
                        <a:t>13.9%</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b"/>
                      <a:r>
                        <a:rPr lang="en-US" sz="1400" b="0" i="0" u="none" strike="noStrike" dirty="0">
                          <a:solidFill>
                            <a:srgbClr val="000000"/>
                          </a:solidFill>
                          <a:latin typeface="+mj-lt"/>
                        </a:rPr>
                        <a:t>Biotechnology</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a:solidFill>
                            <a:srgbClr val="000000"/>
                          </a:solidFill>
                          <a:latin typeface="+mj-lt"/>
                        </a:rPr>
                        <a:t>12.1%</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b"/>
                      <a:r>
                        <a:rPr lang="en-US" sz="1400" b="0" i="0" u="none" strike="noStrike" dirty="0">
                          <a:solidFill>
                            <a:srgbClr val="000000"/>
                          </a:solidFill>
                          <a:latin typeface="+mj-lt"/>
                        </a:rPr>
                        <a:t>Computers &amp; Peripherals</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j-lt"/>
                        </a:rPr>
                        <a:t>5.8%</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ctr"/>
                      <a:r>
                        <a:rPr lang="en-US" sz="1400" b="0" i="0" u="none" strike="noStrike" dirty="0">
                          <a:solidFill>
                            <a:srgbClr val="000000"/>
                          </a:solidFill>
                          <a:latin typeface="+mj-lt"/>
                        </a:rPr>
                        <a:t>Media and Entertainment</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j-lt"/>
                        </a:rPr>
                        <a:t>5.3%</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b"/>
                      <a:r>
                        <a:rPr lang="en-US" sz="1400" b="0" i="0" u="none" strike="noStrike" dirty="0">
                          <a:solidFill>
                            <a:srgbClr val="000000"/>
                          </a:solidFill>
                          <a:latin typeface="+mj-lt"/>
                        </a:rPr>
                        <a:t>Semiconductors</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j-lt"/>
                        </a:rPr>
                        <a:t>3.5%</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b"/>
                      <a:r>
                        <a:rPr lang="en-US" sz="1400" b="0" i="0" u="none" strike="noStrike" dirty="0">
                          <a:solidFill>
                            <a:srgbClr val="000000"/>
                          </a:solidFill>
                          <a:latin typeface="+mj-lt"/>
                        </a:rPr>
                        <a:t>Financial Services</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j-lt"/>
                        </a:rPr>
                        <a:t>3.0%</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387926">
                <a:tc>
                  <a:txBody>
                    <a:bodyPr/>
                    <a:lstStyle/>
                    <a:p>
                      <a:pPr algn="l" rtl="0" fontAlgn="b"/>
                      <a:r>
                        <a:rPr lang="en-US" sz="1400" b="0" i="0" u="none" strike="noStrike" dirty="0">
                          <a:solidFill>
                            <a:srgbClr val="000000"/>
                          </a:solidFill>
                          <a:latin typeface="+mj-lt"/>
                        </a:rPr>
                        <a:t>Other </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j-lt"/>
                        </a:rPr>
                        <a:t>12.8%</a:t>
                      </a:r>
                    </a:p>
                  </a:txBody>
                  <a:tcPr marL="8657" marR="8657" marT="840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bl>
          </a:graphicData>
        </a:graphic>
      </p:graphicFrame>
      <p:sp>
        <p:nvSpPr>
          <p:cNvPr id="13" name="Title 1"/>
          <p:cNvSpPr txBox="1">
            <a:spLocks/>
          </p:cNvSpPr>
          <p:nvPr/>
        </p:nvSpPr>
        <p:spPr bwMode="auto">
          <a:xfrm>
            <a:off x="304801" y="1143000"/>
            <a:ext cx="4343400" cy="369296"/>
          </a:xfrm>
          <a:prstGeom prst="rect">
            <a:avLst/>
          </a:prstGeom>
          <a:noFill/>
          <a:ln w="9525">
            <a:noFill/>
            <a:miter lim="800000"/>
            <a:headEnd/>
            <a:tailEnd/>
          </a:ln>
        </p:spPr>
        <p:txBody>
          <a:bodyPr vert="horz" wrap="square" lIns="91404" tIns="45702" rIns="91404" bIns="45702" numCol="1" anchor="b" anchorCtr="0" compatLnSpc="1">
            <a:prstTxWarp prst="textNoShape">
              <a:avLst/>
            </a:prstTxWarp>
            <a:spAutoFit/>
          </a:bodyPr>
          <a:lstStyle/>
          <a:p>
            <a:pPr defTabSz="914608" eaLnBrk="0" fontAlgn="base" hangingPunct="0">
              <a:spcBef>
                <a:spcPct val="0"/>
              </a:spcBef>
              <a:spcAft>
                <a:spcPct val="0"/>
              </a:spcAft>
              <a:defRPr/>
            </a:pPr>
            <a:r>
              <a:rPr lang="en-US" kern="0" dirty="0" smtClean="0">
                <a:solidFill>
                  <a:schemeClr val="tx2"/>
                </a:solidFill>
                <a:latin typeface="+mj-lt"/>
                <a:ea typeface="+mj-ea"/>
                <a:cs typeface="+mj-cs"/>
              </a:rPr>
              <a:t>VENTURE CAPITAL FUELS LEASING</a:t>
            </a:r>
            <a:endParaRPr lang="en-US" kern="0" dirty="0">
              <a:solidFill>
                <a:schemeClr val="tx2"/>
              </a:solidFill>
              <a:latin typeface="+mj-lt"/>
              <a:ea typeface="+mj-ea"/>
              <a:cs typeface="+mj-cs"/>
            </a:endParaRPr>
          </a:p>
        </p:txBody>
      </p:sp>
      <p:sp>
        <p:nvSpPr>
          <p:cNvPr id="7" name="Title 6"/>
          <p:cNvSpPr>
            <a:spLocks noGrp="1"/>
          </p:cNvSpPr>
          <p:nvPr>
            <p:ph type="title"/>
          </p:nvPr>
        </p:nvSpPr>
        <p:spPr>
          <a:xfrm>
            <a:off x="1371600" y="228600"/>
            <a:ext cx="7353300" cy="487362"/>
          </a:xfrm>
        </p:spPr>
        <p:txBody>
          <a:bodyPr/>
          <a:lstStyle/>
          <a:p>
            <a:r>
              <a:rPr lang="en-US" sz="2800" dirty="0" smtClean="0"/>
              <a:t>Macro Economic Indicators</a:t>
            </a:r>
            <a:endParaRPr lang="en-US" sz="2800" dirty="0"/>
          </a:p>
        </p:txBody>
      </p:sp>
      <p:sp>
        <p:nvSpPr>
          <p:cNvPr id="11" name="Rectangle 95"/>
          <p:cNvSpPr>
            <a:spLocks noChangeArrowheads="1"/>
          </p:cNvSpPr>
          <p:nvPr/>
        </p:nvSpPr>
        <p:spPr bwMode="auto">
          <a:xfrm>
            <a:off x="5614555" y="6248400"/>
            <a:ext cx="2615045" cy="228600"/>
          </a:xfrm>
          <a:prstGeom prst="rect">
            <a:avLst/>
          </a:prstGeom>
          <a:noFill/>
          <a:ln w="9525">
            <a:noFill/>
            <a:miter lim="800000"/>
            <a:headEnd/>
            <a:tailEnd/>
          </a:ln>
        </p:spPr>
        <p:txBody>
          <a:bodyPr lIns="117773" tIns="58886" rIns="117773" bIns="58886" anchor="ctr"/>
          <a:lstStyle/>
          <a:p>
            <a:pPr algn="r">
              <a:defRPr/>
            </a:pPr>
            <a:r>
              <a:rPr lang="en-US" sz="900" dirty="0" smtClean="0"/>
              <a:t>SOURCE: </a:t>
            </a:r>
            <a:r>
              <a:rPr lang="en-US" sz="900" dirty="0" smtClean="0">
                <a:cs typeface="Calibri" pitchFamily="34" charset="0"/>
              </a:rPr>
              <a:t>: PRICEWATERHOUSECOOPERS MONEY TREE REPORT, THIRD QUARTER 2012</a:t>
            </a:r>
          </a:p>
          <a:p>
            <a:pPr algn="r">
              <a:lnSpc>
                <a:spcPct val="85000"/>
              </a:lnSpc>
              <a:defRPr/>
            </a:pPr>
            <a:endParaRPr lang="en-US" sz="9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426125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70469914"/>
              </p:ext>
            </p:extLst>
          </p:nvPr>
        </p:nvGraphicFramePr>
        <p:xfrm>
          <a:off x="304800" y="1219200"/>
          <a:ext cx="8382000" cy="51355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sz="2800" dirty="0" smtClean="0"/>
              <a:t>Labor Market Outlook</a:t>
            </a:r>
            <a:endParaRPr lang="en-US" sz="2800" dirty="0"/>
          </a:p>
        </p:txBody>
      </p:sp>
      <p:sp>
        <p:nvSpPr>
          <p:cNvPr id="5" name="TextBox 4"/>
          <p:cNvSpPr txBox="1"/>
          <p:nvPr/>
        </p:nvSpPr>
        <p:spPr>
          <a:xfrm>
            <a:off x="1524000" y="1524000"/>
            <a:ext cx="2514600" cy="415476"/>
          </a:xfrm>
          <a:prstGeom prst="rect">
            <a:avLst/>
          </a:prstGeom>
          <a:noFill/>
        </p:spPr>
        <p:txBody>
          <a:bodyPr wrap="square" lIns="91418" tIns="45709" rIns="91418" bIns="45709" rtlCol="0">
            <a:spAutoFit/>
          </a:bodyPr>
          <a:lstStyle/>
          <a:p>
            <a:r>
              <a:rPr lang="en-US" sz="1050" dirty="0"/>
              <a:t>Note: US Trough=February 2010</a:t>
            </a:r>
          </a:p>
          <a:p>
            <a:r>
              <a:rPr lang="en-US" sz="1050" dirty="0"/>
              <a:t>San Francisco Trough=February 2010</a:t>
            </a:r>
          </a:p>
        </p:txBody>
      </p:sp>
      <p:sp>
        <p:nvSpPr>
          <p:cNvPr id="7" name="TextBox 6"/>
          <p:cNvSpPr txBox="1"/>
          <p:nvPr/>
        </p:nvSpPr>
        <p:spPr>
          <a:xfrm>
            <a:off x="2971800" y="4495800"/>
            <a:ext cx="685800" cy="307777"/>
          </a:xfrm>
          <a:prstGeom prst="rect">
            <a:avLst/>
          </a:prstGeom>
          <a:noFill/>
        </p:spPr>
        <p:txBody>
          <a:bodyPr wrap="square" rtlCol="0">
            <a:spAutoFit/>
          </a:bodyPr>
          <a:lstStyle/>
          <a:p>
            <a:r>
              <a:rPr lang="en-US" sz="1400" dirty="0" smtClean="0"/>
              <a:t>20.4%</a:t>
            </a:r>
            <a:endParaRPr lang="en-US" sz="1400" dirty="0"/>
          </a:p>
        </p:txBody>
      </p:sp>
      <p:sp>
        <p:nvSpPr>
          <p:cNvPr id="8" name="TextBox 7"/>
          <p:cNvSpPr txBox="1"/>
          <p:nvPr/>
        </p:nvSpPr>
        <p:spPr>
          <a:xfrm>
            <a:off x="3733800" y="2362200"/>
            <a:ext cx="685800" cy="307777"/>
          </a:xfrm>
          <a:prstGeom prst="rect">
            <a:avLst/>
          </a:prstGeom>
          <a:noFill/>
        </p:spPr>
        <p:txBody>
          <a:bodyPr wrap="square" rtlCol="0">
            <a:spAutoFit/>
          </a:bodyPr>
          <a:lstStyle/>
          <a:p>
            <a:r>
              <a:rPr lang="en-US" sz="1400" dirty="0" smtClean="0"/>
              <a:t>99.4%</a:t>
            </a:r>
            <a:endParaRPr lang="en-US" sz="1400" dirty="0"/>
          </a:p>
        </p:txBody>
      </p:sp>
      <p:sp>
        <p:nvSpPr>
          <p:cNvPr id="9" name="TextBox 8"/>
          <p:cNvSpPr txBox="1"/>
          <p:nvPr/>
        </p:nvSpPr>
        <p:spPr>
          <a:xfrm>
            <a:off x="6400800" y="4953000"/>
            <a:ext cx="685800" cy="307777"/>
          </a:xfrm>
          <a:prstGeom prst="rect">
            <a:avLst/>
          </a:prstGeom>
          <a:noFill/>
        </p:spPr>
        <p:txBody>
          <a:bodyPr wrap="square" rtlCol="0">
            <a:spAutoFit/>
          </a:bodyPr>
          <a:lstStyle/>
          <a:p>
            <a:pPr algn="ctr"/>
            <a:r>
              <a:rPr lang="en-US" sz="1400" dirty="0" smtClean="0"/>
              <a:t>3.6%</a:t>
            </a:r>
            <a:endParaRPr lang="en-US" sz="1400" dirty="0"/>
          </a:p>
        </p:txBody>
      </p:sp>
      <p:sp>
        <p:nvSpPr>
          <p:cNvPr id="10" name="TextBox 9"/>
          <p:cNvSpPr txBox="1"/>
          <p:nvPr/>
        </p:nvSpPr>
        <p:spPr>
          <a:xfrm>
            <a:off x="7162800" y="1295400"/>
            <a:ext cx="838200" cy="307777"/>
          </a:xfrm>
          <a:prstGeom prst="rect">
            <a:avLst/>
          </a:prstGeom>
          <a:noFill/>
        </p:spPr>
        <p:txBody>
          <a:bodyPr wrap="square" rtlCol="0">
            <a:spAutoFit/>
          </a:bodyPr>
          <a:lstStyle/>
          <a:p>
            <a:r>
              <a:rPr lang="en-US" sz="1400" dirty="0" smtClean="0"/>
              <a:t>139.5%</a:t>
            </a:r>
            <a:endParaRPr lang="en-US" sz="1400" dirty="0"/>
          </a:p>
        </p:txBody>
      </p:sp>
      <p:sp>
        <p:nvSpPr>
          <p:cNvPr id="13" name="Rectangle 95"/>
          <p:cNvSpPr>
            <a:spLocks noChangeArrowheads="1"/>
          </p:cNvSpPr>
          <p:nvPr/>
        </p:nvSpPr>
        <p:spPr bwMode="auto">
          <a:xfrm>
            <a:off x="5715000" y="6324600"/>
            <a:ext cx="2615045" cy="228600"/>
          </a:xfrm>
          <a:prstGeom prst="rect">
            <a:avLst/>
          </a:prstGeom>
          <a:noFill/>
          <a:ln w="9525">
            <a:noFill/>
            <a:miter lim="800000"/>
            <a:headEnd/>
            <a:tailEnd/>
          </a:ln>
        </p:spPr>
        <p:txBody>
          <a:bodyPr lIns="117773" tIns="58886" rIns="117773" bIns="58886" anchor="ctr"/>
          <a:lstStyle/>
          <a:p>
            <a:pPr algn="r">
              <a:lnSpc>
                <a:spcPct val="85000"/>
              </a:lnSpc>
              <a:defRPr/>
            </a:pPr>
            <a:r>
              <a:rPr lang="en-US" sz="900" dirty="0" smtClean="0"/>
              <a:t>SOURCE: </a:t>
            </a:r>
            <a:r>
              <a:rPr lang="en-US" sz="900" dirty="0" smtClean="0">
                <a:solidFill>
                  <a:srgbClr val="000000"/>
                </a:solidFill>
              </a:rPr>
              <a:t>US BUREAU OF LABOR STATISTICS</a:t>
            </a:r>
            <a:endParaRPr lang="en-US" sz="9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715349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2800" dirty="0" smtClean="0"/>
              <a:t>Labor Market Outlook By Industry Sector</a:t>
            </a:r>
            <a:endParaRPr lang="en-US" sz="2800" dirty="0"/>
          </a:p>
        </p:txBody>
      </p:sp>
      <p:sp>
        <p:nvSpPr>
          <p:cNvPr id="16" name="Rectangle 95"/>
          <p:cNvSpPr>
            <a:spLocks noChangeArrowheads="1"/>
          </p:cNvSpPr>
          <p:nvPr/>
        </p:nvSpPr>
        <p:spPr bwMode="auto">
          <a:xfrm>
            <a:off x="6096000" y="6477000"/>
            <a:ext cx="2615045" cy="228600"/>
          </a:xfrm>
          <a:prstGeom prst="rect">
            <a:avLst/>
          </a:prstGeom>
          <a:noFill/>
          <a:ln w="9525">
            <a:noFill/>
            <a:miter lim="800000"/>
            <a:headEnd/>
            <a:tailEnd/>
          </a:ln>
        </p:spPr>
        <p:txBody>
          <a:bodyPr lIns="117773" tIns="58886" rIns="117773" bIns="58886" anchor="ctr"/>
          <a:lstStyle/>
          <a:p>
            <a:pPr algn="r">
              <a:lnSpc>
                <a:spcPct val="85000"/>
              </a:lnSpc>
              <a:defRPr/>
            </a:pPr>
            <a:r>
              <a:rPr lang="en-US" sz="900" dirty="0" smtClean="0"/>
              <a:t>SOURCE: </a:t>
            </a:r>
            <a:r>
              <a:rPr lang="en-US" sz="900" dirty="0" smtClean="0">
                <a:solidFill>
                  <a:srgbClr val="000000"/>
                </a:solidFill>
              </a:rPr>
              <a:t>US BUREAU OF LABOR STATISTICS</a:t>
            </a:r>
            <a:endParaRPr lang="en-US" sz="900" dirty="0"/>
          </a:p>
        </p:txBody>
      </p:sp>
      <p:graphicFrame>
        <p:nvGraphicFramePr>
          <p:cNvPr id="18" name="Object 3"/>
          <p:cNvGraphicFramePr>
            <a:graphicFrameLocks noGrp="1" noChangeAspect="1"/>
          </p:cNvGraphicFramePr>
          <p:nvPr>
            <p:ph/>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00720075"/>
              </p:ext>
            </p:extLst>
          </p:nvPr>
        </p:nvGraphicFramePr>
        <p:xfrm>
          <a:off x="477696" y="1419225"/>
          <a:ext cx="4341092" cy="2238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70991653"/>
              </p:ext>
            </p:extLst>
          </p:nvPr>
        </p:nvGraphicFramePr>
        <p:xfrm>
          <a:off x="2362200" y="4238625"/>
          <a:ext cx="4341092" cy="2238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20915746"/>
              </p:ext>
            </p:extLst>
          </p:nvPr>
        </p:nvGraphicFramePr>
        <p:xfrm>
          <a:off x="4572000" y="1752600"/>
          <a:ext cx="4341092" cy="223837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3"/>
          <p:cNvSpPr txBox="1">
            <a:spLocks noChangeArrowheads="1"/>
          </p:cNvSpPr>
          <p:nvPr/>
        </p:nvSpPr>
        <p:spPr bwMode="auto">
          <a:xfrm>
            <a:off x="5126185" y="1216115"/>
            <a:ext cx="3532909" cy="359830"/>
          </a:xfrm>
          <a:prstGeom prst="rect">
            <a:avLst/>
          </a:prstGeom>
          <a:noFill/>
          <a:ln w="9525">
            <a:noFill/>
            <a:miter lim="800000"/>
            <a:headEnd/>
            <a:tailEnd/>
          </a:ln>
        </p:spPr>
        <p:txBody>
          <a:bodyPr lIns="82030" tIns="41015" rIns="82030" bIns="41015">
            <a:spAutoFit/>
          </a:bodyPr>
          <a:lstStyle/>
          <a:p>
            <a:pPr algn="ctr" fontAlgn="base">
              <a:spcBef>
                <a:spcPct val="0"/>
              </a:spcBef>
              <a:spcAft>
                <a:spcPct val="0"/>
              </a:spcAft>
            </a:pPr>
            <a:r>
              <a:rPr lang="en-US" b="1" u="sng" dirty="0" smtClean="0">
                <a:solidFill>
                  <a:schemeClr val="tx2">
                    <a:lumMod val="60000"/>
                    <a:lumOff val="40000"/>
                  </a:schemeClr>
                </a:solidFill>
                <a:latin typeface="+mj-lt"/>
              </a:rPr>
              <a:t>OAKLAND</a:t>
            </a:r>
            <a:endParaRPr lang="en-US" sz="1300" b="1" u="sng" dirty="0">
              <a:solidFill>
                <a:schemeClr val="tx2">
                  <a:lumMod val="60000"/>
                  <a:lumOff val="40000"/>
                </a:schemeClr>
              </a:solidFill>
              <a:latin typeface="+mj-lt"/>
            </a:endParaRPr>
          </a:p>
        </p:txBody>
      </p:sp>
      <p:sp>
        <p:nvSpPr>
          <p:cNvPr id="22" name="TextBox 6"/>
          <p:cNvSpPr txBox="1">
            <a:spLocks noChangeArrowheads="1"/>
          </p:cNvSpPr>
          <p:nvPr/>
        </p:nvSpPr>
        <p:spPr bwMode="auto">
          <a:xfrm>
            <a:off x="881787" y="1216115"/>
            <a:ext cx="3532909" cy="359830"/>
          </a:xfrm>
          <a:prstGeom prst="rect">
            <a:avLst/>
          </a:prstGeom>
          <a:noFill/>
          <a:ln w="9525">
            <a:noFill/>
            <a:miter lim="800000"/>
            <a:headEnd/>
            <a:tailEnd/>
          </a:ln>
        </p:spPr>
        <p:txBody>
          <a:bodyPr lIns="82030" tIns="41015" rIns="82030" bIns="41015">
            <a:spAutoFit/>
          </a:bodyPr>
          <a:lstStyle/>
          <a:p>
            <a:pPr algn="ctr" fontAlgn="base">
              <a:spcBef>
                <a:spcPct val="0"/>
              </a:spcBef>
              <a:spcAft>
                <a:spcPct val="0"/>
              </a:spcAft>
            </a:pPr>
            <a:r>
              <a:rPr lang="en-US" b="1" u="sng" dirty="0" smtClean="0">
                <a:solidFill>
                  <a:schemeClr val="tx2"/>
                </a:solidFill>
                <a:latin typeface="+mj-lt"/>
              </a:rPr>
              <a:t>SAN FRANCISCO</a:t>
            </a:r>
            <a:endParaRPr lang="en-US" b="1" u="sng" dirty="0">
              <a:solidFill>
                <a:schemeClr val="tx2"/>
              </a:solidFill>
              <a:latin typeface="+mj-lt"/>
            </a:endParaRPr>
          </a:p>
        </p:txBody>
      </p:sp>
      <p:sp>
        <p:nvSpPr>
          <p:cNvPr id="23" name="TextBox 7"/>
          <p:cNvSpPr txBox="1">
            <a:spLocks noChangeArrowheads="1"/>
          </p:cNvSpPr>
          <p:nvPr/>
        </p:nvSpPr>
        <p:spPr bwMode="auto">
          <a:xfrm>
            <a:off x="2656607" y="3919256"/>
            <a:ext cx="3810000" cy="359830"/>
          </a:xfrm>
          <a:prstGeom prst="rect">
            <a:avLst/>
          </a:prstGeom>
          <a:noFill/>
          <a:ln w="9525">
            <a:noFill/>
            <a:miter lim="800000"/>
            <a:headEnd/>
            <a:tailEnd/>
          </a:ln>
        </p:spPr>
        <p:txBody>
          <a:bodyPr lIns="82030" tIns="41015" rIns="82030" bIns="41015">
            <a:spAutoFit/>
          </a:bodyPr>
          <a:lstStyle/>
          <a:p>
            <a:pPr algn="ctr" fontAlgn="base">
              <a:spcBef>
                <a:spcPct val="0"/>
              </a:spcBef>
              <a:spcAft>
                <a:spcPct val="0"/>
              </a:spcAft>
            </a:pPr>
            <a:r>
              <a:rPr lang="en-US" b="1" u="sng" dirty="0" smtClean="0">
                <a:solidFill>
                  <a:schemeClr val="bg2">
                    <a:lumMod val="50000"/>
                  </a:schemeClr>
                </a:solidFill>
                <a:latin typeface="+mj-lt"/>
              </a:rPr>
              <a:t>SILICON VALLEY</a:t>
            </a:r>
            <a:endParaRPr lang="en-US" b="1" u="sng" dirty="0">
              <a:solidFill>
                <a:schemeClr val="bg2">
                  <a:lumMod val="50000"/>
                </a:schemeClr>
              </a:solidFill>
              <a:latin typeface="+mj-lt"/>
            </a:endParaRPr>
          </a:p>
        </p:txBody>
      </p:sp>
      <p:sp>
        <p:nvSpPr>
          <p:cNvPr id="24" name="TextBox 23"/>
          <p:cNvSpPr txBox="1"/>
          <p:nvPr/>
        </p:nvSpPr>
        <p:spPr>
          <a:xfrm>
            <a:off x="2756481" y="1759869"/>
            <a:ext cx="1676977" cy="221331"/>
          </a:xfrm>
          <a:prstGeom prst="rect">
            <a:avLst/>
          </a:prstGeom>
          <a:noFill/>
        </p:spPr>
        <p:txBody>
          <a:bodyPr lIns="82030" tIns="41015" rIns="82030" bIns="41015">
            <a:spAutoFit/>
          </a:bodyPr>
          <a:lstStyle/>
          <a:p>
            <a:pPr fontAlgn="base">
              <a:spcBef>
                <a:spcPct val="0"/>
              </a:spcBef>
              <a:spcAft>
                <a:spcPct val="0"/>
              </a:spcAft>
              <a:defRPr/>
            </a:pPr>
            <a:r>
              <a:rPr lang="en-US" sz="900" dirty="0">
                <a:solidFill>
                  <a:srgbClr val="000000"/>
                </a:solidFill>
              </a:rPr>
              <a:t>Total Change </a:t>
            </a:r>
            <a:r>
              <a:rPr lang="en-US" sz="900" dirty="0" smtClean="0">
                <a:solidFill>
                  <a:srgbClr val="000000"/>
                </a:solidFill>
              </a:rPr>
              <a:t>+63,800</a:t>
            </a:r>
            <a:endParaRPr lang="en-US" sz="900" dirty="0">
              <a:solidFill>
                <a:srgbClr val="000000"/>
              </a:solidFill>
            </a:endParaRPr>
          </a:p>
        </p:txBody>
      </p:sp>
      <p:sp>
        <p:nvSpPr>
          <p:cNvPr id="25" name="TextBox 24"/>
          <p:cNvSpPr txBox="1"/>
          <p:nvPr/>
        </p:nvSpPr>
        <p:spPr>
          <a:xfrm>
            <a:off x="6788731" y="1759869"/>
            <a:ext cx="1676977" cy="221331"/>
          </a:xfrm>
          <a:prstGeom prst="rect">
            <a:avLst/>
          </a:prstGeom>
          <a:noFill/>
        </p:spPr>
        <p:txBody>
          <a:bodyPr lIns="82030" tIns="41015" rIns="82030" bIns="41015">
            <a:spAutoFit/>
          </a:bodyPr>
          <a:lstStyle/>
          <a:p>
            <a:pPr fontAlgn="base">
              <a:spcBef>
                <a:spcPct val="0"/>
              </a:spcBef>
              <a:spcAft>
                <a:spcPct val="0"/>
              </a:spcAft>
              <a:defRPr/>
            </a:pPr>
            <a:r>
              <a:rPr lang="en-US" sz="900" b="1" dirty="0">
                <a:solidFill>
                  <a:srgbClr val="000000"/>
                </a:solidFill>
              </a:rPr>
              <a:t>Total Change </a:t>
            </a:r>
            <a:r>
              <a:rPr lang="en-US" sz="900" b="1" dirty="0" smtClean="0">
                <a:solidFill>
                  <a:srgbClr val="000000"/>
                </a:solidFill>
              </a:rPr>
              <a:t>20,200</a:t>
            </a:r>
            <a:endParaRPr lang="en-US" sz="900" b="1" dirty="0">
              <a:solidFill>
                <a:srgbClr val="000000"/>
              </a:solidFill>
            </a:endParaRPr>
          </a:p>
        </p:txBody>
      </p:sp>
      <p:sp>
        <p:nvSpPr>
          <p:cNvPr id="26" name="TextBox 25"/>
          <p:cNvSpPr txBox="1"/>
          <p:nvPr/>
        </p:nvSpPr>
        <p:spPr>
          <a:xfrm>
            <a:off x="5257800" y="4419600"/>
            <a:ext cx="1676977" cy="221331"/>
          </a:xfrm>
          <a:prstGeom prst="rect">
            <a:avLst/>
          </a:prstGeom>
          <a:noFill/>
        </p:spPr>
        <p:txBody>
          <a:bodyPr lIns="82030" tIns="41015" rIns="82030" bIns="41015">
            <a:spAutoFit/>
          </a:bodyPr>
          <a:lstStyle/>
          <a:p>
            <a:pPr fontAlgn="base">
              <a:spcBef>
                <a:spcPct val="0"/>
              </a:spcBef>
              <a:spcAft>
                <a:spcPct val="0"/>
              </a:spcAft>
              <a:defRPr/>
            </a:pPr>
            <a:r>
              <a:rPr lang="en-US" sz="900" b="1" dirty="0">
                <a:solidFill>
                  <a:srgbClr val="000000"/>
                </a:solidFill>
              </a:rPr>
              <a:t>Total Change </a:t>
            </a:r>
            <a:r>
              <a:rPr lang="en-US" sz="900" b="1" dirty="0" smtClean="0">
                <a:solidFill>
                  <a:srgbClr val="000000"/>
                </a:solidFill>
              </a:rPr>
              <a:t>+72,500</a:t>
            </a:r>
            <a:endParaRPr lang="en-US" sz="900" b="1" dirty="0">
              <a:solidFill>
                <a:srgbClr val="000000"/>
              </a:solidFill>
            </a:endParaRPr>
          </a:p>
        </p:txBody>
      </p:sp>
      <p:sp>
        <p:nvSpPr>
          <p:cNvPr id="17" name="Rectangle 16"/>
          <p:cNvSpPr/>
          <p:nvPr/>
        </p:nvSpPr>
        <p:spPr>
          <a:xfrm rot="19032200">
            <a:off x="1200404" y="2899865"/>
            <a:ext cx="543677" cy="2105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9032200">
            <a:off x="5781784" y="3128466"/>
            <a:ext cx="543677" cy="2105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9032200">
            <a:off x="2970938" y="5719265"/>
            <a:ext cx="543677" cy="2105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955717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Office Markets: Bay Area – Q4 2009</a:t>
            </a:r>
            <a:endParaRPr lang="en-US" sz="2800" dirty="0"/>
          </a:p>
        </p:txBody>
      </p:sp>
      <p:pic>
        <p:nvPicPr>
          <p:cNvPr id="7" name="Content Placeholder 6" descr="Bay Area Office Q4 2009 white.jpg"/>
          <p:cNvPicPr>
            <a:picLocks noGrp="1" noChangeAspect="1"/>
          </p:cNvPicPr>
          <p:nvPr>
            <p:ph idx="1"/>
          </p:nvPr>
        </p:nvPicPr>
        <p:blipFill>
          <a:blip r:embed="rId2" cstate="print"/>
          <a:stretch>
            <a:fillRect/>
          </a:stretch>
        </p:blipFill>
        <p:spPr>
          <a:xfrm>
            <a:off x="1213788" y="990600"/>
            <a:ext cx="6716423" cy="51355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9372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Office Markets: Bay Area – Q4 2012</a:t>
            </a:r>
            <a:endParaRPr lang="en-US" sz="2800" dirty="0"/>
          </a:p>
        </p:txBody>
      </p:sp>
      <p:pic>
        <p:nvPicPr>
          <p:cNvPr id="5" name="Content Placeholder 4" descr="Bay Area Office Q4 2012 white.jpg"/>
          <p:cNvPicPr>
            <a:picLocks noGrp="1" noChangeAspect="1"/>
          </p:cNvPicPr>
          <p:nvPr>
            <p:ph idx="1"/>
          </p:nvPr>
        </p:nvPicPr>
        <p:blipFill>
          <a:blip r:embed="rId2" cstate="print"/>
          <a:stretch>
            <a:fillRect/>
          </a:stretch>
        </p:blipFill>
        <p:spPr>
          <a:xfrm>
            <a:off x="1213788" y="990600"/>
            <a:ext cx="6716423" cy="51355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929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2000"/>
              </a:spcAft>
              <a:buClrTx/>
              <a:buSzTx/>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2A0B9131-6836-421A-BA44-8AE70CBA5B3B}" type="slidenum">
              <a:rPr lang="en-US" smtClean="0"/>
              <a:pPr/>
              <a:t>6</a:t>
            </a:fld>
            <a:endParaRPr lang="en-US" dirty="0"/>
          </a:p>
        </p:txBody>
      </p:sp>
      <p:sp>
        <p:nvSpPr>
          <p:cNvPr id="7" name="Content Placeholder 6"/>
          <p:cNvSpPr>
            <a:spLocks noGrp="1"/>
          </p:cNvSpPr>
          <p:nvPr>
            <p:ph idx="1"/>
          </p:nvPr>
        </p:nvSpPr>
        <p:spPr/>
        <p:txBody>
          <a:bodyPr>
            <a:normAutofit/>
          </a:bodyPr>
          <a:lstStyle/>
          <a:p>
            <a:r>
              <a:rPr lang="en-US" sz="2800" dirty="0"/>
              <a:t>Macroeconomic Indicators </a:t>
            </a:r>
            <a:r>
              <a:rPr lang="en-US" sz="2800" dirty="0" smtClean="0"/>
              <a:t>By Region</a:t>
            </a:r>
            <a:endParaRPr lang="en-US" sz="2800" dirty="0"/>
          </a:p>
          <a:p>
            <a:r>
              <a:rPr lang="en-US" sz="2800" dirty="0"/>
              <a:t>Labor Market Outlook </a:t>
            </a:r>
            <a:r>
              <a:rPr lang="en-US" sz="2800" dirty="0" smtClean="0"/>
              <a:t>By Region </a:t>
            </a:r>
            <a:endParaRPr lang="en-US" sz="2800" dirty="0"/>
          </a:p>
          <a:p>
            <a:r>
              <a:rPr lang="en-US" sz="2800" dirty="0" smtClean="0"/>
              <a:t>Commercial Office Markets </a:t>
            </a:r>
          </a:p>
          <a:p>
            <a:pPr lvl="1"/>
            <a:r>
              <a:rPr lang="en-US" sz="2400" dirty="0" smtClean="0"/>
              <a:t>Supply</a:t>
            </a:r>
            <a:r>
              <a:rPr lang="en-US" sz="2400" dirty="0"/>
              <a:t>/Demand</a:t>
            </a:r>
          </a:p>
          <a:p>
            <a:pPr lvl="1"/>
            <a:r>
              <a:rPr lang="en-US" sz="2400" dirty="0"/>
              <a:t>Vacancy vs. Net Absorption</a:t>
            </a:r>
          </a:p>
          <a:p>
            <a:pPr lvl="1"/>
            <a:r>
              <a:rPr lang="en-US" sz="2400" dirty="0"/>
              <a:t>Rental Rates</a:t>
            </a:r>
          </a:p>
          <a:p>
            <a:pPr lvl="1"/>
            <a:r>
              <a:rPr lang="en-US" sz="2400" dirty="0" smtClean="0"/>
              <a:t>Market Cycles</a:t>
            </a:r>
          </a:p>
          <a:p>
            <a:r>
              <a:rPr lang="en-US" sz="2800" dirty="0" smtClean="0"/>
              <a:t>Market Strategies &amp; Opportunities</a:t>
            </a:r>
          </a:p>
          <a:p>
            <a:r>
              <a:rPr lang="en-US" sz="2800" dirty="0" smtClean="0"/>
              <a:t>Key Trends in 2013</a:t>
            </a:r>
            <a:endParaRPr lang="en-US" sz="2800" dirty="0"/>
          </a:p>
        </p:txBody>
      </p:sp>
      <p:sp>
        <p:nvSpPr>
          <p:cNvPr id="6" name="Title 5"/>
          <p:cNvSpPr>
            <a:spLocks noGrp="1"/>
          </p:cNvSpPr>
          <p:nvPr>
            <p:ph type="title"/>
          </p:nvPr>
        </p:nvSpPr>
        <p:spPr/>
        <p:txBody>
          <a:bodyPr>
            <a:normAutofit fontScale="90000"/>
          </a:bodyPr>
          <a:lstStyle/>
          <a:p>
            <a:r>
              <a:rPr lang="en-US" dirty="0" smtClean="0"/>
              <a:t>Format of Presentations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863894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Object 4"/>
          <p:cNvGraphicFramePr>
            <a:graphicFrameLocks noChangeAspect="1"/>
          </p:cNvGraphicFramePr>
          <p:nvPr/>
        </p:nvGraphicFramePr>
        <p:xfrm>
          <a:off x="381000" y="838200"/>
          <a:ext cx="8471477" cy="51463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1905000" y="6019800"/>
            <a:ext cx="5383068" cy="333812"/>
          </a:xfrm>
          <a:prstGeom prst="rect">
            <a:avLst/>
          </a:prstGeom>
          <a:noFill/>
          <a:ln w="25400">
            <a:noFill/>
            <a:miter lim="800000"/>
            <a:headEnd/>
            <a:tailEnd/>
          </a:ln>
        </p:spPr>
        <p:txBody>
          <a:bodyPr lIns="86744" tIns="43372" rIns="86744" bIns="43372">
            <a:spAutoFit/>
          </a:bodyPr>
          <a:lstStyle/>
          <a:p>
            <a:pPr algn="ctr" defTabSz="867596" eaLnBrk="0" hangingPunct="0"/>
            <a:r>
              <a:rPr lang="en-US" sz="1600" b="1" dirty="0" smtClean="0"/>
              <a:t>4,565,000 </a:t>
            </a:r>
            <a:r>
              <a:rPr lang="en-US" sz="1600" b="1" dirty="0"/>
              <a:t>Square Feet of Total Active Tenant Requirements</a:t>
            </a:r>
          </a:p>
        </p:txBody>
      </p:sp>
      <p:sp>
        <p:nvSpPr>
          <p:cNvPr id="6" name="Title 5"/>
          <p:cNvSpPr>
            <a:spLocks noGrp="1"/>
          </p:cNvSpPr>
          <p:nvPr>
            <p:ph type="title"/>
          </p:nvPr>
        </p:nvSpPr>
        <p:spPr>
          <a:xfrm>
            <a:off x="381000" y="228600"/>
            <a:ext cx="8420100" cy="487362"/>
          </a:xfrm>
        </p:spPr>
        <p:txBody>
          <a:bodyPr/>
          <a:lstStyle/>
          <a:p>
            <a:pPr defTabSz="914608"/>
            <a:r>
              <a:rPr lang="en-US" sz="2800" dirty="0" smtClean="0">
                <a:latin typeface="+mn-lt"/>
              </a:rPr>
              <a:t>San Francisco Office Market – Current Tenant Demand</a:t>
            </a:r>
            <a:endParaRPr lang="en-US" sz="2800" dirty="0">
              <a:latin typeface="+mn-lt"/>
            </a:endParaRPr>
          </a:p>
        </p:txBody>
      </p:sp>
      <p:sp>
        <p:nvSpPr>
          <p:cNvPr id="8" name="Rectangle 7"/>
          <p:cNvSpPr/>
          <p:nvPr/>
        </p:nvSpPr>
        <p:spPr>
          <a:xfrm>
            <a:off x="838200" y="838200"/>
            <a:ext cx="2076018" cy="400110"/>
          </a:xfrm>
          <a:prstGeom prst="rect">
            <a:avLst/>
          </a:prstGeom>
        </p:spPr>
        <p:txBody>
          <a:bodyPr wrap="none">
            <a:spAutoFit/>
          </a:bodyPr>
          <a:lstStyle/>
          <a:p>
            <a:r>
              <a:rPr lang="en-US" sz="2000" dirty="0" smtClean="0"/>
              <a:t>By Industry Sector</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54009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914399" y="1423987"/>
          <a:ext cx="7315202" cy="1850570"/>
        </p:xfrm>
        <a:graphic>
          <a:graphicData uri="http://schemas.openxmlformats.org/drawingml/2006/table">
            <a:tbl>
              <a:tblPr>
                <a:tableStyleId>{2D5ABB26-0587-4C30-8999-92F81FD0307C}</a:tableStyleId>
              </a:tblPr>
              <a:tblGrid>
                <a:gridCol w="2173574"/>
                <a:gridCol w="1663908"/>
                <a:gridCol w="1738860"/>
                <a:gridCol w="1738860"/>
              </a:tblGrid>
              <a:tr h="370114">
                <a:tc rowSpan="2">
                  <a:txBody>
                    <a:bodyPr/>
                    <a:lstStyle/>
                    <a:p>
                      <a:pPr algn="l" rtl="0" fontAlgn="ctr"/>
                      <a:endParaRPr lang="en-US" sz="1600" b="0" i="0" u="none" strike="noStrike" dirty="0">
                        <a:solidFill>
                          <a:srgbClr val="000000"/>
                        </a:solidFill>
                        <a:latin typeface="Gill San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smtClean="0"/>
                        <a:t>Q4 </a:t>
                      </a:r>
                      <a:endParaRPr lang="en-US" sz="1800" b="0" i="0" u="none" strike="noStrike" dirty="0">
                        <a:solidFill>
                          <a:srgbClr val="000000"/>
                        </a:solidFill>
                        <a:latin typeface="Gill San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50000"/>
                      </a:schemeClr>
                    </a:solidFill>
                  </a:tcPr>
                </a:tc>
                <a:tc>
                  <a:txBody>
                    <a:bodyPr/>
                    <a:lstStyle/>
                    <a:p>
                      <a:pPr algn="ctr" rtl="0" fontAlgn="ctr"/>
                      <a:r>
                        <a:rPr lang="en-US" sz="1800" u="none" strike="noStrike" dirty="0" smtClean="0"/>
                        <a:t>Q4</a:t>
                      </a:r>
                      <a:endParaRPr lang="en-US" sz="1800" b="0" i="0" u="none" strike="noStrike" dirty="0">
                        <a:solidFill>
                          <a:srgbClr val="000000"/>
                        </a:solidFill>
                        <a:latin typeface="Gill San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50000"/>
                      </a:schemeClr>
                    </a:solidFill>
                  </a:tcPr>
                </a:tc>
                <a:tc>
                  <a:txBody>
                    <a:bodyPr/>
                    <a:lstStyle/>
                    <a:p>
                      <a:pPr algn="ctr" rtl="0" fontAlgn="ctr"/>
                      <a:r>
                        <a:rPr lang="en-US" sz="1800" u="none" strike="noStrike" dirty="0" err="1"/>
                        <a:t>YoY</a:t>
                      </a:r>
                      <a:r>
                        <a:rPr lang="en-US" sz="1800" u="none" strike="noStrike" dirty="0"/>
                        <a:t> </a:t>
                      </a:r>
                      <a:endParaRPr lang="en-US" sz="1800" b="0" i="0" u="none" strike="noStrike" dirty="0">
                        <a:solidFill>
                          <a:srgbClr val="000000"/>
                        </a:solidFill>
                        <a:latin typeface="Gill San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50000"/>
                      </a:schemeClr>
                    </a:solidFill>
                  </a:tcPr>
                </a:tc>
              </a:tr>
              <a:tr h="370114">
                <a:tc vMerge="1">
                  <a:txBody>
                    <a:bodyPr/>
                    <a:lstStyle/>
                    <a:p>
                      <a:endParaRPr lang="en-US"/>
                    </a:p>
                  </a:txBody>
                  <a:tcPr/>
                </a:tc>
                <a:tc>
                  <a:txBody>
                    <a:bodyPr/>
                    <a:lstStyle/>
                    <a:p>
                      <a:pPr algn="ctr" rtl="0" fontAlgn="ctr"/>
                      <a:r>
                        <a:rPr lang="en-US" sz="1800" u="none" strike="noStrike" dirty="0"/>
                        <a:t>2011</a:t>
                      </a:r>
                      <a:endParaRPr lang="en-US" sz="1800" b="0" i="0" u="none" strike="noStrike" dirty="0">
                        <a:solidFill>
                          <a:srgbClr val="000000"/>
                        </a:solidFill>
                        <a:latin typeface="Gill San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800" u="none" strike="noStrike" dirty="0"/>
                        <a:t>2012</a:t>
                      </a:r>
                      <a:endParaRPr lang="en-US" sz="1800" b="0" i="0" u="none" strike="noStrike" dirty="0">
                        <a:solidFill>
                          <a:srgbClr val="000000"/>
                        </a:solidFill>
                        <a:latin typeface="Gill San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800" u="none" strike="noStrike" dirty="0"/>
                        <a:t>Growth (%) </a:t>
                      </a:r>
                      <a:endParaRPr lang="en-US" sz="1800" b="0" i="0" u="none" strike="noStrike" dirty="0">
                        <a:solidFill>
                          <a:srgbClr val="000000"/>
                        </a:solidFill>
                        <a:latin typeface="Gill San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114">
                <a:tc>
                  <a:txBody>
                    <a:bodyPr/>
                    <a:lstStyle/>
                    <a:p>
                      <a:pPr algn="l" rtl="0" fontAlgn="b"/>
                      <a:r>
                        <a:rPr lang="en-US" sz="1600" u="none" strike="noStrike" dirty="0" smtClean="0"/>
                        <a:t>Tech Index</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$49.26</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$51.89</a:t>
                      </a:r>
                      <a:endParaRPr lang="en-US"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5.3%</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114">
                <a:tc>
                  <a:txBody>
                    <a:bodyPr/>
                    <a:lstStyle/>
                    <a:p>
                      <a:pPr algn="l" rtl="0" fontAlgn="b"/>
                      <a:r>
                        <a:rPr lang="en-US" sz="1600" u="none" strike="noStrike" dirty="0" smtClean="0"/>
                        <a:t>“Class </a:t>
                      </a:r>
                      <a:r>
                        <a:rPr lang="en-US" sz="1600" u="none" strike="noStrike" dirty="0"/>
                        <a:t>A </a:t>
                      </a:r>
                      <a:r>
                        <a:rPr lang="en-US" sz="1600" u="none" strike="noStrike" dirty="0" smtClean="0"/>
                        <a:t>Tech”</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$50.70</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$52.83</a:t>
                      </a:r>
                      <a:endParaRPr lang="en-US"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4.2%</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114">
                <a:tc>
                  <a:txBody>
                    <a:bodyPr/>
                    <a:lstStyle/>
                    <a:p>
                      <a:pPr algn="l" rtl="0" fontAlgn="b"/>
                      <a:r>
                        <a:rPr lang="en-US" sz="1600" u="none" strike="noStrike" dirty="0" smtClean="0"/>
                        <a:t>“Prime </a:t>
                      </a:r>
                      <a:r>
                        <a:rPr lang="en-US" sz="1600" u="none" strike="noStrike" dirty="0"/>
                        <a:t>Creative </a:t>
                      </a:r>
                      <a:r>
                        <a:rPr lang="en-US" sz="1600" u="none" strike="noStrike" dirty="0" smtClean="0"/>
                        <a:t>Tech”</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$44.16</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$50.14</a:t>
                      </a:r>
                      <a:endParaRPr lang="en-US"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US" sz="1600" u="none" strike="noStrike" dirty="0" smtClean="0"/>
                        <a:t>13.5%</a:t>
                      </a:r>
                      <a:endParaRPr lang="en-US" sz="1600" b="0" i="0" u="none" strike="noStrike" dirty="0">
                        <a:solidFill>
                          <a:srgbClr val="000000"/>
                        </a:solidFill>
                        <a:latin typeface="Gill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10241" name="Text Box 9"/>
          <p:cNvSpPr txBox="1">
            <a:spLocks noChangeArrowheads="1"/>
          </p:cNvSpPr>
          <p:nvPr/>
        </p:nvSpPr>
        <p:spPr bwMode="auto">
          <a:xfrm>
            <a:off x="4862513" y="457200"/>
            <a:ext cx="1939925" cy="341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FFFFFF"/>
                </a:solidFill>
                <a:effectLst/>
                <a:latin typeface="Gill Sans" pitchFamily="34" charset="0"/>
                <a:ea typeface="Gill Sans MT" pitchFamily="34" charset="0"/>
                <a:cs typeface="Times New Roman" pitchFamily="18" charset="0"/>
              </a:rPr>
              <a:t>Q2 2012</a:t>
            </a:r>
            <a:endParaRPr kumimoji="0" lang="en-US" altLang="ja-JP"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sp>
        <p:nvSpPr>
          <p:cNvPr id="10244" name="Rectangle 4"/>
          <p:cNvSpPr>
            <a:spLocks noChangeArrowheads="1"/>
          </p:cNvSpPr>
          <p:nvPr/>
        </p:nvSpPr>
        <p:spPr bwMode="auto">
          <a:xfrm>
            <a:off x="914400" y="3557587"/>
            <a:ext cx="73914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lumMod val="50000"/>
                  </a:schemeClr>
                </a:solidFill>
                <a:effectLst/>
                <a:latin typeface="+mj-lt"/>
                <a:ea typeface="Gill Sans MT" pitchFamily="34" charset="0"/>
                <a:cs typeface="Times New Roman" pitchFamily="18" charset="0"/>
              </a:rPr>
              <a:t>TECH INDEX</a:t>
            </a:r>
            <a:r>
              <a:rPr kumimoji="0" lang="en-US" altLang="ja-JP" sz="1400" b="0" i="0" u="none" strike="noStrike" cap="none" normalizeH="0" baseline="0" dirty="0" smtClean="0">
                <a:ln>
                  <a:noFill/>
                </a:ln>
                <a:solidFill>
                  <a:schemeClr val="tx1"/>
                </a:solidFill>
                <a:effectLst/>
                <a:latin typeface="+mj-lt"/>
                <a:ea typeface="Gill Sans MT" pitchFamily="34" charset="0"/>
                <a:cs typeface="Times New Roman" pitchFamily="18" charset="0"/>
              </a:rPr>
              <a:t>:  tracks a distinct set of buildings that have the highest concentration of tech firms in San Francisco.  While this index does not include all buildings occupied by tech users, it does differentiate between “Class A Tech” buildings and “Prime Creative Tech.”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latin typeface="+mj-lt"/>
              <a:ea typeface="Gill Sans MT" pitchFamily="34" charset="0"/>
              <a:cs typeface="Times New Roman" pitchFamily="18" charset="0"/>
            </a:endParaRPr>
          </a:p>
          <a:p>
            <a:pPr lvl="0" defTabSz="914400"/>
            <a:r>
              <a:rPr lang="en-US" altLang="ja-JP" sz="1400" dirty="0" smtClean="0">
                <a:solidFill>
                  <a:schemeClr val="bg2">
                    <a:lumMod val="50000"/>
                  </a:schemeClr>
                </a:solidFill>
                <a:latin typeface="+mj-lt"/>
                <a:ea typeface="Gill Sans MT" pitchFamily="34" charset="0"/>
                <a:cs typeface="Times New Roman" pitchFamily="18" charset="0"/>
              </a:rPr>
              <a:t>“PRIME CREATIVE” </a:t>
            </a:r>
            <a:r>
              <a:rPr lang="en-US" altLang="ja-JP" sz="1400" dirty="0" smtClean="0">
                <a:latin typeface="+mj-lt"/>
                <a:ea typeface="Gill Sans MT" pitchFamily="34" charset="0"/>
                <a:cs typeface="Times New Roman" pitchFamily="18" charset="0"/>
              </a:rPr>
              <a:t>space, defined as historic and/or brick &amp; timber construction that has undergone a major retrofit within the past 15 yrs, currently consists of 37 buildings with a total inventory of 4.5 </a:t>
            </a:r>
            <a:r>
              <a:rPr lang="en-US" altLang="ja-JP" sz="1400" dirty="0" err="1" smtClean="0">
                <a:latin typeface="+mj-lt"/>
                <a:ea typeface="Gill Sans MT" pitchFamily="34" charset="0"/>
                <a:cs typeface="Times New Roman" pitchFamily="18" charset="0"/>
              </a:rPr>
              <a:t>msf</a:t>
            </a:r>
            <a:r>
              <a:rPr lang="en-US" altLang="ja-JP" sz="1400" dirty="0" smtClean="0">
                <a:latin typeface="+mj-lt"/>
                <a:ea typeface="Gill Sans MT" pitchFamily="34" charset="0"/>
                <a:cs typeface="Times New Roman" pitchFamily="18" charset="0"/>
              </a:rPr>
              <a:t>. </a:t>
            </a:r>
          </a:p>
          <a:p>
            <a:pPr lvl="0" defTabSz="914400"/>
            <a:endParaRPr lang="en-US" altLang="ja-JP" sz="1400" dirty="0" smtClean="0">
              <a:solidFill>
                <a:schemeClr val="bg2">
                  <a:lumMod val="50000"/>
                </a:schemeClr>
              </a:solidFill>
              <a:latin typeface="+mj-lt"/>
              <a:ea typeface="Gill Sans MT" pitchFamily="34" charset="0"/>
              <a:cs typeface="Times New Roman" pitchFamily="18" charset="0"/>
            </a:endParaRPr>
          </a:p>
          <a:p>
            <a:pPr lvl="0" defTabSz="914400"/>
            <a:r>
              <a:rPr lang="en-US" altLang="ja-JP" sz="1400" dirty="0" smtClean="0">
                <a:solidFill>
                  <a:schemeClr val="bg2">
                    <a:lumMod val="50000"/>
                  </a:schemeClr>
                </a:solidFill>
                <a:latin typeface="+mj-lt"/>
                <a:ea typeface="Gill Sans MT" pitchFamily="34" charset="0"/>
                <a:cs typeface="Times New Roman" pitchFamily="18" charset="0"/>
              </a:rPr>
              <a:t>“CLASS A TECH” </a:t>
            </a:r>
            <a:r>
              <a:rPr lang="en-US" altLang="ja-JP" sz="1400" dirty="0" smtClean="0">
                <a:latin typeface="+mj-lt"/>
                <a:ea typeface="Gill Sans MT" pitchFamily="34" charset="0"/>
                <a:cs typeface="Times New Roman" pitchFamily="18" charset="0"/>
              </a:rPr>
              <a:t>is defined as traditional class A, mid- and low-rise office space that has been modified to accommodate technology and creative users in a non-traditional office environment.  Features often include design elements such as exposed ceilings and duct-work and indirect lighting. </a:t>
            </a:r>
            <a:endParaRPr kumimoji="0" lang="en-US" altLang="ja-JP" sz="3600" b="0" i="0" u="none" strike="noStrike" cap="none" normalizeH="0" baseline="0" dirty="0" smtClean="0">
              <a:ln>
                <a:noFill/>
              </a:ln>
              <a:solidFill>
                <a:schemeClr val="tx1"/>
              </a:solidFill>
              <a:effectLst/>
              <a:latin typeface="+mj-lt"/>
              <a:cs typeface="Arial" pitchFamily="34" charset="0"/>
            </a:endParaRPr>
          </a:p>
        </p:txBody>
      </p:sp>
      <p:sp>
        <p:nvSpPr>
          <p:cNvPr id="6" name="Title 5"/>
          <p:cNvSpPr>
            <a:spLocks noGrp="1"/>
          </p:cNvSpPr>
          <p:nvPr>
            <p:ph type="title"/>
          </p:nvPr>
        </p:nvSpPr>
        <p:spPr/>
        <p:txBody>
          <a:bodyPr/>
          <a:lstStyle/>
          <a:p>
            <a:r>
              <a:rPr lang="en-US" sz="2800" dirty="0" smtClean="0"/>
              <a:t>San Francisco Office Market – Rent Comparisons </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56249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San Francisco Office - Vacancy Rate Vs. Rental Rates</a:t>
            </a:r>
            <a:endParaRPr lang="en-US" sz="2800" dirty="0"/>
          </a:p>
        </p:txBody>
      </p:sp>
      <p:sp>
        <p:nvSpPr>
          <p:cNvPr id="12" name="Rectangle 95"/>
          <p:cNvSpPr>
            <a:spLocks noChangeArrowheads="1"/>
          </p:cNvSpPr>
          <p:nvPr/>
        </p:nvSpPr>
        <p:spPr bwMode="auto">
          <a:xfrm>
            <a:off x="5614555" y="6172200"/>
            <a:ext cx="2615045" cy="228600"/>
          </a:xfrm>
          <a:prstGeom prst="rect">
            <a:avLst/>
          </a:prstGeom>
          <a:noFill/>
          <a:ln w="9525">
            <a:noFill/>
            <a:miter lim="800000"/>
            <a:headEnd/>
            <a:tailEnd/>
          </a:ln>
        </p:spPr>
        <p:txBody>
          <a:bodyPr lIns="117773" tIns="58886" rIns="117773" bIns="58886" anchor="ctr"/>
          <a:lstStyle/>
          <a:p>
            <a:pPr algn="r">
              <a:lnSpc>
                <a:spcPct val="85000"/>
              </a:lnSpc>
              <a:defRPr/>
            </a:pPr>
            <a:r>
              <a:rPr lang="en-US" sz="900" dirty="0" smtClean="0"/>
              <a:t>SOURCE: CUSHMAN &amp; WAKEFIELD RESEARCH</a:t>
            </a:r>
            <a:endParaRPr lang="en-US" sz="900" dirty="0"/>
          </a:p>
        </p:txBody>
      </p:sp>
      <p:graphicFrame>
        <p:nvGraphicFramePr>
          <p:cNvPr id="8" name="Chart 5"/>
          <p:cNvGraphicFramePr>
            <a:graphicFrameLocks/>
          </p:cNvGraphicFramePr>
          <p:nvPr/>
        </p:nvGraphicFramePr>
        <p:xfrm>
          <a:off x="609600" y="1371600"/>
          <a:ext cx="7950200"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6"/>
          <p:cNvSpPr>
            <a:spLocks noChangeArrowheads="1"/>
          </p:cNvSpPr>
          <p:nvPr/>
        </p:nvSpPr>
        <p:spPr bwMode="auto">
          <a:xfrm>
            <a:off x="6934200" y="1524000"/>
            <a:ext cx="892379" cy="4038600"/>
          </a:xfrm>
          <a:prstGeom prst="rect">
            <a:avLst/>
          </a:prstGeom>
          <a:noFill/>
          <a:ln w="38100" algn="ctr">
            <a:solidFill>
              <a:schemeClr val="tx2"/>
            </a:solidFill>
            <a:prstDash val="dash"/>
            <a:round/>
            <a:headEnd/>
            <a:tailEnd/>
          </a:ln>
        </p:spPr>
        <p:txBody>
          <a:bodyPr lIns="82040" tIns="41020" rIns="82040" bIns="41020"/>
          <a:lstStyle/>
          <a:p>
            <a:pPr defTabSz="914404"/>
            <a:endParaRPr lang="en-US" dirty="0"/>
          </a:p>
        </p:txBody>
      </p:sp>
      <p:sp>
        <p:nvSpPr>
          <p:cNvPr id="13" name="TextBox 7"/>
          <p:cNvSpPr txBox="1">
            <a:spLocks noChangeArrowheads="1"/>
          </p:cNvSpPr>
          <p:nvPr/>
        </p:nvSpPr>
        <p:spPr bwMode="auto">
          <a:xfrm>
            <a:off x="6553200" y="1219200"/>
            <a:ext cx="1663555" cy="282896"/>
          </a:xfrm>
          <a:prstGeom prst="rect">
            <a:avLst/>
          </a:prstGeom>
          <a:noFill/>
          <a:ln w="9525">
            <a:noFill/>
            <a:miter lim="800000"/>
            <a:headEnd/>
            <a:tailEnd/>
          </a:ln>
        </p:spPr>
        <p:txBody>
          <a:bodyPr wrap="square" lIns="82040" tIns="41020" rIns="82040" bIns="41020">
            <a:spAutoFit/>
          </a:bodyPr>
          <a:lstStyle/>
          <a:p>
            <a:pPr algn="ctr"/>
            <a:r>
              <a:rPr lang="en-US" sz="1300" b="1" dirty="0">
                <a:solidFill>
                  <a:schemeClr val="tx2"/>
                </a:solidFill>
              </a:rPr>
              <a:t>FORECAST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58041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Silicon Valley Office - Vacancy Rate Vs. Rental Rates</a:t>
            </a:r>
            <a:endParaRPr lang="en-US" sz="2800" dirty="0"/>
          </a:p>
        </p:txBody>
      </p:sp>
      <p:sp>
        <p:nvSpPr>
          <p:cNvPr id="12" name="Rectangle 95"/>
          <p:cNvSpPr>
            <a:spLocks noChangeArrowheads="1"/>
          </p:cNvSpPr>
          <p:nvPr/>
        </p:nvSpPr>
        <p:spPr bwMode="auto">
          <a:xfrm>
            <a:off x="5614555" y="6172200"/>
            <a:ext cx="2615045" cy="228600"/>
          </a:xfrm>
          <a:prstGeom prst="rect">
            <a:avLst/>
          </a:prstGeom>
          <a:noFill/>
          <a:ln w="9525">
            <a:noFill/>
            <a:miter lim="800000"/>
            <a:headEnd/>
            <a:tailEnd/>
          </a:ln>
        </p:spPr>
        <p:txBody>
          <a:bodyPr lIns="117773" tIns="58886" rIns="117773" bIns="58886" anchor="ctr"/>
          <a:lstStyle/>
          <a:p>
            <a:pPr algn="r">
              <a:lnSpc>
                <a:spcPct val="85000"/>
              </a:lnSpc>
              <a:defRPr/>
            </a:pPr>
            <a:r>
              <a:rPr lang="en-US" sz="900" dirty="0" smtClean="0"/>
              <a:t>SOURCE: CUSHMAN &amp; WAKEFIELD RESEARCH</a:t>
            </a:r>
            <a:endParaRPr lang="en-US" sz="900" dirty="0"/>
          </a:p>
        </p:txBody>
      </p:sp>
      <p:graphicFrame>
        <p:nvGraphicFramePr>
          <p:cNvPr id="4" name="Chart 5"/>
          <p:cNvGraphicFramePr>
            <a:graphicFrameLocks/>
          </p:cNvGraphicFramePr>
          <p:nvPr/>
        </p:nvGraphicFramePr>
        <p:xfrm>
          <a:off x="558801" y="1320800"/>
          <a:ext cx="7950200"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6"/>
          <p:cNvSpPr>
            <a:spLocks noChangeArrowheads="1"/>
          </p:cNvSpPr>
          <p:nvPr/>
        </p:nvSpPr>
        <p:spPr bwMode="auto">
          <a:xfrm>
            <a:off x="6934200" y="1524000"/>
            <a:ext cx="892379" cy="4038600"/>
          </a:xfrm>
          <a:prstGeom prst="rect">
            <a:avLst/>
          </a:prstGeom>
          <a:noFill/>
          <a:ln w="38100" algn="ctr">
            <a:solidFill>
              <a:schemeClr val="tx2"/>
            </a:solidFill>
            <a:prstDash val="dash"/>
            <a:round/>
            <a:headEnd/>
            <a:tailEnd/>
          </a:ln>
        </p:spPr>
        <p:txBody>
          <a:bodyPr lIns="82040" tIns="41020" rIns="82040" bIns="41020"/>
          <a:lstStyle/>
          <a:p>
            <a:pPr defTabSz="914404"/>
            <a:endParaRPr lang="en-US" dirty="0"/>
          </a:p>
        </p:txBody>
      </p:sp>
      <p:sp>
        <p:nvSpPr>
          <p:cNvPr id="7" name="TextBox 7"/>
          <p:cNvSpPr txBox="1">
            <a:spLocks noChangeArrowheads="1"/>
          </p:cNvSpPr>
          <p:nvPr/>
        </p:nvSpPr>
        <p:spPr bwMode="auto">
          <a:xfrm>
            <a:off x="6553200" y="1219200"/>
            <a:ext cx="1663555" cy="282896"/>
          </a:xfrm>
          <a:prstGeom prst="rect">
            <a:avLst/>
          </a:prstGeom>
          <a:noFill/>
          <a:ln w="9525">
            <a:noFill/>
            <a:miter lim="800000"/>
            <a:headEnd/>
            <a:tailEnd/>
          </a:ln>
        </p:spPr>
        <p:txBody>
          <a:bodyPr wrap="square" lIns="82040" tIns="41020" rIns="82040" bIns="41020">
            <a:spAutoFit/>
          </a:bodyPr>
          <a:lstStyle/>
          <a:p>
            <a:pPr algn="ctr"/>
            <a:r>
              <a:rPr lang="en-US" sz="1300" b="1" dirty="0">
                <a:solidFill>
                  <a:schemeClr val="tx2"/>
                </a:solidFill>
              </a:rPr>
              <a:t>FORECAST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676303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 name="Rectangle 71"/>
          <p:cNvSpPr/>
          <p:nvPr/>
        </p:nvSpPr>
        <p:spPr>
          <a:xfrm>
            <a:off x="4274254" y="4028679"/>
            <a:ext cx="754946" cy="1969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68" name="Rectangle 67"/>
          <p:cNvSpPr/>
          <p:nvPr/>
        </p:nvSpPr>
        <p:spPr>
          <a:xfrm>
            <a:off x="6019800" y="1600201"/>
            <a:ext cx="1219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4099" name="Text Box 65"/>
          <p:cNvSpPr txBox="1">
            <a:spLocks noChangeArrowheads="1"/>
          </p:cNvSpPr>
          <p:nvPr/>
        </p:nvSpPr>
        <p:spPr bwMode="auto">
          <a:xfrm>
            <a:off x="6043052" y="3950010"/>
            <a:ext cx="1910684" cy="358750"/>
          </a:xfrm>
          <a:prstGeom prst="rect">
            <a:avLst/>
          </a:prstGeom>
          <a:noFill/>
          <a:ln w="9525">
            <a:noFill/>
            <a:miter lim="800000"/>
            <a:headEnd/>
            <a:tailEnd/>
          </a:ln>
        </p:spPr>
        <p:txBody>
          <a:bodyPr lIns="111441" tIns="55720" rIns="111441" bIns="55720">
            <a:spAutoFit/>
          </a:bodyPr>
          <a:lstStyle/>
          <a:p>
            <a:pPr algn="r" defTabSz="1178163">
              <a:spcBef>
                <a:spcPct val="50000"/>
              </a:spcBef>
              <a:defRPr/>
            </a:pPr>
            <a:r>
              <a:rPr lang="en-US" sz="1600" b="1" dirty="0">
                <a:solidFill>
                  <a:srgbClr val="9A0012"/>
                </a:solidFill>
              </a:rPr>
              <a:t>Recovering</a:t>
            </a:r>
          </a:p>
        </p:txBody>
      </p:sp>
      <p:sp>
        <p:nvSpPr>
          <p:cNvPr id="4102" name="Text Box 50"/>
          <p:cNvSpPr txBox="1">
            <a:spLocks noChangeArrowheads="1"/>
          </p:cNvSpPr>
          <p:nvPr/>
        </p:nvSpPr>
        <p:spPr bwMode="auto">
          <a:xfrm rot="16200000">
            <a:off x="7297835" y="1792059"/>
            <a:ext cx="1921051" cy="274111"/>
          </a:xfrm>
          <a:prstGeom prst="rect">
            <a:avLst/>
          </a:prstGeom>
          <a:noFill/>
          <a:ln w="9525">
            <a:noFill/>
            <a:miter lim="800000"/>
            <a:headEnd/>
            <a:tailEnd/>
          </a:ln>
        </p:spPr>
        <p:txBody>
          <a:bodyPr lIns="111441" tIns="55720" rIns="111441" bIns="55720">
            <a:spAutoFit/>
          </a:bodyPr>
          <a:lstStyle/>
          <a:p>
            <a:pPr algn="ctr" defTabSz="1178163">
              <a:spcBef>
                <a:spcPct val="50000"/>
              </a:spcBef>
              <a:defRPr/>
            </a:pPr>
            <a:r>
              <a:rPr lang="en-US" sz="1050" b="1" dirty="0">
                <a:solidFill>
                  <a:schemeClr val="tx2"/>
                </a:solidFill>
              </a:rPr>
              <a:t>LANDLORD FAVORABLE</a:t>
            </a:r>
          </a:p>
        </p:txBody>
      </p:sp>
      <p:sp>
        <p:nvSpPr>
          <p:cNvPr id="4103" name="Text Box 52"/>
          <p:cNvSpPr txBox="1">
            <a:spLocks noChangeArrowheads="1"/>
          </p:cNvSpPr>
          <p:nvPr/>
        </p:nvSpPr>
        <p:spPr bwMode="auto">
          <a:xfrm>
            <a:off x="5155015" y="4648200"/>
            <a:ext cx="3280699" cy="505244"/>
          </a:xfrm>
          <a:prstGeom prst="rect">
            <a:avLst/>
          </a:prstGeom>
          <a:noFill/>
          <a:ln w="9525">
            <a:noFill/>
            <a:miter lim="800000"/>
            <a:headEnd/>
            <a:tailEnd/>
          </a:ln>
        </p:spPr>
        <p:txBody>
          <a:bodyPr lIns="73639" tIns="36819" rIns="73639" bIns="36819">
            <a:spAutoFit/>
          </a:bodyPr>
          <a:lstStyle/>
          <a:p>
            <a:pPr defTabSz="1178163">
              <a:defRPr/>
            </a:pPr>
            <a:r>
              <a:rPr lang="en-US" sz="1400" b="1" dirty="0"/>
              <a:t>Rent growth accelerating</a:t>
            </a:r>
          </a:p>
          <a:p>
            <a:pPr defTabSz="1178163">
              <a:defRPr/>
            </a:pPr>
            <a:r>
              <a:rPr lang="en-US" sz="1400" b="1" dirty="0"/>
              <a:t>Ideal for owners of  property</a:t>
            </a:r>
          </a:p>
        </p:txBody>
      </p:sp>
      <p:sp>
        <p:nvSpPr>
          <p:cNvPr id="4104" name="Text Box 53"/>
          <p:cNvSpPr txBox="1">
            <a:spLocks noChangeArrowheads="1"/>
          </p:cNvSpPr>
          <p:nvPr/>
        </p:nvSpPr>
        <p:spPr bwMode="auto">
          <a:xfrm>
            <a:off x="1316103" y="5489812"/>
            <a:ext cx="3408298" cy="720688"/>
          </a:xfrm>
          <a:prstGeom prst="rect">
            <a:avLst/>
          </a:prstGeom>
          <a:noFill/>
          <a:ln w="9525">
            <a:noFill/>
            <a:miter lim="800000"/>
            <a:headEnd/>
            <a:tailEnd/>
          </a:ln>
        </p:spPr>
        <p:txBody>
          <a:bodyPr wrap="square" lIns="73639" tIns="36819" rIns="73639" bIns="36819">
            <a:spAutoFit/>
          </a:bodyPr>
          <a:lstStyle/>
          <a:p>
            <a:pPr defTabSz="1178163">
              <a:defRPr/>
            </a:pPr>
            <a:r>
              <a:rPr lang="en-US" sz="1400" b="1" dirty="0"/>
              <a:t>Rent at or near bottom of market </a:t>
            </a:r>
            <a:r>
              <a:rPr lang="en-US" sz="1400" b="1" dirty="0" smtClean="0"/>
              <a:t>cycle. Ideal </a:t>
            </a:r>
            <a:r>
              <a:rPr lang="en-US" sz="1400" b="1" dirty="0"/>
              <a:t>for tenants leasing or seeking to lease property</a:t>
            </a:r>
          </a:p>
        </p:txBody>
      </p:sp>
      <p:sp>
        <p:nvSpPr>
          <p:cNvPr id="4105" name="Text Box 54"/>
          <p:cNvSpPr txBox="1">
            <a:spLocks noChangeArrowheads="1"/>
          </p:cNvSpPr>
          <p:nvPr/>
        </p:nvSpPr>
        <p:spPr bwMode="auto">
          <a:xfrm>
            <a:off x="1335242" y="4648200"/>
            <a:ext cx="3518338" cy="720688"/>
          </a:xfrm>
          <a:prstGeom prst="rect">
            <a:avLst/>
          </a:prstGeom>
          <a:noFill/>
          <a:ln w="9525">
            <a:noFill/>
            <a:miter lim="800000"/>
            <a:headEnd/>
            <a:tailEnd/>
          </a:ln>
        </p:spPr>
        <p:txBody>
          <a:bodyPr lIns="73639" tIns="36819" rIns="73639" bIns="36819">
            <a:spAutoFit/>
          </a:bodyPr>
          <a:lstStyle/>
          <a:p>
            <a:pPr defTabSz="1178163">
              <a:defRPr/>
            </a:pPr>
            <a:r>
              <a:rPr lang="en-US" sz="1400" b="1" dirty="0"/>
              <a:t>Rent still elevated but falling from top of market </a:t>
            </a:r>
            <a:r>
              <a:rPr lang="en-US" sz="1400" b="1" dirty="0" smtClean="0"/>
              <a:t>cycle.  Falling </a:t>
            </a:r>
            <a:r>
              <a:rPr lang="en-US" sz="1400" b="1" dirty="0"/>
              <a:t>rents promise future opportunity for tenants</a:t>
            </a:r>
          </a:p>
        </p:txBody>
      </p:sp>
      <p:sp>
        <p:nvSpPr>
          <p:cNvPr id="4106" name="Text Box 55"/>
          <p:cNvSpPr txBox="1">
            <a:spLocks noChangeArrowheads="1"/>
          </p:cNvSpPr>
          <p:nvPr/>
        </p:nvSpPr>
        <p:spPr bwMode="auto">
          <a:xfrm>
            <a:off x="5123117" y="5489812"/>
            <a:ext cx="3258883" cy="720688"/>
          </a:xfrm>
          <a:prstGeom prst="rect">
            <a:avLst/>
          </a:prstGeom>
          <a:noFill/>
          <a:ln w="9525">
            <a:noFill/>
            <a:miter lim="800000"/>
            <a:headEnd/>
            <a:tailEnd/>
          </a:ln>
        </p:spPr>
        <p:txBody>
          <a:bodyPr wrap="square" lIns="73639" tIns="36819" rIns="73639" bIns="36819">
            <a:spAutoFit/>
          </a:bodyPr>
          <a:lstStyle/>
          <a:p>
            <a:pPr defTabSz="1178163">
              <a:defRPr/>
            </a:pPr>
            <a:r>
              <a:rPr lang="en-US" sz="1400" b="1" dirty="0"/>
              <a:t>Rent growth </a:t>
            </a:r>
            <a:r>
              <a:rPr lang="en-US" sz="1400" b="1" dirty="0" smtClean="0"/>
              <a:t>slowing.  Still </a:t>
            </a:r>
            <a:r>
              <a:rPr lang="en-US" sz="1400" b="1" dirty="0"/>
              <a:t>landlord </a:t>
            </a:r>
            <a:r>
              <a:rPr lang="en-US" sz="1400" b="1" dirty="0" smtClean="0"/>
              <a:t>favorable </a:t>
            </a:r>
            <a:r>
              <a:rPr lang="en-US" sz="1400" b="1" dirty="0"/>
              <a:t>but growth is down from peak </a:t>
            </a:r>
          </a:p>
          <a:p>
            <a:pPr defTabSz="1178163">
              <a:defRPr/>
            </a:pPr>
            <a:endParaRPr lang="en-US" sz="1400" b="1" dirty="0"/>
          </a:p>
        </p:txBody>
      </p:sp>
      <p:sp>
        <p:nvSpPr>
          <p:cNvPr id="4107" name="Oval 56"/>
          <p:cNvSpPr>
            <a:spLocks noChangeArrowheads="1"/>
          </p:cNvSpPr>
          <p:nvPr/>
        </p:nvSpPr>
        <p:spPr bwMode="auto">
          <a:xfrm>
            <a:off x="1083248" y="5531124"/>
            <a:ext cx="223285" cy="188855"/>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4108" name="Oval 57"/>
          <p:cNvSpPr>
            <a:spLocks noChangeArrowheads="1"/>
          </p:cNvSpPr>
          <p:nvPr/>
        </p:nvSpPr>
        <p:spPr bwMode="auto">
          <a:xfrm>
            <a:off x="1092817" y="4689512"/>
            <a:ext cx="232855" cy="207431"/>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4109" name="Oval 58"/>
          <p:cNvSpPr>
            <a:spLocks noChangeArrowheads="1"/>
          </p:cNvSpPr>
          <p:nvPr/>
        </p:nvSpPr>
        <p:spPr bwMode="auto">
          <a:xfrm>
            <a:off x="4914186" y="4689512"/>
            <a:ext cx="232855" cy="207431"/>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4110" name="Oval 59"/>
          <p:cNvSpPr>
            <a:spLocks noChangeArrowheads="1"/>
          </p:cNvSpPr>
          <p:nvPr/>
        </p:nvSpPr>
        <p:spPr bwMode="auto">
          <a:xfrm>
            <a:off x="4907806" y="5531124"/>
            <a:ext cx="232855" cy="207431"/>
          </a:xfrm>
          <a:prstGeom prst="ellipse">
            <a:avLst/>
          </a:prstGeom>
          <a:solidFill>
            <a:schemeClr val="accent4"/>
          </a:solidFill>
          <a:ln w="9525" algn="ctr">
            <a:noFill/>
            <a:round/>
            <a:headEnd/>
            <a:tailEnd/>
          </a:ln>
        </p:spPr>
        <p:txBody>
          <a:bodyPr wrap="none" lIns="82058" tIns="41029" rIns="82058" bIns="41029" anchor="ctr"/>
          <a:lstStyle/>
          <a:p>
            <a:pPr>
              <a:defRPr/>
            </a:pPr>
            <a:endParaRPr lang="en-US" sz="2400">
              <a:latin typeface="+mn-lt"/>
            </a:endParaRPr>
          </a:p>
        </p:txBody>
      </p:sp>
      <p:sp>
        <p:nvSpPr>
          <p:cNvPr id="4111" name="Freeform 60"/>
          <p:cNvSpPr>
            <a:spLocks/>
          </p:cNvSpPr>
          <p:nvPr/>
        </p:nvSpPr>
        <p:spPr bwMode="auto">
          <a:xfrm>
            <a:off x="940983" y="1737938"/>
            <a:ext cx="6976070" cy="1934983"/>
          </a:xfrm>
          <a:custGeom>
            <a:avLst/>
            <a:gdLst>
              <a:gd name="T0" fmla="*/ 0 w 3808"/>
              <a:gd name="T1" fmla="*/ 2147483647 h 1832"/>
              <a:gd name="T2" fmla="*/ 2147483647 w 3808"/>
              <a:gd name="T3" fmla="*/ 2147483647 h 1832"/>
              <a:gd name="T4" fmla="*/ 2147483647 w 3808"/>
              <a:gd name="T5" fmla="*/ 2147483647 h 1832"/>
              <a:gd name="T6" fmla="*/ 2147483647 w 3808"/>
              <a:gd name="T7" fmla="*/ 2147483647 h 1832"/>
              <a:gd name="T8" fmla="*/ 2147483647 w 3808"/>
              <a:gd name="T9" fmla="*/ 2147483647 h 1832"/>
              <a:gd name="T10" fmla="*/ 2147483647 w 3808"/>
              <a:gd name="T11" fmla="*/ 2147483647 h 1832"/>
              <a:gd name="T12" fmla="*/ 2147483647 w 3808"/>
              <a:gd name="T13" fmla="*/ 2147483647 h 1832"/>
              <a:gd name="T14" fmla="*/ 2147483647 w 3808"/>
              <a:gd name="T15" fmla="*/ 2147483647 h 1832"/>
              <a:gd name="T16" fmla="*/ 2147483647 w 3808"/>
              <a:gd name="T17" fmla="*/ 2147483647 h 1832"/>
              <a:gd name="T18" fmla="*/ 2147483647 w 3808"/>
              <a:gd name="T19" fmla="*/ 2147483647 h 1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8"/>
              <a:gd name="T31" fmla="*/ 0 h 1832"/>
              <a:gd name="T32" fmla="*/ 3808 w 3808"/>
              <a:gd name="T33" fmla="*/ 1832 h 18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8" h="1832">
                <a:moveTo>
                  <a:pt x="0" y="111"/>
                </a:moveTo>
                <a:cubicBezTo>
                  <a:pt x="53" y="55"/>
                  <a:pt x="107" y="0"/>
                  <a:pt x="200" y="55"/>
                </a:cubicBezTo>
                <a:cubicBezTo>
                  <a:pt x="293" y="110"/>
                  <a:pt x="365" y="187"/>
                  <a:pt x="560" y="439"/>
                </a:cubicBezTo>
                <a:cubicBezTo>
                  <a:pt x="755" y="691"/>
                  <a:pt x="1155" y="1335"/>
                  <a:pt x="1368" y="1567"/>
                </a:cubicBezTo>
                <a:cubicBezTo>
                  <a:pt x="1581" y="1799"/>
                  <a:pt x="1683" y="1830"/>
                  <a:pt x="1840" y="1831"/>
                </a:cubicBezTo>
                <a:cubicBezTo>
                  <a:pt x="1997" y="1832"/>
                  <a:pt x="2149" y="1742"/>
                  <a:pt x="2312" y="1575"/>
                </a:cubicBezTo>
                <a:cubicBezTo>
                  <a:pt x="2475" y="1408"/>
                  <a:pt x="2651" y="1058"/>
                  <a:pt x="2816" y="831"/>
                </a:cubicBezTo>
                <a:cubicBezTo>
                  <a:pt x="2981" y="604"/>
                  <a:pt x="3171" y="350"/>
                  <a:pt x="3304" y="215"/>
                </a:cubicBezTo>
                <a:cubicBezTo>
                  <a:pt x="3437" y="80"/>
                  <a:pt x="3532" y="40"/>
                  <a:pt x="3616" y="23"/>
                </a:cubicBezTo>
                <a:cubicBezTo>
                  <a:pt x="3700" y="6"/>
                  <a:pt x="3768" y="93"/>
                  <a:pt x="3808" y="111"/>
                </a:cubicBezTo>
              </a:path>
            </a:pathLst>
          </a:custGeom>
          <a:noFill/>
          <a:ln w="57150" cmpd="sng">
            <a:solidFill>
              <a:schemeClr val="bg2"/>
            </a:solidFill>
            <a:round/>
            <a:headEnd/>
            <a:tailEnd/>
          </a:ln>
        </p:spPr>
        <p:txBody>
          <a:bodyPr lIns="82058" tIns="41029" rIns="82058" bIns="41029"/>
          <a:lstStyle/>
          <a:p>
            <a:pPr>
              <a:defRPr/>
            </a:pPr>
            <a:endParaRPr lang="en-US" sz="2400">
              <a:latin typeface="+mn-lt"/>
            </a:endParaRPr>
          </a:p>
        </p:txBody>
      </p:sp>
      <p:sp>
        <p:nvSpPr>
          <p:cNvPr id="4112" name="Text Box 61"/>
          <p:cNvSpPr txBox="1">
            <a:spLocks noChangeArrowheads="1"/>
          </p:cNvSpPr>
          <p:nvPr/>
        </p:nvSpPr>
        <p:spPr bwMode="auto">
          <a:xfrm rot="16200000">
            <a:off x="7440086" y="3441438"/>
            <a:ext cx="1678017" cy="274111"/>
          </a:xfrm>
          <a:prstGeom prst="rect">
            <a:avLst/>
          </a:prstGeom>
          <a:noFill/>
          <a:ln w="9525">
            <a:noFill/>
            <a:miter lim="800000"/>
            <a:headEnd/>
            <a:tailEnd/>
          </a:ln>
        </p:spPr>
        <p:txBody>
          <a:bodyPr lIns="111441" tIns="55720" rIns="111441" bIns="55720">
            <a:spAutoFit/>
          </a:bodyPr>
          <a:lstStyle/>
          <a:p>
            <a:pPr algn="ctr" defTabSz="1178163">
              <a:spcBef>
                <a:spcPct val="50000"/>
              </a:spcBef>
              <a:defRPr/>
            </a:pPr>
            <a:r>
              <a:rPr lang="en-US" sz="1050" b="1" dirty="0">
                <a:solidFill>
                  <a:schemeClr val="tx2"/>
                </a:solidFill>
              </a:rPr>
              <a:t>TENANT FAVORABLE</a:t>
            </a:r>
          </a:p>
        </p:txBody>
      </p:sp>
      <p:sp>
        <p:nvSpPr>
          <p:cNvPr id="4113" name="Line 62"/>
          <p:cNvSpPr>
            <a:spLocks noChangeShapeType="1"/>
          </p:cNvSpPr>
          <p:nvPr/>
        </p:nvSpPr>
        <p:spPr bwMode="auto">
          <a:xfrm flipV="1">
            <a:off x="8036670" y="1109454"/>
            <a:ext cx="7975" cy="1407120"/>
          </a:xfrm>
          <a:prstGeom prst="line">
            <a:avLst/>
          </a:prstGeom>
          <a:noFill/>
          <a:ln w="19050">
            <a:solidFill>
              <a:schemeClr val="tx2"/>
            </a:solidFill>
            <a:round/>
            <a:headEnd/>
            <a:tailEnd type="triangle" w="med" len="med"/>
          </a:ln>
        </p:spPr>
        <p:txBody>
          <a:bodyPr lIns="82058" tIns="41029" rIns="82058" bIns="41029"/>
          <a:lstStyle/>
          <a:p>
            <a:pPr>
              <a:defRPr/>
            </a:pPr>
            <a:endParaRPr lang="en-US" sz="2400">
              <a:latin typeface="+mn-lt"/>
            </a:endParaRPr>
          </a:p>
        </p:txBody>
      </p:sp>
      <p:sp>
        <p:nvSpPr>
          <p:cNvPr id="4114" name="Line 63"/>
          <p:cNvSpPr>
            <a:spLocks noChangeShapeType="1"/>
          </p:cNvSpPr>
          <p:nvPr/>
        </p:nvSpPr>
        <p:spPr bwMode="auto">
          <a:xfrm rot="10800000" flipH="1" flipV="1">
            <a:off x="8014341" y="2724005"/>
            <a:ext cx="1596" cy="1554178"/>
          </a:xfrm>
          <a:prstGeom prst="line">
            <a:avLst/>
          </a:prstGeom>
          <a:noFill/>
          <a:ln w="19050">
            <a:solidFill>
              <a:schemeClr val="tx2"/>
            </a:solidFill>
            <a:round/>
            <a:headEnd/>
            <a:tailEnd type="triangle" w="med" len="med"/>
          </a:ln>
        </p:spPr>
        <p:txBody>
          <a:bodyPr lIns="82058" tIns="41029" rIns="82058" bIns="41029"/>
          <a:lstStyle/>
          <a:p>
            <a:pPr>
              <a:defRPr/>
            </a:pPr>
            <a:endParaRPr lang="en-US" sz="2400">
              <a:latin typeface="+mn-lt"/>
            </a:endParaRPr>
          </a:p>
        </p:txBody>
      </p:sp>
      <p:sp>
        <p:nvSpPr>
          <p:cNvPr id="4115" name="Text Box 64"/>
          <p:cNvSpPr txBox="1">
            <a:spLocks noChangeArrowheads="1"/>
          </p:cNvSpPr>
          <p:nvPr/>
        </p:nvSpPr>
        <p:spPr bwMode="auto">
          <a:xfrm>
            <a:off x="980855" y="1200786"/>
            <a:ext cx="1872406" cy="358750"/>
          </a:xfrm>
          <a:prstGeom prst="rect">
            <a:avLst/>
          </a:prstGeom>
          <a:noFill/>
          <a:ln w="9525">
            <a:noFill/>
            <a:miter lim="800000"/>
            <a:headEnd/>
            <a:tailEnd/>
          </a:ln>
        </p:spPr>
        <p:txBody>
          <a:bodyPr lIns="111441" tIns="55720" rIns="111441" bIns="55720">
            <a:spAutoFit/>
          </a:bodyPr>
          <a:lstStyle/>
          <a:p>
            <a:pPr defTabSz="1178163">
              <a:spcBef>
                <a:spcPct val="50000"/>
              </a:spcBef>
              <a:defRPr/>
            </a:pPr>
            <a:r>
              <a:rPr lang="en-US" sz="1600" b="1" dirty="0">
                <a:solidFill>
                  <a:srgbClr val="9A0012"/>
                </a:solidFill>
              </a:rPr>
              <a:t>Slow Growth</a:t>
            </a:r>
          </a:p>
        </p:txBody>
      </p:sp>
      <p:sp>
        <p:nvSpPr>
          <p:cNvPr id="4116" name="Text Box 66"/>
          <p:cNvSpPr txBox="1">
            <a:spLocks noChangeArrowheads="1"/>
          </p:cNvSpPr>
          <p:nvPr/>
        </p:nvSpPr>
        <p:spPr bwMode="auto">
          <a:xfrm>
            <a:off x="5628379" y="1193045"/>
            <a:ext cx="2325357" cy="358750"/>
          </a:xfrm>
          <a:prstGeom prst="rect">
            <a:avLst/>
          </a:prstGeom>
          <a:noFill/>
          <a:ln w="9525">
            <a:noFill/>
            <a:miter lim="800000"/>
            <a:headEnd/>
            <a:tailEnd/>
          </a:ln>
        </p:spPr>
        <p:txBody>
          <a:bodyPr lIns="111441" tIns="55720" rIns="111441" bIns="55720">
            <a:spAutoFit/>
          </a:bodyPr>
          <a:lstStyle/>
          <a:p>
            <a:pPr algn="r" defTabSz="1178163">
              <a:spcBef>
                <a:spcPct val="50000"/>
              </a:spcBef>
              <a:defRPr/>
            </a:pPr>
            <a:r>
              <a:rPr lang="en-US" sz="1600" b="1" dirty="0">
                <a:solidFill>
                  <a:srgbClr val="9A0012"/>
                </a:solidFill>
              </a:rPr>
              <a:t>Accelerating</a:t>
            </a:r>
          </a:p>
        </p:txBody>
      </p:sp>
      <p:sp>
        <p:nvSpPr>
          <p:cNvPr id="4117" name="Text Box 67"/>
          <p:cNvSpPr txBox="1">
            <a:spLocks noChangeArrowheads="1"/>
          </p:cNvSpPr>
          <p:nvPr/>
        </p:nvSpPr>
        <p:spPr bwMode="auto">
          <a:xfrm>
            <a:off x="934603" y="3911310"/>
            <a:ext cx="2114831" cy="358750"/>
          </a:xfrm>
          <a:prstGeom prst="rect">
            <a:avLst/>
          </a:prstGeom>
          <a:noFill/>
          <a:ln w="9525">
            <a:noFill/>
            <a:miter lim="800000"/>
            <a:headEnd/>
            <a:tailEnd/>
          </a:ln>
        </p:spPr>
        <p:txBody>
          <a:bodyPr lIns="111441" tIns="55720" rIns="111441" bIns="55720">
            <a:spAutoFit/>
          </a:bodyPr>
          <a:lstStyle/>
          <a:p>
            <a:pPr defTabSz="1178163">
              <a:spcBef>
                <a:spcPct val="50000"/>
              </a:spcBef>
              <a:defRPr/>
            </a:pPr>
            <a:r>
              <a:rPr lang="en-US" sz="1600" b="1" dirty="0">
                <a:solidFill>
                  <a:srgbClr val="9A0012"/>
                </a:solidFill>
              </a:rPr>
              <a:t>Downturn</a:t>
            </a:r>
          </a:p>
        </p:txBody>
      </p:sp>
      <p:sp>
        <p:nvSpPr>
          <p:cNvPr id="4118" name="Line 68"/>
          <p:cNvSpPr>
            <a:spLocks noChangeShapeType="1"/>
          </p:cNvSpPr>
          <p:nvPr/>
        </p:nvSpPr>
        <p:spPr bwMode="auto">
          <a:xfrm>
            <a:off x="925033" y="1361777"/>
            <a:ext cx="0" cy="2710524"/>
          </a:xfrm>
          <a:prstGeom prst="line">
            <a:avLst/>
          </a:prstGeom>
          <a:noFill/>
          <a:ln w="38100">
            <a:solidFill>
              <a:srgbClr val="9A0012"/>
            </a:solidFill>
            <a:round/>
            <a:headEnd type="triangle" w="med" len="med"/>
            <a:tailEnd/>
          </a:ln>
        </p:spPr>
        <p:txBody>
          <a:bodyPr lIns="82058" tIns="41029" rIns="82058" bIns="41029"/>
          <a:lstStyle/>
          <a:p>
            <a:pPr>
              <a:defRPr/>
            </a:pPr>
            <a:endParaRPr lang="en-US" sz="2400">
              <a:latin typeface="+mn-lt"/>
            </a:endParaRPr>
          </a:p>
        </p:txBody>
      </p:sp>
      <p:sp>
        <p:nvSpPr>
          <p:cNvPr id="4119" name="Line 69"/>
          <p:cNvSpPr>
            <a:spLocks noChangeShapeType="1"/>
          </p:cNvSpPr>
          <p:nvPr/>
        </p:nvSpPr>
        <p:spPr bwMode="auto">
          <a:xfrm>
            <a:off x="897920" y="2688401"/>
            <a:ext cx="7025513" cy="1548"/>
          </a:xfrm>
          <a:prstGeom prst="line">
            <a:avLst/>
          </a:prstGeom>
          <a:noFill/>
          <a:ln w="28575">
            <a:solidFill>
              <a:srgbClr val="9A0012"/>
            </a:solidFill>
            <a:round/>
            <a:headEnd/>
            <a:tailEnd type="triangle" w="med" len="med"/>
          </a:ln>
        </p:spPr>
        <p:txBody>
          <a:bodyPr lIns="82058" tIns="41029" rIns="82058" bIns="41029"/>
          <a:lstStyle/>
          <a:p>
            <a:pPr>
              <a:defRPr/>
            </a:pPr>
            <a:endParaRPr lang="en-US" sz="2400">
              <a:latin typeface="+mn-lt"/>
            </a:endParaRPr>
          </a:p>
        </p:txBody>
      </p:sp>
      <p:sp>
        <p:nvSpPr>
          <p:cNvPr id="4120" name="Line 70"/>
          <p:cNvSpPr>
            <a:spLocks noChangeShapeType="1"/>
          </p:cNvSpPr>
          <p:nvPr/>
        </p:nvSpPr>
        <p:spPr bwMode="auto">
          <a:xfrm>
            <a:off x="4162670" y="1361777"/>
            <a:ext cx="0" cy="2696592"/>
          </a:xfrm>
          <a:prstGeom prst="line">
            <a:avLst/>
          </a:prstGeom>
          <a:noFill/>
          <a:ln w="9525">
            <a:solidFill>
              <a:srgbClr val="9A0012"/>
            </a:solidFill>
            <a:prstDash val="lgDash"/>
            <a:round/>
            <a:headEnd/>
            <a:tailEnd/>
          </a:ln>
        </p:spPr>
        <p:txBody>
          <a:bodyPr lIns="82058" tIns="41029" rIns="82058" bIns="41029"/>
          <a:lstStyle/>
          <a:p>
            <a:pPr>
              <a:defRPr/>
            </a:pPr>
            <a:endParaRPr lang="en-US" sz="2400">
              <a:latin typeface="+mn-lt"/>
            </a:endParaRPr>
          </a:p>
        </p:txBody>
      </p:sp>
      <p:sp>
        <p:nvSpPr>
          <p:cNvPr id="4122" name="Line 79"/>
          <p:cNvSpPr>
            <a:spLocks noChangeShapeType="1"/>
          </p:cNvSpPr>
          <p:nvPr/>
        </p:nvSpPr>
        <p:spPr bwMode="auto">
          <a:xfrm flipH="1">
            <a:off x="2658684" y="3011930"/>
            <a:ext cx="210526" cy="83592"/>
          </a:xfrm>
          <a:prstGeom prst="line">
            <a:avLst/>
          </a:prstGeom>
          <a:noFill/>
          <a:ln w="9525">
            <a:noFill/>
            <a:round/>
            <a:headEnd/>
            <a:tailEnd/>
          </a:ln>
        </p:spPr>
        <p:txBody>
          <a:bodyPr wrap="none" lIns="82058" tIns="41029" rIns="82058" bIns="41029" anchor="ctr"/>
          <a:lstStyle/>
          <a:p>
            <a:pPr>
              <a:defRPr/>
            </a:pPr>
            <a:endParaRPr lang="en-US" sz="2400">
              <a:latin typeface="+mn-lt"/>
            </a:endParaRPr>
          </a:p>
        </p:txBody>
      </p:sp>
      <p:sp>
        <p:nvSpPr>
          <p:cNvPr id="4124" name="Text Box 83"/>
          <p:cNvSpPr txBox="1">
            <a:spLocks noChangeArrowheads="1"/>
          </p:cNvSpPr>
          <p:nvPr/>
        </p:nvSpPr>
        <p:spPr bwMode="auto">
          <a:xfrm>
            <a:off x="5416138" y="1547752"/>
            <a:ext cx="1848483" cy="320578"/>
          </a:xfrm>
          <a:prstGeom prst="rect">
            <a:avLst/>
          </a:prstGeom>
          <a:noFill/>
          <a:ln w="9525">
            <a:noFill/>
            <a:miter lim="800000"/>
            <a:headEnd/>
            <a:tailEnd/>
          </a:ln>
        </p:spPr>
        <p:txBody>
          <a:bodyPr lIns="73639" tIns="36819" rIns="73639" bIns="36819">
            <a:spAutoFit/>
          </a:bodyPr>
          <a:lstStyle/>
          <a:p>
            <a:pPr algn="r" defTabSz="1178163">
              <a:defRPr/>
            </a:pPr>
            <a:r>
              <a:rPr lang="en-US" sz="1600" b="1" dirty="0">
                <a:solidFill>
                  <a:srgbClr val="000066"/>
                </a:solidFill>
              </a:rPr>
              <a:t>San Francisco</a:t>
            </a:r>
          </a:p>
        </p:txBody>
      </p:sp>
      <p:sp>
        <p:nvSpPr>
          <p:cNvPr id="4126" name="Text Box 88"/>
          <p:cNvSpPr txBox="1">
            <a:spLocks noChangeArrowheads="1"/>
          </p:cNvSpPr>
          <p:nvPr/>
        </p:nvSpPr>
        <p:spPr bwMode="auto">
          <a:xfrm>
            <a:off x="5169049" y="1827720"/>
            <a:ext cx="1755980" cy="228245"/>
          </a:xfrm>
          <a:prstGeom prst="rect">
            <a:avLst/>
          </a:prstGeom>
          <a:noFill/>
          <a:ln w="9525">
            <a:noFill/>
            <a:miter lim="800000"/>
            <a:headEnd/>
            <a:tailEnd/>
          </a:ln>
        </p:spPr>
        <p:txBody>
          <a:bodyPr lIns="73639" tIns="36819" rIns="73639" bIns="36819">
            <a:spAutoFit/>
          </a:bodyPr>
          <a:lstStyle/>
          <a:p>
            <a:pPr algn="r" defTabSz="1178163">
              <a:defRPr/>
            </a:pPr>
            <a:r>
              <a:rPr lang="en-US" sz="1000" b="1" dirty="0">
                <a:solidFill>
                  <a:srgbClr val="000066"/>
                </a:solidFill>
              </a:rPr>
              <a:t>Midtown South</a:t>
            </a:r>
          </a:p>
        </p:txBody>
      </p:sp>
      <p:sp>
        <p:nvSpPr>
          <p:cNvPr id="4128" name="Oval 91"/>
          <p:cNvSpPr>
            <a:spLocks noChangeArrowheads="1"/>
          </p:cNvSpPr>
          <p:nvPr/>
        </p:nvSpPr>
        <p:spPr bwMode="auto">
          <a:xfrm>
            <a:off x="6902701" y="1911312"/>
            <a:ext cx="118022" cy="114551"/>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4130" name="Text Box 101"/>
          <p:cNvSpPr txBox="1">
            <a:spLocks noChangeArrowheads="1"/>
          </p:cNvSpPr>
          <p:nvPr/>
        </p:nvSpPr>
        <p:spPr bwMode="auto">
          <a:xfrm>
            <a:off x="1387553" y="3645056"/>
            <a:ext cx="2443380" cy="228245"/>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Orange County, Jacksonville</a:t>
            </a:r>
          </a:p>
        </p:txBody>
      </p:sp>
      <p:sp>
        <p:nvSpPr>
          <p:cNvPr id="4131" name="Text Box 102"/>
          <p:cNvSpPr txBox="1">
            <a:spLocks noChangeArrowheads="1"/>
          </p:cNvSpPr>
          <p:nvPr/>
        </p:nvSpPr>
        <p:spPr bwMode="auto">
          <a:xfrm>
            <a:off x="1870806" y="3957750"/>
            <a:ext cx="2346091" cy="382134"/>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San Diego, Los Angeles, Miami, Sacramento</a:t>
            </a:r>
          </a:p>
        </p:txBody>
      </p:sp>
      <p:sp>
        <p:nvSpPr>
          <p:cNvPr id="4132" name="Oval 106"/>
          <p:cNvSpPr>
            <a:spLocks noChangeArrowheads="1"/>
          </p:cNvSpPr>
          <p:nvPr/>
        </p:nvSpPr>
        <p:spPr bwMode="auto">
          <a:xfrm>
            <a:off x="3709722" y="3513479"/>
            <a:ext cx="118022" cy="114551"/>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4133" name="Oval 77"/>
          <p:cNvSpPr>
            <a:spLocks noChangeArrowheads="1"/>
          </p:cNvSpPr>
          <p:nvPr/>
        </p:nvSpPr>
        <p:spPr bwMode="auto">
          <a:xfrm>
            <a:off x="4106849" y="3607905"/>
            <a:ext cx="118022" cy="114551"/>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4134" name="Oval 77"/>
          <p:cNvSpPr>
            <a:spLocks noChangeArrowheads="1"/>
          </p:cNvSpPr>
          <p:nvPr/>
        </p:nvSpPr>
        <p:spPr bwMode="auto">
          <a:xfrm>
            <a:off x="4993610" y="3408216"/>
            <a:ext cx="118022" cy="114551"/>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4139" name="Text Box 102"/>
          <p:cNvSpPr txBox="1">
            <a:spLocks noChangeArrowheads="1"/>
          </p:cNvSpPr>
          <p:nvPr/>
        </p:nvSpPr>
        <p:spPr bwMode="auto">
          <a:xfrm>
            <a:off x="5062191" y="3431434"/>
            <a:ext cx="2095692" cy="228245"/>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Portland</a:t>
            </a:r>
          </a:p>
        </p:txBody>
      </p:sp>
      <p:sp>
        <p:nvSpPr>
          <p:cNvPr id="4140" name="Oval 106"/>
          <p:cNvSpPr>
            <a:spLocks noChangeArrowheads="1"/>
          </p:cNvSpPr>
          <p:nvPr/>
        </p:nvSpPr>
        <p:spPr bwMode="auto">
          <a:xfrm>
            <a:off x="3881969" y="3572301"/>
            <a:ext cx="118022" cy="114551"/>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4143" name="Text Box 101"/>
          <p:cNvSpPr txBox="1">
            <a:spLocks noChangeArrowheads="1"/>
          </p:cNvSpPr>
          <p:nvPr/>
        </p:nvSpPr>
        <p:spPr bwMode="auto">
          <a:xfrm>
            <a:off x="1827745" y="3809143"/>
            <a:ext cx="2234447" cy="228245"/>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Palm Beach</a:t>
            </a:r>
          </a:p>
        </p:txBody>
      </p:sp>
      <p:sp>
        <p:nvSpPr>
          <p:cNvPr id="4146" name="Oval 91"/>
          <p:cNvSpPr>
            <a:spLocks noChangeArrowheads="1"/>
          </p:cNvSpPr>
          <p:nvPr/>
        </p:nvSpPr>
        <p:spPr bwMode="auto">
          <a:xfrm>
            <a:off x="7357245" y="1719362"/>
            <a:ext cx="118022" cy="114551"/>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4152" name="Text Box 88"/>
          <p:cNvSpPr txBox="1">
            <a:spLocks noChangeArrowheads="1"/>
          </p:cNvSpPr>
          <p:nvPr/>
        </p:nvSpPr>
        <p:spPr bwMode="auto">
          <a:xfrm>
            <a:off x="4693769" y="2176018"/>
            <a:ext cx="1755980" cy="228245"/>
          </a:xfrm>
          <a:prstGeom prst="rect">
            <a:avLst/>
          </a:prstGeom>
          <a:noFill/>
          <a:ln w="9525">
            <a:noFill/>
            <a:miter lim="800000"/>
            <a:headEnd/>
            <a:tailEnd/>
          </a:ln>
        </p:spPr>
        <p:txBody>
          <a:bodyPr lIns="73639" tIns="36819" rIns="73639" bIns="36819">
            <a:spAutoFit/>
          </a:bodyPr>
          <a:lstStyle/>
          <a:p>
            <a:pPr algn="r" defTabSz="1178163">
              <a:defRPr/>
            </a:pPr>
            <a:r>
              <a:rPr lang="en-US" sz="1000" b="1" dirty="0">
                <a:solidFill>
                  <a:srgbClr val="000066"/>
                </a:solidFill>
              </a:rPr>
              <a:t>Houston</a:t>
            </a:r>
          </a:p>
        </p:txBody>
      </p:sp>
      <p:sp>
        <p:nvSpPr>
          <p:cNvPr id="4153" name="Oval 91"/>
          <p:cNvSpPr>
            <a:spLocks noChangeArrowheads="1"/>
          </p:cNvSpPr>
          <p:nvPr/>
        </p:nvSpPr>
        <p:spPr bwMode="auto">
          <a:xfrm>
            <a:off x="6226465" y="2391188"/>
            <a:ext cx="118022" cy="114551"/>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4154" name="Text Box 88"/>
          <p:cNvSpPr txBox="1">
            <a:spLocks noChangeArrowheads="1"/>
          </p:cNvSpPr>
          <p:nvPr/>
        </p:nvSpPr>
        <p:spPr bwMode="auto">
          <a:xfrm>
            <a:off x="4473675" y="2306048"/>
            <a:ext cx="1757574" cy="228245"/>
          </a:xfrm>
          <a:prstGeom prst="rect">
            <a:avLst/>
          </a:prstGeom>
          <a:noFill/>
          <a:ln w="9525">
            <a:noFill/>
            <a:miter lim="800000"/>
            <a:headEnd/>
            <a:tailEnd/>
          </a:ln>
        </p:spPr>
        <p:txBody>
          <a:bodyPr lIns="73639" tIns="36819" rIns="73639" bIns="36819">
            <a:spAutoFit/>
          </a:bodyPr>
          <a:lstStyle/>
          <a:p>
            <a:pPr algn="r" defTabSz="1178163">
              <a:defRPr/>
            </a:pPr>
            <a:r>
              <a:rPr lang="en-US" sz="1000" b="1" dirty="0">
                <a:solidFill>
                  <a:srgbClr val="000066"/>
                </a:solidFill>
              </a:rPr>
              <a:t>Midtown Manhattan</a:t>
            </a:r>
          </a:p>
        </p:txBody>
      </p:sp>
      <p:sp>
        <p:nvSpPr>
          <p:cNvPr id="4155" name="Oval 91"/>
          <p:cNvSpPr>
            <a:spLocks noChangeArrowheads="1"/>
          </p:cNvSpPr>
          <p:nvPr/>
        </p:nvSpPr>
        <p:spPr bwMode="auto">
          <a:xfrm>
            <a:off x="6062190" y="2525863"/>
            <a:ext cx="118022" cy="114551"/>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4156" name="Text Box 88"/>
          <p:cNvSpPr txBox="1">
            <a:spLocks noChangeArrowheads="1"/>
          </p:cNvSpPr>
          <p:nvPr/>
        </p:nvSpPr>
        <p:spPr bwMode="auto">
          <a:xfrm>
            <a:off x="4312591" y="2456202"/>
            <a:ext cx="1755979" cy="228245"/>
          </a:xfrm>
          <a:prstGeom prst="rect">
            <a:avLst/>
          </a:prstGeom>
          <a:noFill/>
          <a:ln w="9525">
            <a:noFill/>
            <a:miter lim="800000"/>
            <a:headEnd/>
            <a:tailEnd/>
          </a:ln>
        </p:spPr>
        <p:txBody>
          <a:bodyPr lIns="73639" tIns="36819" rIns="73639" bIns="36819">
            <a:spAutoFit/>
          </a:bodyPr>
          <a:lstStyle/>
          <a:p>
            <a:pPr algn="r" defTabSz="1178163">
              <a:defRPr/>
            </a:pPr>
            <a:r>
              <a:rPr lang="en-US" sz="1000" b="1" dirty="0">
                <a:solidFill>
                  <a:srgbClr val="000066"/>
                </a:solidFill>
              </a:rPr>
              <a:t>Downtown NY</a:t>
            </a:r>
          </a:p>
        </p:txBody>
      </p:sp>
      <p:sp>
        <p:nvSpPr>
          <p:cNvPr id="4159" name="Oval 77"/>
          <p:cNvSpPr>
            <a:spLocks noChangeArrowheads="1"/>
          </p:cNvSpPr>
          <p:nvPr/>
        </p:nvSpPr>
        <p:spPr bwMode="auto">
          <a:xfrm>
            <a:off x="4818172" y="3496450"/>
            <a:ext cx="118022" cy="114551"/>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4160" name="Text Box 102"/>
          <p:cNvSpPr txBox="1">
            <a:spLocks noChangeArrowheads="1"/>
          </p:cNvSpPr>
          <p:nvPr/>
        </p:nvSpPr>
        <p:spPr bwMode="auto">
          <a:xfrm>
            <a:off x="4824551" y="3567656"/>
            <a:ext cx="2366824" cy="228245"/>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Dallas, Fairfield County</a:t>
            </a:r>
          </a:p>
        </p:txBody>
      </p:sp>
      <p:sp>
        <p:nvSpPr>
          <p:cNvPr id="4161" name="Oval 77"/>
          <p:cNvSpPr>
            <a:spLocks noChangeArrowheads="1"/>
          </p:cNvSpPr>
          <p:nvPr/>
        </p:nvSpPr>
        <p:spPr bwMode="auto">
          <a:xfrm>
            <a:off x="4631571" y="3558369"/>
            <a:ext cx="118022" cy="114551"/>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4162" name="Text Box 102"/>
          <p:cNvSpPr txBox="1">
            <a:spLocks noChangeArrowheads="1"/>
          </p:cNvSpPr>
          <p:nvPr/>
        </p:nvSpPr>
        <p:spPr bwMode="auto">
          <a:xfrm>
            <a:off x="4612431" y="3703880"/>
            <a:ext cx="2097287" cy="228245"/>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Westchester County</a:t>
            </a:r>
          </a:p>
        </p:txBody>
      </p:sp>
      <p:sp>
        <p:nvSpPr>
          <p:cNvPr id="4163" name="Oval 77"/>
          <p:cNvSpPr>
            <a:spLocks noChangeArrowheads="1"/>
          </p:cNvSpPr>
          <p:nvPr/>
        </p:nvSpPr>
        <p:spPr bwMode="auto">
          <a:xfrm>
            <a:off x="4451347" y="3595521"/>
            <a:ext cx="118022" cy="114551"/>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4164" name="Text Box 102"/>
          <p:cNvSpPr txBox="1">
            <a:spLocks noChangeArrowheads="1"/>
          </p:cNvSpPr>
          <p:nvPr/>
        </p:nvSpPr>
        <p:spPr bwMode="auto">
          <a:xfrm>
            <a:off x="4422638" y="3833911"/>
            <a:ext cx="2618818" cy="228245"/>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Atlanta, Baltimore</a:t>
            </a:r>
          </a:p>
        </p:txBody>
      </p:sp>
      <p:sp>
        <p:nvSpPr>
          <p:cNvPr id="4165" name="Oval 77"/>
          <p:cNvSpPr>
            <a:spLocks noChangeArrowheads="1"/>
          </p:cNvSpPr>
          <p:nvPr/>
        </p:nvSpPr>
        <p:spPr bwMode="auto">
          <a:xfrm>
            <a:off x="4279098" y="3609453"/>
            <a:ext cx="118022" cy="114551"/>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4166" name="Text Box 102"/>
          <p:cNvSpPr txBox="1">
            <a:spLocks noChangeArrowheads="1"/>
          </p:cNvSpPr>
          <p:nvPr/>
        </p:nvSpPr>
        <p:spPr bwMode="auto">
          <a:xfrm>
            <a:off x="4214752" y="3962400"/>
            <a:ext cx="1053663" cy="320578"/>
          </a:xfrm>
          <a:prstGeom prst="rect">
            <a:avLst/>
          </a:prstGeom>
          <a:noFill/>
          <a:ln w="9525" algn="ctr">
            <a:noFill/>
            <a:miter lim="800000"/>
            <a:headEnd/>
            <a:tailEnd/>
          </a:ln>
        </p:spPr>
        <p:txBody>
          <a:bodyPr wrap="square" lIns="73639" tIns="36819" rIns="73639" bIns="36819">
            <a:spAutoFit/>
          </a:bodyPr>
          <a:lstStyle/>
          <a:p>
            <a:pPr defTabSz="1178163">
              <a:defRPr/>
            </a:pPr>
            <a:r>
              <a:rPr lang="en-US" sz="1600" b="1" dirty="0" smtClean="0">
                <a:solidFill>
                  <a:srgbClr val="000066"/>
                </a:solidFill>
              </a:rPr>
              <a:t>Oakland</a:t>
            </a:r>
            <a:endParaRPr lang="en-US" sz="1000" b="1" dirty="0">
              <a:solidFill>
                <a:srgbClr val="000066"/>
              </a:solidFill>
            </a:endParaRPr>
          </a:p>
        </p:txBody>
      </p:sp>
      <p:sp>
        <p:nvSpPr>
          <p:cNvPr id="74" name="Text Box 101"/>
          <p:cNvSpPr txBox="1">
            <a:spLocks noChangeArrowheads="1"/>
          </p:cNvSpPr>
          <p:nvPr/>
        </p:nvSpPr>
        <p:spPr bwMode="auto">
          <a:xfrm>
            <a:off x="1475272" y="3347843"/>
            <a:ext cx="1963316" cy="228245"/>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Hartford, Tampa</a:t>
            </a:r>
          </a:p>
        </p:txBody>
      </p:sp>
      <p:sp>
        <p:nvSpPr>
          <p:cNvPr id="75" name="Oval 106"/>
          <p:cNvSpPr>
            <a:spLocks noChangeArrowheads="1"/>
          </p:cNvSpPr>
          <p:nvPr/>
        </p:nvSpPr>
        <p:spPr bwMode="auto">
          <a:xfrm>
            <a:off x="3393932" y="3337008"/>
            <a:ext cx="118022" cy="114551"/>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77" name="Text Box 102"/>
          <p:cNvSpPr txBox="1">
            <a:spLocks noChangeArrowheads="1"/>
          </p:cNvSpPr>
          <p:nvPr/>
        </p:nvSpPr>
        <p:spPr bwMode="auto">
          <a:xfrm>
            <a:off x="1103662" y="2716264"/>
            <a:ext cx="1591705" cy="228245"/>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Washington DC</a:t>
            </a:r>
          </a:p>
        </p:txBody>
      </p:sp>
      <p:sp>
        <p:nvSpPr>
          <p:cNvPr id="78" name="Text Box 101"/>
          <p:cNvSpPr txBox="1">
            <a:spLocks noChangeArrowheads="1"/>
          </p:cNvSpPr>
          <p:nvPr/>
        </p:nvSpPr>
        <p:spPr bwMode="auto">
          <a:xfrm>
            <a:off x="1666660" y="3501094"/>
            <a:ext cx="1963316" cy="228245"/>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Orlando, Ft. Lauderdale</a:t>
            </a:r>
          </a:p>
        </p:txBody>
      </p:sp>
      <p:sp>
        <p:nvSpPr>
          <p:cNvPr id="79" name="Oval 106"/>
          <p:cNvSpPr>
            <a:spLocks noChangeArrowheads="1"/>
          </p:cNvSpPr>
          <p:nvPr/>
        </p:nvSpPr>
        <p:spPr bwMode="auto">
          <a:xfrm>
            <a:off x="3551826" y="3429887"/>
            <a:ext cx="118022" cy="114551"/>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82" name="Oval 77"/>
          <p:cNvSpPr>
            <a:spLocks noChangeArrowheads="1"/>
          </p:cNvSpPr>
          <p:nvPr/>
        </p:nvSpPr>
        <p:spPr bwMode="auto">
          <a:xfrm>
            <a:off x="5162670" y="3313787"/>
            <a:ext cx="118022" cy="114551"/>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83" name="Text Box 102"/>
          <p:cNvSpPr txBox="1">
            <a:spLocks noChangeArrowheads="1"/>
          </p:cNvSpPr>
          <p:nvPr/>
        </p:nvSpPr>
        <p:spPr bwMode="auto">
          <a:xfrm>
            <a:off x="5248794" y="3309144"/>
            <a:ext cx="1591705" cy="228245"/>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Chicago</a:t>
            </a:r>
          </a:p>
        </p:txBody>
      </p:sp>
      <p:sp>
        <p:nvSpPr>
          <p:cNvPr id="70" name="Oval 91"/>
          <p:cNvSpPr>
            <a:spLocks noChangeArrowheads="1"/>
          </p:cNvSpPr>
          <p:nvPr/>
        </p:nvSpPr>
        <p:spPr bwMode="auto">
          <a:xfrm>
            <a:off x="6441776" y="2242581"/>
            <a:ext cx="118022" cy="114551"/>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71" name="Oval 91"/>
          <p:cNvSpPr>
            <a:spLocks noChangeArrowheads="1"/>
          </p:cNvSpPr>
          <p:nvPr/>
        </p:nvSpPr>
        <p:spPr bwMode="auto">
          <a:xfrm>
            <a:off x="6599671" y="2121838"/>
            <a:ext cx="118022" cy="114551"/>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86" name="Text Box 88"/>
          <p:cNvSpPr txBox="1">
            <a:spLocks noChangeArrowheads="1"/>
          </p:cNvSpPr>
          <p:nvPr/>
        </p:nvSpPr>
        <p:spPr bwMode="auto">
          <a:xfrm>
            <a:off x="4559800" y="2050630"/>
            <a:ext cx="2044655" cy="228245"/>
          </a:xfrm>
          <a:prstGeom prst="rect">
            <a:avLst/>
          </a:prstGeom>
          <a:noFill/>
          <a:ln w="9525">
            <a:noFill/>
            <a:miter lim="800000"/>
            <a:headEnd/>
            <a:tailEnd/>
          </a:ln>
        </p:spPr>
        <p:txBody>
          <a:bodyPr lIns="73639" tIns="36819" rIns="73639" bIns="36819">
            <a:spAutoFit/>
          </a:bodyPr>
          <a:lstStyle/>
          <a:p>
            <a:pPr algn="r" defTabSz="1178163">
              <a:defRPr/>
            </a:pPr>
            <a:r>
              <a:rPr lang="en-US" sz="1000" b="1" dirty="0">
                <a:solidFill>
                  <a:srgbClr val="000066"/>
                </a:solidFill>
              </a:rPr>
              <a:t>Boston</a:t>
            </a:r>
          </a:p>
        </p:txBody>
      </p:sp>
      <p:sp>
        <p:nvSpPr>
          <p:cNvPr id="63" name="Oval 77"/>
          <p:cNvSpPr>
            <a:spLocks noChangeArrowheads="1"/>
          </p:cNvSpPr>
          <p:nvPr/>
        </p:nvSpPr>
        <p:spPr bwMode="auto">
          <a:xfrm>
            <a:off x="5315780" y="3197690"/>
            <a:ext cx="118022" cy="114551"/>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64" name="Text Box 102"/>
          <p:cNvSpPr txBox="1">
            <a:spLocks noChangeArrowheads="1"/>
          </p:cNvSpPr>
          <p:nvPr/>
        </p:nvSpPr>
        <p:spPr bwMode="auto">
          <a:xfrm>
            <a:off x="5416259" y="3193044"/>
            <a:ext cx="1591705" cy="228245"/>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Denver</a:t>
            </a:r>
          </a:p>
        </p:txBody>
      </p:sp>
      <p:sp>
        <p:nvSpPr>
          <p:cNvPr id="65" name="Text Box 101"/>
          <p:cNvSpPr txBox="1">
            <a:spLocks noChangeArrowheads="1"/>
          </p:cNvSpPr>
          <p:nvPr/>
        </p:nvSpPr>
        <p:spPr bwMode="auto">
          <a:xfrm>
            <a:off x="1288670" y="3203881"/>
            <a:ext cx="1963315" cy="228245"/>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New Haven</a:t>
            </a:r>
          </a:p>
        </p:txBody>
      </p:sp>
      <p:sp>
        <p:nvSpPr>
          <p:cNvPr id="66" name="Oval 106"/>
          <p:cNvSpPr>
            <a:spLocks noChangeArrowheads="1"/>
          </p:cNvSpPr>
          <p:nvPr/>
        </p:nvSpPr>
        <p:spPr bwMode="auto">
          <a:xfrm>
            <a:off x="3221683" y="3225553"/>
            <a:ext cx="118022" cy="114551"/>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67" name="Oval 106"/>
          <p:cNvSpPr>
            <a:spLocks noChangeArrowheads="1"/>
          </p:cNvSpPr>
          <p:nvPr/>
        </p:nvSpPr>
        <p:spPr bwMode="auto">
          <a:xfrm>
            <a:off x="2642735" y="2756513"/>
            <a:ext cx="118022" cy="114551"/>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69" name="Title 68"/>
          <p:cNvSpPr>
            <a:spLocks noGrp="1"/>
          </p:cNvSpPr>
          <p:nvPr>
            <p:ph type="title"/>
          </p:nvPr>
        </p:nvSpPr>
        <p:spPr/>
        <p:txBody>
          <a:bodyPr/>
          <a:lstStyle/>
          <a:p>
            <a:r>
              <a:rPr lang="en-US" sz="2800" dirty="0" smtClean="0"/>
              <a:t>US CBD Office Rent Cycles</a:t>
            </a:r>
            <a:endParaRPr lang="en-US" sz="2800" dirty="0"/>
          </a:p>
        </p:txBody>
      </p:sp>
      <p:sp>
        <p:nvSpPr>
          <p:cNvPr id="73" name="Rectangle 72"/>
          <p:cNvSpPr/>
          <p:nvPr/>
        </p:nvSpPr>
        <p:spPr>
          <a:xfrm>
            <a:off x="6019800" y="838200"/>
            <a:ext cx="2590800" cy="369332"/>
          </a:xfrm>
          <a:prstGeom prst="rect">
            <a:avLst/>
          </a:prstGeom>
        </p:spPr>
        <p:txBody>
          <a:bodyPr wrap="square">
            <a:spAutoFit/>
          </a:bodyPr>
          <a:lstStyle/>
          <a:p>
            <a:pPr algn="r"/>
            <a:r>
              <a:rPr lang="en-US" smtClean="0"/>
              <a:t>(Q3 </a:t>
            </a:r>
            <a:r>
              <a:rPr lang="en-US" dirty="0" smtClean="0"/>
              <a:t>2012)</a:t>
            </a:r>
            <a:endParaRPr lang="en-US" dirty="0"/>
          </a:p>
        </p:txBody>
      </p:sp>
      <p:sp>
        <p:nvSpPr>
          <p:cNvPr id="76" name="Rectangle 95"/>
          <p:cNvSpPr>
            <a:spLocks noChangeArrowheads="1"/>
          </p:cNvSpPr>
          <p:nvPr/>
        </p:nvSpPr>
        <p:spPr bwMode="auto">
          <a:xfrm>
            <a:off x="5614555" y="6172200"/>
            <a:ext cx="2615045" cy="228600"/>
          </a:xfrm>
          <a:prstGeom prst="rect">
            <a:avLst/>
          </a:prstGeom>
          <a:noFill/>
          <a:ln w="9525">
            <a:noFill/>
            <a:miter lim="800000"/>
            <a:headEnd/>
            <a:tailEnd/>
          </a:ln>
        </p:spPr>
        <p:txBody>
          <a:bodyPr lIns="117773" tIns="58886" rIns="117773" bIns="58886" anchor="ctr"/>
          <a:lstStyle/>
          <a:p>
            <a:pPr algn="r">
              <a:lnSpc>
                <a:spcPct val="85000"/>
              </a:lnSpc>
              <a:defRPr/>
            </a:pPr>
            <a:r>
              <a:rPr lang="en-US" sz="900" dirty="0" smtClean="0"/>
              <a:t>SOURCE: CUSHMAN &amp; WAKEFIELD RESEARCH</a:t>
            </a:r>
            <a:endParaRPr lang="en-US" sz="9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597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00" name="Rectangle 73"/>
          <p:cNvSpPr>
            <a:spLocks noChangeArrowheads="1"/>
          </p:cNvSpPr>
          <p:nvPr/>
        </p:nvSpPr>
        <p:spPr bwMode="auto">
          <a:xfrm>
            <a:off x="6202795" y="6363541"/>
            <a:ext cx="1143000" cy="252132"/>
          </a:xfrm>
          <a:prstGeom prst="rect">
            <a:avLst/>
          </a:prstGeom>
          <a:solidFill>
            <a:schemeClr val="bg1"/>
          </a:solidFill>
          <a:ln w="9525" algn="ctr">
            <a:noFill/>
            <a:round/>
            <a:headEnd/>
            <a:tailEnd/>
          </a:ln>
        </p:spPr>
        <p:txBody>
          <a:bodyPr lIns="82058" tIns="41029" rIns="82058" bIns="41029" anchor="ctr"/>
          <a:lstStyle/>
          <a:p>
            <a:pPr defTabSz="914608"/>
            <a:endParaRPr lang="en-US" dirty="0"/>
          </a:p>
        </p:txBody>
      </p:sp>
      <p:sp>
        <p:nvSpPr>
          <p:cNvPr id="5127" name="Text Box 50"/>
          <p:cNvSpPr txBox="1">
            <a:spLocks noChangeArrowheads="1"/>
          </p:cNvSpPr>
          <p:nvPr/>
        </p:nvSpPr>
        <p:spPr bwMode="auto">
          <a:xfrm rot="16200000">
            <a:off x="7212671" y="1707572"/>
            <a:ext cx="1860454" cy="274111"/>
          </a:xfrm>
          <a:prstGeom prst="rect">
            <a:avLst/>
          </a:prstGeom>
          <a:noFill/>
          <a:ln w="9525">
            <a:noFill/>
            <a:miter lim="800000"/>
            <a:headEnd/>
            <a:tailEnd/>
          </a:ln>
        </p:spPr>
        <p:txBody>
          <a:bodyPr lIns="111441" tIns="55720" rIns="111441" bIns="55720">
            <a:spAutoFit/>
          </a:bodyPr>
          <a:lstStyle/>
          <a:p>
            <a:pPr algn="ctr" defTabSz="1178163">
              <a:spcBef>
                <a:spcPct val="50000"/>
              </a:spcBef>
              <a:defRPr/>
            </a:pPr>
            <a:r>
              <a:rPr lang="en-US" sz="1050" b="1" dirty="0">
                <a:solidFill>
                  <a:schemeClr val="tx2"/>
                </a:solidFill>
              </a:rPr>
              <a:t>LANDLORD FAVORABLE</a:t>
            </a:r>
          </a:p>
        </p:txBody>
      </p:sp>
      <p:sp>
        <p:nvSpPr>
          <p:cNvPr id="5137" name="Text Box 61"/>
          <p:cNvSpPr txBox="1">
            <a:spLocks noChangeArrowheads="1"/>
          </p:cNvSpPr>
          <p:nvPr/>
        </p:nvSpPr>
        <p:spPr bwMode="auto">
          <a:xfrm rot="16200000">
            <a:off x="7328819" y="3470002"/>
            <a:ext cx="1625086" cy="274111"/>
          </a:xfrm>
          <a:prstGeom prst="rect">
            <a:avLst/>
          </a:prstGeom>
          <a:noFill/>
          <a:ln w="9525">
            <a:noFill/>
            <a:miter lim="800000"/>
            <a:headEnd/>
            <a:tailEnd/>
          </a:ln>
        </p:spPr>
        <p:txBody>
          <a:bodyPr lIns="111441" tIns="55720" rIns="111441" bIns="55720">
            <a:spAutoFit/>
          </a:bodyPr>
          <a:lstStyle/>
          <a:p>
            <a:pPr algn="ctr" defTabSz="1178163">
              <a:spcBef>
                <a:spcPct val="50000"/>
              </a:spcBef>
              <a:defRPr/>
            </a:pPr>
            <a:r>
              <a:rPr lang="en-US" sz="1050" b="1" dirty="0">
                <a:solidFill>
                  <a:schemeClr val="tx2"/>
                </a:solidFill>
              </a:rPr>
              <a:t>TENANT FAVORABLE</a:t>
            </a:r>
          </a:p>
        </p:txBody>
      </p:sp>
      <p:grpSp>
        <p:nvGrpSpPr>
          <p:cNvPr id="2" name="Group 100"/>
          <p:cNvGrpSpPr/>
          <p:nvPr/>
        </p:nvGrpSpPr>
        <p:grpSpPr>
          <a:xfrm>
            <a:off x="1066800" y="1226397"/>
            <a:ext cx="6870237" cy="3072224"/>
            <a:chOff x="1246909" y="1358314"/>
            <a:chExt cx="6453909" cy="2870528"/>
          </a:xfrm>
        </p:grpSpPr>
        <p:sp>
          <p:nvSpPr>
            <p:cNvPr id="92" name="Rectangle 91"/>
            <p:cNvSpPr/>
            <p:nvPr/>
          </p:nvSpPr>
          <p:spPr>
            <a:xfrm>
              <a:off x="4181786" y="2561945"/>
              <a:ext cx="1701518" cy="2135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87" name="Rectangle 86"/>
            <p:cNvSpPr/>
            <p:nvPr/>
          </p:nvSpPr>
          <p:spPr>
            <a:xfrm>
              <a:off x="4969192" y="2348353"/>
              <a:ext cx="1110906" cy="2135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75" name="Rectangle 74"/>
            <p:cNvSpPr/>
            <p:nvPr/>
          </p:nvSpPr>
          <p:spPr>
            <a:xfrm>
              <a:off x="5613435" y="1944755"/>
              <a:ext cx="1073736" cy="1900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5125" name="Text Box 65"/>
            <p:cNvSpPr txBox="1">
              <a:spLocks noChangeArrowheads="1"/>
            </p:cNvSpPr>
            <p:nvPr/>
          </p:nvSpPr>
          <p:spPr bwMode="auto">
            <a:xfrm>
              <a:off x="5914159" y="3893644"/>
              <a:ext cx="1728932" cy="335198"/>
            </a:xfrm>
            <a:prstGeom prst="rect">
              <a:avLst/>
            </a:prstGeom>
            <a:noFill/>
            <a:ln w="9525">
              <a:noFill/>
              <a:miter lim="800000"/>
              <a:headEnd/>
              <a:tailEnd/>
            </a:ln>
          </p:spPr>
          <p:txBody>
            <a:bodyPr lIns="111441" tIns="55720" rIns="111441" bIns="55720">
              <a:spAutoFit/>
            </a:bodyPr>
            <a:lstStyle/>
            <a:p>
              <a:pPr algn="r" defTabSz="1178163">
                <a:spcBef>
                  <a:spcPct val="50000"/>
                </a:spcBef>
                <a:defRPr/>
              </a:pPr>
              <a:r>
                <a:rPr lang="en-US" sz="1600" b="1" dirty="0">
                  <a:solidFill>
                    <a:srgbClr val="9A0012"/>
                  </a:solidFill>
                </a:rPr>
                <a:t>Recovering</a:t>
              </a:r>
            </a:p>
          </p:txBody>
        </p:sp>
        <p:sp>
          <p:nvSpPr>
            <p:cNvPr id="5136" name="Freeform 60"/>
            <p:cNvSpPr>
              <a:spLocks/>
            </p:cNvSpPr>
            <p:nvPr/>
          </p:nvSpPr>
          <p:spPr bwMode="auto">
            <a:xfrm>
              <a:off x="1272887" y="1927013"/>
              <a:ext cx="6312477" cy="1750919"/>
            </a:xfrm>
            <a:custGeom>
              <a:avLst/>
              <a:gdLst>
                <a:gd name="T0" fmla="*/ 0 w 3808"/>
                <a:gd name="T1" fmla="*/ 2147483647 h 1832"/>
                <a:gd name="T2" fmla="*/ 2147483647 w 3808"/>
                <a:gd name="T3" fmla="*/ 2147483647 h 1832"/>
                <a:gd name="T4" fmla="*/ 2147483647 w 3808"/>
                <a:gd name="T5" fmla="*/ 2147483647 h 1832"/>
                <a:gd name="T6" fmla="*/ 2147483647 w 3808"/>
                <a:gd name="T7" fmla="*/ 2147483647 h 1832"/>
                <a:gd name="T8" fmla="*/ 2147483647 w 3808"/>
                <a:gd name="T9" fmla="*/ 2147483647 h 1832"/>
                <a:gd name="T10" fmla="*/ 2147483647 w 3808"/>
                <a:gd name="T11" fmla="*/ 2147483647 h 1832"/>
                <a:gd name="T12" fmla="*/ 2147483647 w 3808"/>
                <a:gd name="T13" fmla="*/ 2147483647 h 1832"/>
                <a:gd name="T14" fmla="*/ 2147483647 w 3808"/>
                <a:gd name="T15" fmla="*/ 2147483647 h 1832"/>
                <a:gd name="T16" fmla="*/ 2147483647 w 3808"/>
                <a:gd name="T17" fmla="*/ 2147483647 h 1832"/>
                <a:gd name="T18" fmla="*/ 2147483647 w 3808"/>
                <a:gd name="T19" fmla="*/ 2147483647 h 1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8"/>
                <a:gd name="T31" fmla="*/ 0 h 1832"/>
                <a:gd name="T32" fmla="*/ 3808 w 3808"/>
                <a:gd name="T33" fmla="*/ 1832 h 18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8" h="1832">
                  <a:moveTo>
                    <a:pt x="0" y="111"/>
                  </a:moveTo>
                  <a:cubicBezTo>
                    <a:pt x="53" y="55"/>
                    <a:pt x="107" y="0"/>
                    <a:pt x="200" y="55"/>
                  </a:cubicBezTo>
                  <a:cubicBezTo>
                    <a:pt x="293" y="110"/>
                    <a:pt x="365" y="187"/>
                    <a:pt x="560" y="439"/>
                  </a:cubicBezTo>
                  <a:cubicBezTo>
                    <a:pt x="755" y="691"/>
                    <a:pt x="1155" y="1335"/>
                    <a:pt x="1368" y="1567"/>
                  </a:cubicBezTo>
                  <a:cubicBezTo>
                    <a:pt x="1581" y="1799"/>
                    <a:pt x="1683" y="1830"/>
                    <a:pt x="1840" y="1831"/>
                  </a:cubicBezTo>
                  <a:cubicBezTo>
                    <a:pt x="1997" y="1832"/>
                    <a:pt x="2149" y="1742"/>
                    <a:pt x="2312" y="1575"/>
                  </a:cubicBezTo>
                  <a:cubicBezTo>
                    <a:pt x="2475" y="1408"/>
                    <a:pt x="2651" y="1058"/>
                    <a:pt x="2816" y="831"/>
                  </a:cubicBezTo>
                  <a:cubicBezTo>
                    <a:pt x="2981" y="604"/>
                    <a:pt x="3171" y="350"/>
                    <a:pt x="3304" y="215"/>
                  </a:cubicBezTo>
                  <a:cubicBezTo>
                    <a:pt x="3437" y="80"/>
                    <a:pt x="3532" y="40"/>
                    <a:pt x="3616" y="23"/>
                  </a:cubicBezTo>
                  <a:cubicBezTo>
                    <a:pt x="3700" y="6"/>
                    <a:pt x="3768" y="93"/>
                    <a:pt x="3808" y="111"/>
                  </a:cubicBezTo>
                </a:path>
              </a:pathLst>
            </a:custGeom>
            <a:noFill/>
            <a:ln w="57150" cmpd="sng">
              <a:solidFill>
                <a:schemeClr val="bg2"/>
              </a:solidFill>
              <a:round/>
              <a:headEnd/>
              <a:tailEnd/>
            </a:ln>
          </p:spPr>
          <p:txBody>
            <a:bodyPr lIns="82058" tIns="41029" rIns="82058" bIns="41029"/>
            <a:lstStyle/>
            <a:p>
              <a:pPr>
                <a:defRPr/>
              </a:pPr>
              <a:endParaRPr lang="en-US" sz="2400">
                <a:latin typeface="+mn-lt"/>
              </a:endParaRPr>
            </a:p>
          </p:txBody>
        </p:sp>
        <p:sp>
          <p:nvSpPr>
            <p:cNvPr id="5138" name="Line 62"/>
            <p:cNvSpPr>
              <a:spLocks noChangeShapeType="1"/>
            </p:cNvSpPr>
            <p:nvPr/>
          </p:nvSpPr>
          <p:spPr bwMode="auto">
            <a:xfrm flipV="1">
              <a:off x="7693603" y="1358314"/>
              <a:ext cx="7215" cy="1273268"/>
            </a:xfrm>
            <a:prstGeom prst="line">
              <a:avLst/>
            </a:prstGeom>
            <a:noFill/>
            <a:ln w="19050">
              <a:solidFill>
                <a:schemeClr val="tx2"/>
              </a:solidFill>
              <a:round/>
              <a:headEnd/>
              <a:tailEnd type="triangle" w="med" len="med"/>
            </a:ln>
          </p:spPr>
          <p:txBody>
            <a:bodyPr lIns="82058" tIns="41029" rIns="82058" bIns="41029"/>
            <a:lstStyle/>
            <a:p>
              <a:pPr>
                <a:defRPr/>
              </a:pPr>
              <a:endParaRPr lang="en-US" sz="2400">
                <a:latin typeface="+mn-lt"/>
              </a:endParaRPr>
            </a:p>
          </p:txBody>
        </p:sp>
        <p:sp>
          <p:nvSpPr>
            <p:cNvPr id="5139" name="Line 63"/>
            <p:cNvSpPr>
              <a:spLocks noChangeShapeType="1"/>
            </p:cNvSpPr>
            <p:nvPr/>
          </p:nvSpPr>
          <p:spPr bwMode="auto">
            <a:xfrm rot="10800000" flipH="1" flipV="1">
              <a:off x="7673399" y="2819280"/>
              <a:ext cx="1443" cy="1406338"/>
            </a:xfrm>
            <a:prstGeom prst="line">
              <a:avLst/>
            </a:prstGeom>
            <a:noFill/>
            <a:ln w="19050">
              <a:solidFill>
                <a:schemeClr val="tx2"/>
              </a:solidFill>
              <a:round/>
              <a:headEnd/>
              <a:tailEnd type="triangle" w="med" len="med"/>
            </a:ln>
          </p:spPr>
          <p:txBody>
            <a:bodyPr lIns="82058" tIns="41029" rIns="82058" bIns="41029"/>
            <a:lstStyle/>
            <a:p>
              <a:pPr>
                <a:defRPr/>
              </a:pPr>
              <a:endParaRPr lang="en-US" sz="2400">
                <a:latin typeface="+mn-lt"/>
              </a:endParaRPr>
            </a:p>
          </p:txBody>
        </p:sp>
        <p:sp>
          <p:nvSpPr>
            <p:cNvPr id="5140" name="Text Box 64"/>
            <p:cNvSpPr txBox="1">
              <a:spLocks noChangeArrowheads="1"/>
            </p:cNvSpPr>
            <p:nvPr/>
          </p:nvSpPr>
          <p:spPr bwMode="auto">
            <a:xfrm>
              <a:off x="1308967" y="1440957"/>
              <a:ext cx="1694295" cy="335198"/>
            </a:xfrm>
            <a:prstGeom prst="rect">
              <a:avLst/>
            </a:prstGeom>
            <a:noFill/>
            <a:ln w="9525">
              <a:noFill/>
              <a:miter lim="800000"/>
              <a:headEnd/>
              <a:tailEnd/>
            </a:ln>
          </p:spPr>
          <p:txBody>
            <a:bodyPr lIns="111441" tIns="55720" rIns="111441" bIns="55720">
              <a:spAutoFit/>
            </a:bodyPr>
            <a:lstStyle/>
            <a:p>
              <a:pPr defTabSz="1178163">
                <a:spcBef>
                  <a:spcPct val="50000"/>
                </a:spcBef>
                <a:defRPr/>
              </a:pPr>
              <a:r>
                <a:rPr lang="en-US" sz="1600" b="1" dirty="0">
                  <a:solidFill>
                    <a:srgbClr val="9A0012"/>
                  </a:solidFill>
                </a:rPr>
                <a:t>Slow Growth</a:t>
              </a:r>
            </a:p>
          </p:txBody>
        </p:sp>
        <p:sp>
          <p:nvSpPr>
            <p:cNvPr id="5141" name="Text Box 66"/>
            <p:cNvSpPr txBox="1">
              <a:spLocks noChangeArrowheads="1"/>
            </p:cNvSpPr>
            <p:nvPr/>
          </p:nvSpPr>
          <p:spPr bwMode="auto">
            <a:xfrm>
              <a:off x="5514399" y="1433953"/>
              <a:ext cx="2104159" cy="335198"/>
            </a:xfrm>
            <a:prstGeom prst="rect">
              <a:avLst/>
            </a:prstGeom>
            <a:noFill/>
            <a:ln w="9525">
              <a:noFill/>
              <a:miter lim="800000"/>
              <a:headEnd/>
              <a:tailEnd/>
            </a:ln>
          </p:spPr>
          <p:txBody>
            <a:bodyPr lIns="111441" tIns="55720" rIns="111441" bIns="55720">
              <a:spAutoFit/>
            </a:bodyPr>
            <a:lstStyle/>
            <a:p>
              <a:pPr algn="r" defTabSz="1178163">
                <a:spcBef>
                  <a:spcPct val="50000"/>
                </a:spcBef>
                <a:defRPr/>
              </a:pPr>
              <a:r>
                <a:rPr lang="en-US" sz="1600" b="1" dirty="0">
                  <a:solidFill>
                    <a:srgbClr val="9A0012"/>
                  </a:solidFill>
                </a:rPr>
                <a:t>Accelerating</a:t>
              </a:r>
            </a:p>
          </p:txBody>
        </p:sp>
        <p:sp>
          <p:nvSpPr>
            <p:cNvPr id="5142" name="Text Box 67"/>
            <p:cNvSpPr txBox="1">
              <a:spLocks noChangeArrowheads="1"/>
            </p:cNvSpPr>
            <p:nvPr/>
          </p:nvSpPr>
          <p:spPr bwMode="auto">
            <a:xfrm>
              <a:off x="1267114" y="3893644"/>
              <a:ext cx="1913659" cy="335198"/>
            </a:xfrm>
            <a:prstGeom prst="rect">
              <a:avLst/>
            </a:prstGeom>
            <a:noFill/>
            <a:ln w="9525">
              <a:noFill/>
              <a:miter lim="800000"/>
              <a:headEnd/>
              <a:tailEnd/>
            </a:ln>
          </p:spPr>
          <p:txBody>
            <a:bodyPr lIns="111441" tIns="55720" rIns="111441" bIns="55720">
              <a:spAutoFit/>
            </a:bodyPr>
            <a:lstStyle/>
            <a:p>
              <a:pPr defTabSz="1178163">
                <a:spcBef>
                  <a:spcPct val="50000"/>
                </a:spcBef>
                <a:defRPr/>
              </a:pPr>
              <a:r>
                <a:rPr lang="en-US" sz="1600" b="1" dirty="0">
                  <a:solidFill>
                    <a:srgbClr val="9A0012"/>
                  </a:solidFill>
                </a:rPr>
                <a:t>Downturn</a:t>
              </a:r>
            </a:p>
          </p:txBody>
        </p:sp>
        <p:sp>
          <p:nvSpPr>
            <p:cNvPr id="5143" name="Line 68"/>
            <p:cNvSpPr>
              <a:spLocks noChangeShapeType="1"/>
            </p:cNvSpPr>
            <p:nvPr/>
          </p:nvSpPr>
          <p:spPr bwMode="auto">
            <a:xfrm>
              <a:off x="1258455" y="1586633"/>
              <a:ext cx="0" cy="2452688"/>
            </a:xfrm>
            <a:prstGeom prst="line">
              <a:avLst/>
            </a:prstGeom>
            <a:noFill/>
            <a:ln w="38100">
              <a:solidFill>
                <a:srgbClr val="9A0012"/>
              </a:solidFill>
              <a:round/>
              <a:headEnd type="triangle" w="med" len="med"/>
              <a:tailEnd/>
            </a:ln>
          </p:spPr>
          <p:txBody>
            <a:bodyPr lIns="82058" tIns="41029" rIns="82058" bIns="41029"/>
            <a:lstStyle/>
            <a:p>
              <a:pPr>
                <a:defRPr/>
              </a:pPr>
              <a:endParaRPr lang="en-US" sz="2400">
                <a:latin typeface="+mn-lt"/>
              </a:endParaRPr>
            </a:p>
          </p:txBody>
        </p:sp>
        <p:sp>
          <p:nvSpPr>
            <p:cNvPr id="5144" name="Line 69"/>
            <p:cNvSpPr>
              <a:spLocks noChangeShapeType="1"/>
            </p:cNvSpPr>
            <p:nvPr/>
          </p:nvSpPr>
          <p:spPr bwMode="auto">
            <a:xfrm>
              <a:off x="1246909" y="2778660"/>
              <a:ext cx="6357216" cy="1400"/>
            </a:xfrm>
            <a:prstGeom prst="line">
              <a:avLst/>
            </a:prstGeom>
            <a:noFill/>
            <a:ln w="28575">
              <a:solidFill>
                <a:srgbClr val="9A0012"/>
              </a:solidFill>
              <a:round/>
              <a:headEnd/>
              <a:tailEnd type="triangle" w="med" len="med"/>
            </a:ln>
          </p:spPr>
          <p:txBody>
            <a:bodyPr lIns="82058" tIns="41029" rIns="82058" bIns="41029"/>
            <a:lstStyle/>
            <a:p>
              <a:pPr>
                <a:defRPr/>
              </a:pPr>
              <a:endParaRPr lang="en-US" sz="2400">
                <a:latin typeface="+mn-lt"/>
              </a:endParaRPr>
            </a:p>
          </p:txBody>
        </p:sp>
        <p:sp>
          <p:nvSpPr>
            <p:cNvPr id="5145" name="Line 70"/>
            <p:cNvSpPr>
              <a:spLocks noChangeShapeType="1"/>
            </p:cNvSpPr>
            <p:nvPr/>
          </p:nvSpPr>
          <p:spPr bwMode="auto">
            <a:xfrm>
              <a:off x="4188114" y="1586633"/>
              <a:ext cx="0" cy="2440081"/>
            </a:xfrm>
            <a:prstGeom prst="line">
              <a:avLst/>
            </a:prstGeom>
            <a:noFill/>
            <a:ln w="9525">
              <a:solidFill>
                <a:srgbClr val="9A0012"/>
              </a:solidFill>
              <a:prstDash val="lgDash"/>
              <a:round/>
              <a:headEnd/>
              <a:tailEnd/>
            </a:ln>
          </p:spPr>
          <p:txBody>
            <a:bodyPr lIns="82058" tIns="41029" rIns="82058" bIns="41029"/>
            <a:lstStyle/>
            <a:p>
              <a:pPr>
                <a:defRPr/>
              </a:pPr>
              <a:endParaRPr lang="en-US" sz="2400">
                <a:latin typeface="+mn-lt"/>
              </a:endParaRPr>
            </a:p>
          </p:txBody>
        </p:sp>
        <p:sp>
          <p:nvSpPr>
            <p:cNvPr id="5146" name="Oval 77"/>
            <p:cNvSpPr>
              <a:spLocks noChangeArrowheads="1"/>
            </p:cNvSpPr>
            <p:nvPr/>
          </p:nvSpPr>
          <p:spPr bwMode="auto">
            <a:xfrm>
              <a:off x="5215660" y="3260513"/>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47" name="Line 79"/>
            <p:cNvSpPr>
              <a:spLocks noChangeShapeType="1"/>
            </p:cNvSpPr>
            <p:nvPr/>
          </p:nvSpPr>
          <p:spPr bwMode="auto">
            <a:xfrm flipH="1">
              <a:off x="2827194" y="3079817"/>
              <a:ext cx="190500" cy="75640"/>
            </a:xfrm>
            <a:prstGeom prst="line">
              <a:avLst/>
            </a:prstGeom>
            <a:noFill/>
            <a:ln w="9525">
              <a:noFill/>
              <a:round/>
              <a:headEnd/>
              <a:tailEnd/>
            </a:ln>
          </p:spPr>
          <p:txBody>
            <a:bodyPr wrap="none" lIns="82058" tIns="41029" rIns="82058" bIns="41029" anchor="ctr"/>
            <a:lstStyle/>
            <a:p>
              <a:pPr>
                <a:defRPr/>
              </a:pPr>
              <a:endParaRPr lang="en-US" sz="2400">
                <a:latin typeface="+mn-lt"/>
              </a:endParaRPr>
            </a:p>
          </p:txBody>
        </p:sp>
        <p:sp>
          <p:nvSpPr>
            <p:cNvPr id="5149" name="Text Box 83"/>
            <p:cNvSpPr txBox="1">
              <a:spLocks noChangeArrowheads="1"/>
            </p:cNvSpPr>
            <p:nvPr/>
          </p:nvSpPr>
          <p:spPr bwMode="auto">
            <a:xfrm>
              <a:off x="5031827" y="1899584"/>
              <a:ext cx="1672648" cy="270775"/>
            </a:xfrm>
            <a:prstGeom prst="rect">
              <a:avLst/>
            </a:prstGeom>
            <a:noFill/>
            <a:ln w="9525">
              <a:noFill/>
              <a:miter lim="800000"/>
              <a:headEnd/>
              <a:tailEnd/>
            </a:ln>
          </p:spPr>
          <p:txBody>
            <a:bodyPr lIns="73639" tIns="36819" rIns="73639" bIns="36819">
              <a:spAutoFit/>
            </a:bodyPr>
            <a:lstStyle/>
            <a:p>
              <a:pPr algn="r" defTabSz="1178163">
                <a:defRPr/>
              </a:pPr>
              <a:r>
                <a:rPr lang="en-US" sz="1400" b="1" dirty="0">
                  <a:solidFill>
                    <a:srgbClr val="000066"/>
                  </a:solidFill>
                </a:rPr>
                <a:t>San Francisco</a:t>
              </a:r>
            </a:p>
          </p:txBody>
        </p:sp>
        <p:sp>
          <p:nvSpPr>
            <p:cNvPr id="5151" name="Text Box 88"/>
            <p:cNvSpPr txBox="1">
              <a:spLocks noChangeArrowheads="1"/>
            </p:cNvSpPr>
            <p:nvPr/>
          </p:nvSpPr>
          <p:spPr bwMode="auto">
            <a:xfrm>
              <a:off x="4468116" y="2321654"/>
              <a:ext cx="1588943" cy="270775"/>
            </a:xfrm>
            <a:prstGeom prst="rect">
              <a:avLst/>
            </a:prstGeom>
            <a:noFill/>
            <a:ln w="9525">
              <a:noFill/>
              <a:miter lim="800000"/>
              <a:headEnd/>
              <a:tailEnd/>
            </a:ln>
          </p:spPr>
          <p:txBody>
            <a:bodyPr lIns="73639" tIns="36819" rIns="73639" bIns="36819">
              <a:spAutoFit/>
            </a:bodyPr>
            <a:lstStyle/>
            <a:p>
              <a:pPr algn="r" defTabSz="1178163">
                <a:defRPr/>
              </a:pPr>
              <a:r>
                <a:rPr lang="en-US" sz="1400" b="1" dirty="0">
                  <a:solidFill>
                    <a:srgbClr val="000066"/>
                  </a:solidFill>
                </a:rPr>
                <a:t>Silicon Valley</a:t>
              </a:r>
            </a:p>
          </p:txBody>
        </p:sp>
        <p:sp>
          <p:nvSpPr>
            <p:cNvPr id="5153" name="Oval 91"/>
            <p:cNvSpPr>
              <a:spLocks noChangeArrowheads="1"/>
            </p:cNvSpPr>
            <p:nvPr/>
          </p:nvSpPr>
          <p:spPr bwMode="auto">
            <a:xfrm>
              <a:off x="6100331" y="2483104"/>
              <a:ext cx="106795" cy="103654"/>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5155" name="Text Box 101"/>
            <p:cNvSpPr txBox="1">
              <a:spLocks noChangeArrowheads="1"/>
            </p:cNvSpPr>
            <p:nvPr/>
          </p:nvSpPr>
          <p:spPr bwMode="auto">
            <a:xfrm>
              <a:off x="2150342" y="3673729"/>
              <a:ext cx="1776557"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Jacksonville, Miami, Sacramento</a:t>
              </a:r>
            </a:p>
          </p:txBody>
        </p:sp>
        <p:sp>
          <p:nvSpPr>
            <p:cNvPr id="5156" name="Text Box 102"/>
            <p:cNvSpPr txBox="1">
              <a:spLocks noChangeArrowheads="1"/>
            </p:cNvSpPr>
            <p:nvPr/>
          </p:nvSpPr>
          <p:spPr bwMode="auto">
            <a:xfrm>
              <a:off x="2216727" y="3944070"/>
              <a:ext cx="2037773"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Northern NJ, Orlando, Atlanta</a:t>
              </a:r>
            </a:p>
          </p:txBody>
        </p:sp>
        <p:sp>
          <p:nvSpPr>
            <p:cNvPr id="5157" name="Oval 106"/>
            <p:cNvSpPr>
              <a:spLocks noChangeArrowheads="1"/>
            </p:cNvSpPr>
            <p:nvPr/>
          </p:nvSpPr>
          <p:spPr bwMode="auto">
            <a:xfrm>
              <a:off x="3791240" y="3533656"/>
              <a:ext cx="106795" cy="103654"/>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5158" name="Oval 77"/>
            <p:cNvSpPr>
              <a:spLocks noChangeArrowheads="1"/>
            </p:cNvSpPr>
            <p:nvPr/>
          </p:nvSpPr>
          <p:spPr bwMode="auto">
            <a:xfrm>
              <a:off x="4137603" y="3619101"/>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59" name="Oval 77"/>
            <p:cNvSpPr>
              <a:spLocks noChangeArrowheads="1"/>
            </p:cNvSpPr>
            <p:nvPr/>
          </p:nvSpPr>
          <p:spPr bwMode="auto">
            <a:xfrm>
              <a:off x="4940013" y="3438406"/>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61" name="Oval 77"/>
            <p:cNvSpPr>
              <a:spLocks noChangeArrowheads="1"/>
            </p:cNvSpPr>
            <p:nvPr/>
          </p:nvSpPr>
          <p:spPr bwMode="auto">
            <a:xfrm>
              <a:off x="5463887" y="3050402"/>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63" name="Oval 77"/>
            <p:cNvSpPr>
              <a:spLocks noChangeArrowheads="1"/>
            </p:cNvSpPr>
            <p:nvPr/>
          </p:nvSpPr>
          <p:spPr bwMode="auto">
            <a:xfrm>
              <a:off x="5082887" y="3357163"/>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64" name="Text Box 102"/>
            <p:cNvSpPr txBox="1">
              <a:spLocks noChangeArrowheads="1"/>
            </p:cNvSpPr>
            <p:nvPr/>
          </p:nvSpPr>
          <p:spPr bwMode="auto">
            <a:xfrm>
              <a:off x="4976091" y="3501438"/>
              <a:ext cx="1896341"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Ft. Lauderdale</a:t>
              </a:r>
            </a:p>
          </p:txBody>
        </p:sp>
        <p:sp>
          <p:nvSpPr>
            <p:cNvPr id="5165" name="Oval 106"/>
            <p:cNvSpPr>
              <a:spLocks noChangeArrowheads="1"/>
            </p:cNvSpPr>
            <p:nvPr/>
          </p:nvSpPr>
          <p:spPr bwMode="auto">
            <a:xfrm>
              <a:off x="3968751" y="3595288"/>
              <a:ext cx="106795" cy="103654"/>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5168" name="Text Box 101"/>
            <p:cNvSpPr txBox="1">
              <a:spLocks noChangeArrowheads="1"/>
            </p:cNvSpPr>
            <p:nvPr/>
          </p:nvSpPr>
          <p:spPr bwMode="auto">
            <a:xfrm>
              <a:off x="1495137" y="3813802"/>
              <a:ext cx="2619375"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Phoenix, San Diego, Tampa</a:t>
              </a:r>
            </a:p>
          </p:txBody>
        </p:sp>
        <p:sp>
          <p:nvSpPr>
            <p:cNvPr id="5171" name="Oval 91"/>
            <p:cNvSpPr>
              <a:spLocks noChangeArrowheads="1"/>
            </p:cNvSpPr>
            <p:nvPr/>
          </p:nvSpPr>
          <p:spPr bwMode="auto">
            <a:xfrm>
              <a:off x="6833467" y="2004053"/>
              <a:ext cx="106795" cy="103654"/>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5173" name="Text Box 102"/>
            <p:cNvSpPr txBox="1">
              <a:spLocks noChangeArrowheads="1"/>
            </p:cNvSpPr>
            <p:nvPr/>
          </p:nvSpPr>
          <p:spPr bwMode="auto">
            <a:xfrm>
              <a:off x="5572126" y="3036394"/>
              <a:ext cx="1440295"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Denver</a:t>
              </a:r>
            </a:p>
          </p:txBody>
        </p:sp>
        <p:sp>
          <p:nvSpPr>
            <p:cNvPr id="5174" name="Text Box 102"/>
            <p:cNvSpPr txBox="1">
              <a:spLocks noChangeArrowheads="1"/>
            </p:cNvSpPr>
            <p:nvPr/>
          </p:nvSpPr>
          <p:spPr bwMode="auto">
            <a:xfrm>
              <a:off x="5306581" y="3277321"/>
              <a:ext cx="1440295"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New Haven, Boston</a:t>
              </a:r>
            </a:p>
          </p:txBody>
        </p:sp>
        <p:sp>
          <p:nvSpPr>
            <p:cNvPr id="5175" name="Text Box 102"/>
            <p:cNvSpPr txBox="1">
              <a:spLocks noChangeArrowheads="1"/>
            </p:cNvSpPr>
            <p:nvPr/>
          </p:nvSpPr>
          <p:spPr bwMode="auto">
            <a:xfrm>
              <a:off x="5129069" y="3387979"/>
              <a:ext cx="1822739"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Chicago, Philadelphia</a:t>
              </a:r>
            </a:p>
          </p:txBody>
        </p:sp>
        <p:sp>
          <p:nvSpPr>
            <p:cNvPr id="5182" name="Oval 77"/>
            <p:cNvSpPr>
              <a:spLocks noChangeArrowheads="1"/>
            </p:cNvSpPr>
            <p:nvPr/>
          </p:nvSpPr>
          <p:spPr bwMode="auto">
            <a:xfrm>
              <a:off x="5344103" y="3151255"/>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83" name="Text Box 102"/>
            <p:cNvSpPr txBox="1">
              <a:spLocks noChangeArrowheads="1"/>
            </p:cNvSpPr>
            <p:nvPr/>
          </p:nvSpPr>
          <p:spPr bwMode="auto">
            <a:xfrm>
              <a:off x="5456672" y="3154055"/>
              <a:ext cx="1440295"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Long Island, Hartford</a:t>
              </a:r>
            </a:p>
          </p:txBody>
        </p:sp>
        <p:sp>
          <p:nvSpPr>
            <p:cNvPr id="5184" name="Oval 77"/>
            <p:cNvSpPr>
              <a:spLocks noChangeArrowheads="1"/>
            </p:cNvSpPr>
            <p:nvPr/>
          </p:nvSpPr>
          <p:spPr bwMode="auto">
            <a:xfrm>
              <a:off x="4781263" y="3518248"/>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85" name="Text Box 102"/>
            <p:cNvSpPr txBox="1">
              <a:spLocks noChangeArrowheads="1"/>
            </p:cNvSpPr>
            <p:nvPr/>
          </p:nvSpPr>
          <p:spPr bwMode="auto">
            <a:xfrm>
              <a:off x="4765387" y="3607894"/>
              <a:ext cx="2483716"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Los Angeles, Contra Costa</a:t>
              </a:r>
            </a:p>
          </p:txBody>
        </p:sp>
        <p:sp>
          <p:nvSpPr>
            <p:cNvPr id="5186" name="Oval 77"/>
            <p:cNvSpPr>
              <a:spLocks noChangeArrowheads="1"/>
            </p:cNvSpPr>
            <p:nvPr/>
          </p:nvSpPr>
          <p:spPr bwMode="auto">
            <a:xfrm>
              <a:off x="4612410" y="3574277"/>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87" name="Text Box 102"/>
            <p:cNvSpPr txBox="1">
              <a:spLocks noChangeArrowheads="1"/>
            </p:cNvSpPr>
            <p:nvPr/>
          </p:nvSpPr>
          <p:spPr bwMode="auto">
            <a:xfrm>
              <a:off x="4595091" y="3712949"/>
              <a:ext cx="2573194"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Palm Beach, Central NJ</a:t>
              </a:r>
            </a:p>
          </p:txBody>
        </p:sp>
        <p:sp>
          <p:nvSpPr>
            <p:cNvPr id="5188" name="Oval 77"/>
            <p:cNvSpPr>
              <a:spLocks noChangeArrowheads="1"/>
            </p:cNvSpPr>
            <p:nvPr/>
          </p:nvSpPr>
          <p:spPr bwMode="auto">
            <a:xfrm>
              <a:off x="4449331" y="3607895"/>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89" name="Text Box 102"/>
            <p:cNvSpPr txBox="1">
              <a:spLocks noChangeArrowheads="1"/>
            </p:cNvSpPr>
            <p:nvPr/>
          </p:nvSpPr>
          <p:spPr bwMode="auto">
            <a:xfrm>
              <a:off x="4394489" y="3815202"/>
              <a:ext cx="2757920"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San Diego, Southern NH</a:t>
              </a:r>
            </a:p>
          </p:txBody>
        </p:sp>
        <p:sp>
          <p:nvSpPr>
            <p:cNvPr id="5190" name="Oval 77"/>
            <p:cNvSpPr>
              <a:spLocks noChangeArrowheads="1"/>
            </p:cNvSpPr>
            <p:nvPr/>
          </p:nvSpPr>
          <p:spPr bwMode="auto">
            <a:xfrm>
              <a:off x="4293467" y="3620501"/>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5191" name="Text Box 102"/>
            <p:cNvSpPr txBox="1">
              <a:spLocks noChangeArrowheads="1"/>
            </p:cNvSpPr>
            <p:nvPr/>
          </p:nvSpPr>
          <p:spPr bwMode="auto">
            <a:xfrm>
              <a:off x="4225637" y="3932865"/>
              <a:ext cx="2636694"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Oakland, Inland Empire, Dallas, Portland</a:t>
              </a:r>
            </a:p>
          </p:txBody>
        </p:sp>
        <p:sp>
          <p:nvSpPr>
            <p:cNvPr id="5192" name="Text Box 101"/>
            <p:cNvSpPr txBox="1">
              <a:spLocks noChangeArrowheads="1"/>
            </p:cNvSpPr>
            <p:nvPr/>
          </p:nvSpPr>
          <p:spPr bwMode="auto">
            <a:xfrm>
              <a:off x="1770785" y="3396382"/>
              <a:ext cx="1776556"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Fairfield County</a:t>
              </a:r>
            </a:p>
          </p:txBody>
        </p:sp>
        <p:sp>
          <p:nvSpPr>
            <p:cNvPr id="5193" name="Oval 106"/>
            <p:cNvSpPr>
              <a:spLocks noChangeArrowheads="1"/>
            </p:cNvSpPr>
            <p:nvPr/>
          </p:nvSpPr>
          <p:spPr bwMode="auto">
            <a:xfrm>
              <a:off x="3501160" y="3373972"/>
              <a:ext cx="106795" cy="103654"/>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76" name="Text Box 102"/>
            <p:cNvSpPr txBox="1">
              <a:spLocks noChangeArrowheads="1"/>
            </p:cNvSpPr>
            <p:nvPr/>
          </p:nvSpPr>
          <p:spPr bwMode="auto">
            <a:xfrm>
              <a:off x="1320513" y="2789865"/>
              <a:ext cx="1440295"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Northern VA</a:t>
              </a:r>
            </a:p>
          </p:txBody>
        </p:sp>
        <p:sp>
          <p:nvSpPr>
            <p:cNvPr id="77" name="Text Box 101"/>
            <p:cNvSpPr txBox="1">
              <a:spLocks noChangeArrowheads="1"/>
            </p:cNvSpPr>
            <p:nvPr/>
          </p:nvSpPr>
          <p:spPr bwMode="auto">
            <a:xfrm>
              <a:off x="1593273" y="3266114"/>
              <a:ext cx="1776557"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Westchester County</a:t>
              </a:r>
            </a:p>
          </p:txBody>
        </p:sp>
        <p:sp>
          <p:nvSpPr>
            <p:cNvPr id="78" name="Oval 106"/>
            <p:cNvSpPr>
              <a:spLocks noChangeArrowheads="1"/>
            </p:cNvSpPr>
            <p:nvPr/>
          </p:nvSpPr>
          <p:spPr bwMode="auto">
            <a:xfrm>
              <a:off x="3358285" y="3273119"/>
              <a:ext cx="106795" cy="103654"/>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79" name="Text Box 101"/>
            <p:cNvSpPr txBox="1">
              <a:spLocks noChangeArrowheads="1"/>
            </p:cNvSpPr>
            <p:nvPr/>
          </p:nvSpPr>
          <p:spPr bwMode="auto">
            <a:xfrm>
              <a:off x="1723160" y="3539257"/>
              <a:ext cx="2036330"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Orange County</a:t>
              </a:r>
            </a:p>
          </p:txBody>
        </p:sp>
        <p:sp>
          <p:nvSpPr>
            <p:cNvPr id="80" name="Oval 106"/>
            <p:cNvSpPr>
              <a:spLocks noChangeArrowheads="1"/>
            </p:cNvSpPr>
            <p:nvPr/>
          </p:nvSpPr>
          <p:spPr bwMode="auto">
            <a:xfrm>
              <a:off x="3644035" y="3462219"/>
              <a:ext cx="106795" cy="103654"/>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81" name="Text Box 101"/>
            <p:cNvSpPr txBox="1">
              <a:spLocks noChangeArrowheads="1"/>
            </p:cNvSpPr>
            <p:nvPr/>
          </p:nvSpPr>
          <p:spPr bwMode="auto">
            <a:xfrm>
              <a:off x="1434523" y="3112034"/>
              <a:ext cx="1776557"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St. Petersburg</a:t>
              </a:r>
            </a:p>
          </p:txBody>
        </p:sp>
        <p:sp>
          <p:nvSpPr>
            <p:cNvPr id="82" name="Oval 106"/>
            <p:cNvSpPr>
              <a:spLocks noChangeArrowheads="1"/>
            </p:cNvSpPr>
            <p:nvPr/>
          </p:nvSpPr>
          <p:spPr bwMode="auto">
            <a:xfrm>
              <a:off x="3195205" y="3152656"/>
              <a:ext cx="106795" cy="103654"/>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84" name="Text Box 102"/>
            <p:cNvSpPr txBox="1">
              <a:spLocks noChangeArrowheads="1"/>
            </p:cNvSpPr>
            <p:nvPr/>
          </p:nvSpPr>
          <p:spPr bwMode="auto">
            <a:xfrm>
              <a:off x="1519672" y="2932740"/>
              <a:ext cx="1440295" cy="213260"/>
            </a:xfrm>
            <a:prstGeom prst="rect">
              <a:avLst/>
            </a:prstGeom>
            <a:noFill/>
            <a:ln w="9525" algn="ctr">
              <a:noFill/>
              <a:miter lim="800000"/>
              <a:headEnd/>
              <a:tailEnd/>
            </a:ln>
          </p:spPr>
          <p:txBody>
            <a:bodyPr lIns="73639" tIns="36819" rIns="73639" bIns="36819">
              <a:spAutoFit/>
            </a:bodyPr>
            <a:lstStyle/>
            <a:p>
              <a:pPr algn="r" defTabSz="1178163">
                <a:defRPr/>
              </a:pPr>
              <a:r>
                <a:rPr lang="en-US" sz="1000" b="1" dirty="0">
                  <a:solidFill>
                    <a:srgbClr val="000066"/>
                  </a:solidFill>
                </a:rPr>
                <a:t>Suburban MD</a:t>
              </a:r>
            </a:p>
          </p:txBody>
        </p:sp>
        <p:sp>
          <p:nvSpPr>
            <p:cNvPr id="89" name="Oval 77"/>
            <p:cNvSpPr>
              <a:spLocks noChangeArrowheads="1"/>
            </p:cNvSpPr>
            <p:nvPr/>
          </p:nvSpPr>
          <p:spPr bwMode="auto">
            <a:xfrm>
              <a:off x="5589444" y="2936942"/>
              <a:ext cx="106795" cy="103654"/>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90" name="Text Box 102"/>
            <p:cNvSpPr txBox="1">
              <a:spLocks noChangeArrowheads="1"/>
            </p:cNvSpPr>
            <p:nvPr/>
          </p:nvSpPr>
          <p:spPr bwMode="auto">
            <a:xfrm>
              <a:off x="5697682" y="2922935"/>
              <a:ext cx="1440295"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Houston</a:t>
              </a:r>
            </a:p>
          </p:txBody>
        </p:sp>
        <p:sp>
          <p:nvSpPr>
            <p:cNvPr id="71" name="Text Box 88"/>
            <p:cNvSpPr txBox="1">
              <a:spLocks noChangeArrowheads="1"/>
            </p:cNvSpPr>
            <p:nvPr/>
          </p:nvSpPr>
          <p:spPr bwMode="auto">
            <a:xfrm>
              <a:off x="4065465" y="2535246"/>
              <a:ext cx="1861142" cy="270775"/>
            </a:xfrm>
            <a:prstGeom prst="rect">
              <a:avLst/>
            </a:prstGeom>
            <a:noFill/>
            <a:ln w="9525">
              <a:noFill/>
              <a:miter lim="800000"/>
              <a:headEnd/>
              <a:tailEnd/>
            </a:ln>
          </p:spPr>
          <p:txBody>
            <a:bodyPr wrap="square" lIns="73639" tIns="36819" rIns="73639" bIns="36819">
              <a:spAutoFit/>
            </a:bodyPr>
            <a:lstStyle/>
            <a:p>
              <a:pPr algn="r" defTabSz="1178163">
                <a:defRPr/>
              </a:pPr>
              <a:r>
                <a:rPr lang="en-US" sz="1400" b="1" dirty="0">
                  <a:solidFill>
                    <a:srgbClr val="000066"/>
                  </a:solidFill>
                </a:rPr>
                <a:t>San Francisco Peninsula</a:t>
              </a:r>
            </a:p>
          </p:txBody>
        </p:sp>
        <p:sp>
          <p:nvSpPr>
            <p:cNvPr id="72" name="Oval 91"/>
            <p:cNvSpPr>
              <a:spLocks noChangeArrowheads="1"/>
            </p:cNvSpPr>
            <p:nvPr/>
          </p:nvSpPr>
          <p:spPr bwMode="auto">
            <a:xfrm>
              <a:off x="5901172" y="2651192"/>
              <a:ext cx="106795" cy="103654"/>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73" name="Oval 106"/>
            <p:cNvSpPr>
              <a:spLocks noChangeArrowheads="1"/>
            </p:cNvSpPr>
            <p:nvPr/>
          </p:nvSpPr>
          <p:spPr bwMode="auto">
            <a:xfrm>
              <a:off x="2514023" y="2586759"/>
              <a:ext cx="106795" cy="103654"/>
            </a:xfrm>
            <a:prstGeom prst="ellipse">
              <a:avLst/>
            </a:prstGeom>
            <a:solidFill>
              <a:schemeClr val="accent4"/>
            </a:solidFill>
            <a:ln w="9525" algn="ctr">
              <a:noFill/>
              <a:round/>
              <a:headEnd/>
              <a:tailEnd/>
            </a:ln>
          </p:spPr>
          <p:txBody>
            <a:bodyPr wrap="none" lIns="82058" tIns="41029" rIns="82058" bIns="41029" anchor="ctr"/>
            <a:lstStyle/>
            <a:p>
              <a:pPr>
                <a:defRPr/>
              </a:pPr>
              <a:endParaRPr lang="en-US" sz="2400">
                <a:latin typeface="+mn-lt"/>
              </a:endParaRPr>
            </a:p>
          </p:txBody>
        </p:sp>
        <p:sp>
          <p:nvSpPr>
            <p:cNvPr id="74" name="Text Box 102"/>
            <p:cNvSpPr txBox="1">
              <a:spLocks noChangeArrowheads="1"/>
            </p:cNvSpPr>
            <p:nvPr/>
          </p:nvSpPr>
          <p:spPr bwMode="auto">
            <a:xfrm>
              <a:off x="2641023" y="2546137"/>
              <a:ext cx="1440295" cy="213260"/>
            </a:xfrm>
            <a:prstGeom prst="rect">
              <a:avLst/>
            </a:prstGeom>
            <a:noFill/>
            <a:ln w="9525" algn="ctr">
              <a:noFill/>
              <a:miter lim="800000"/>
              <a:headEnd/>
              <a:tailEnd/>
            </a:ln>
          </p:spPr>
          <p:txBody>
            <a:bodyPr lIns="73639" tIns="36819" rIns="73639" bIns="36819">
              <a:spAutoFit/>
            </a:bodyPr>
            <a:lstStyle/>
            <a:p>
              <a:pPr defTabSz="1178163">
                <a:defRPr/>
              </a:pPr>
              <a:r>
                <a:rPr lang="en-US" sz="1000" b="1" dirty="0">
                  <a:solidFill>
                    <a:srgbClr val="000066"/>
                  </a:solidFill>
                </a:rPr>
                <a:t>Baltimore</a:t>
              </a:r>
            </a:p>
          </p:txBody>
        </p:sp>
        <p:sp>
          <p:nvSpPr>
            <p:cNvPr id="85" name="Oval 106"/>
            <p:cNvSpPr>
              <a:spLocks noChangeArrowheads="1"/>
            </p:cNvSpPr>
            <p:nvPr/>
          </p:nvSpPr>
          <p:spPr bwMode="auto">
            <a:xfrm>
              <a:off x="2766581" y="2820682"/>
              <a:ext cx="106795" cy="103654"/>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86" name="Oval 106"/>
            <p:cNvSpPr>
              <a:spLocks noChangeArrowheads="1"/>
            </p:cNvSpPr>
            <p:nvPr/>
          </p:nvSpPr>
          <p:spPr bwMode="auto">
            <a:xfrm>
              <a:off x="2918114" y="2938344"/>
              <a:ext cx="106795" cy="103654"/>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grpSp>
      <p:sp>
        <p:nvSpPr>
          <p:cNvPr id="83" name="Title 82"/>
          <p:cNvSpPr>
            <a:spLocks noGrp="1"/>
          </p:cNvSpPr>
          <p:nvPr>
            <p:ph type="title"/>
          </p:nvPr>
        </p:nvSpPr>
        <p:spPr/>
        <p:txBody>
          <a:bodyPr/>
          <a:lstStyle/>
          <a:p>
            <a:r>
              <a:rPr lang="en-US" sz="2800" dirty="0" smtClean="0"/>
              <a:t>US Suburban Office Rent Cycles</a:t>
            </a:r>
            <a:endParaRPr lang="en-US" sz="2800" dirty="0"/>
          </a:p>
        </p:txBody>
      </p:sp>
      <p:sp>
        <p:nvSpPr>
          <p:cNvPr id="88" name="Rectangle 95"/>
          <p:cNvSpPr>
            <a:spLocks noChangeArrowheads="1"/>
          </p:cNvSpPr>
          <p:nvPr/>
        </p:nvSpPr>
        <p:spPr bwMode="auto">
          <a:xfrm>
            <a:off x="5614555" y="6172200"/>
            <a:ext cx="2615045" cy="228600"/>
          </a:xfrm>
          <a:prstGeom prst="rect">
            <a:avLst/>
          </a:prstGeom>
          <a:noFill/>
          <a:ln w="9525">
            <a:noFill/>
            <a:miter lim="800000"/>
            <a:headEnd/>
            <a:tailEnd/>
          </a:ln>
        </p:spPr>
        <p:txBody>
          <a:bodyPr lIns="117773" tIns="58886" rIns="117773" bIns="58886" anchor="ctr"/>
          <a:lstStyle/>
          <a:p>
            <a:pPr algn="r">
              <a:lnSpc>
                <a:spcPct val="85000"/>
              </a:lnSpc>
              <a:defRPr/>
            </a:pPr>
            <a:r>
              <a:rPr lang="en-US" sz="900" dirty="0" smtClean="0"/>
              <a:t>SOURCE: CUSHMAN &amp; WAKEFIELD RESEARCH</a:t>
            </a:r>
            <a:endParaRPr lang="en-US" sz="900" dirty="0"/>
          </a:p>
        </p:txBody>
      </p:sp>
      <p:sp>
        <p:nvSpPr>
          <p:cNvPr id="91" name="Rectangle 90"/>
          <p:cNvSpPr/>
          <p:nvPr/>
        </p:nvSpPr>
        <p:spPr>
          <a:xfrm>
            <a:off x="6019800" y="838200"/>
            <a:ext cx="2590800" cy="369332"/>
          </a:xfrm>
          <a:prstGeom prst="rect">
            <a:avLst/>
          </a:prstGeom>
        </p:spPr>
        <p:txBody>
          <a:bodyPr wrap="square">
            <a:spAutoFit/>
          </a:bodyPr>
          <a:lstStyle/>
          <a:p>
            <a:pPr algn="r"/>
            <a:r>
              <a:rPr lang="en-US" dirty="0" smtClean="0"/>
              <a:t>(Q3 2012)</a:t>
            </a:r>
            <a:endParaRPr lang="en-US" dirty="0"/>
          </a:p>
        </p:txBody>
      </p:sp>
      <p:sp>
        <p:nvSpPr>
          <p:cNvPr id="93" name="Text Box 52"/>
          <p:cNvSpPr txBox="1">
            <a:spLocks noChangeArrowheads="1"/>
          </p:cNvSpPr>
          <p:nvPr/>
        </p:nvSpPr>
        <p:spPr bwMode="auto">
          <a:xfrm>
            <a:off x="5155015" y="4648200"/>
            <a:ext cx="3280699" cy="505244"/>
          </a:xfrm>
          <a:prstGeom prst="rect">
            <a:avLst/>
          </a:prstGeom>
          <a:noFill/>
          <a:ln w="9525">
            <a:noFill/>
            <a:miter lim="800000"/>
            <a:headEnd/>
            <a:tailEnd/>
          </a:ln>
        </p:spPr>
        <p:txBody>
          <a:bodyPr lIns="73639" tIns="36819" rIns="73639" bIns="36819">
            <a:spAutoFit/>
          </a:bodyPr>
          <a:lstStyle/>
          <a:p>
            <a:pPr defTabSz="1178163">
              <a:defRPr/>
            </a:pPr>
            <a:r>
              <a:rPr lang="en-US" sz="1400" b="1" dirty="0"/>
              <a:t>Rent growth accelerating</a:t>
            </a:r>
          </a:p>
          <a:p>
            <a:pPr defTabSz="1178163">
              <a:defRPr/>
            </a:pPr>
            <a:r>
              <a:rPr lang="en-US" sz="1400" b="1" dirty="0"/>
              <a:t>Ideal for owners of  property</a:t>
            </a:r>
          </a:p>
        </p:txBody>
      </p:sp>
      <p:sp>
        <p:nvSpPr>
          <p:cNvPr id="94" name="Text Box 53"/>
          <p:cNvSpPr txBox="1">
            <a:spLocks noChangeArrowheads="1"/>
          </p:cNvSpPr>
          <p:nvPr/>
        </p:nvSpPr>
        <p:spPr bwMode="auto">
          <a:xfrm>
            <a:off x="1316103" y="5489812"/>
            <a:ext cx="3408298" cy="720688"/>
          </a:xfrm>
          <a:prstGeom prst="rect">
            <a:avLst/>
          </a:prstGeom>
          <a:noFill/>
          <a:ln w="9525">
            <a:noFill/>
            <a:miter lim="800000"/>
            <a:headEnd/>
            <a:tailEnd/>
          </a:ln>
        </p:spPr>
        <p:txBody>
          <a:bodyPr wrap="square" lIns="73639" tIns="36819" rIns="73639" bIns="36819">
            <a:spAutoFit/>
          </a:bodyPr>
          <a:lstStyle/>
          <a:p>
            <a:pPr defTabSz="1178163">
              <a:defRPr/>
            </a:pPr>
            <a:r>
              <a:rPr lang="en-US" sz="1400" b="1" dirty="0"/>
              <a:t>Rent at or near bottom of market </a:t>
            </a:r>
            <a:r>
              <a:rPr lang="en-US" sz="1400" b="1" dirty="0" smtClean="0"/>
              <a:t>cycle. Ideal </a:t>
            </a:r>
            <a:r>
              <a:rPr lang="en-US" sz="1400" b="1" dirty="0"/>
              <a:t>for tenants leasing or seeking to lease property</a:t>
            </a:r>
          </a:p>
        </p:txBody>
      </p:sp>
      <p:sp>
        <p:nvSpPr>
          <p:cNvPr id="95" name="Text Box 54"/>
          <p:cNvSpPr txBox="1">
            <a:spLocks noChangeArrowheads="1"/>
          </p:cNvSpPr>
          <p:nvPr/>
        </p:nvSpPr>
        <p:spPr bwMode="auto">
          <a:xfrm>
            <a:off x="1335242" y="4648200"/>
            <a:ext cx="3518338" cy="720688"/>
          </a:xfrm>
          <a:prstGeom prst="rect">
            <a:avLst/>
          </a:prstGeom>
          <a:noFill/>
          <a:ln w="9525">
            <a:noFill/>
            <a:miter lim="800000"/>
            <a:headEnd/>
            <a:tailEnd/>
          </a:ln>
        </p:spPr>
        <p:txBody>
          <a:bodyPr lIns="73639" tIns="36819" rIns="73639" bIns="36819">
            <a:spAutoFit/>
          </a:bodyPr>
          <a:lstStyle/>
          <a:p>
            <a:pPr defTabSz="1178163">
              <a:defRPr/>
            </a:pPr>
            <a:r>
              <a:rPr lang="en-US" sz="1400" b="1" dirty="0"/>
              <a:t>Rent still elevated but falling from top of market </a:t>
            </a:r>
            <a:r>
              <a:rPr lang="en-US" sz="1400" b="1" dirty="0" smtClean="0"/>
              <a:t>cycle.  Falling </a:t>
            </a:r>
            <a:r>
              <a:rPr lang="en-US" sz="1400" b="1" dirty="0"/>
              <a:t>rents promise future opportunity for tenants</a:t>
            </a:r>
          </a:p>
        </p:txBody>
      </p:sp>
      <p:sp>
        <p:nvSpPr>
          <p:cNvPr id="96" name="Text Box 55"/>
          <p:cNvSpPr txBox="1">
            <a:spLocks noChangeArrowheads="1"/>
          </p:cNvSpPr>
          <p:nvPr/>
        </p:nvSpPr>
        <p:spPr bwMode="auto">
          <a:xfrm>
            <a:off x="5123117" y="5489812"/>
            <a:ext cx="3258883" cy="720688"/>
          </a:xfrm>
          <a:prstGeom prst="rect">
            <a:avLst/>
          </a:prstGeom>
          <a:noFill/>
          <a:ln w="9525">
            <a:noFill/>
            <a:miter lim="800000"/>
            <a:headEnd/>
            <a:tailEnd/>
          </a:ln>
        </p:spPr>
        <p:txBody>
          <a:bodyPr wrap="square" lIns="73639" tIns="36819" rIns="73639" bIns="36819">
            <a:spAutoFit/>
          </a:bodyPr>
          <a:lstStyle/>
          <a:p>
            <a:pPr defTabSz="1178163">
              <a:defRPr/>
            </a:pPr>
            <a:r>
              <a:rPr lang="en-US" sz="1400" b="1" dirty="0"/>
              <a:t>Rent growth </a:t>
            </a:r>
            <a:r>
              <a:rPr lang="en-US" sz="1400" b="1" dirty="0" smtClean="0"/>
              <a:t>slowing.  Still </a:t>
            </a:r>
            <a:r>
              <a:rPr lang="en-US" sz="1400" b="1" dirty="0"/>
              <a:t>landlord </a:t>
            </a:r>
            <a:r>
              <a:rPr lang="en-US" sz="1400" b="1" dirty="0" smtClean="0"/>
              <a:t>favorable </a:t>
            </a:r>
            <a:r>
              <a:rPr lang="en-US" sz="1400" b="1" dirty="0"/>
              <a:t>but growth is down from peak </a:t>
            </a:r>
          </a:p>
          <a:p>
            <a:pPr defTabSz="1178163">
              <a:defRPr/>
            </a:pPr>
            <a:endParaRPr lang="en-US" sz="1400" b="1" dirty="0"/>
          </a:p>
        </p:txBody>
      </p:sp>
      <p:sp>
        <p:nvSpPr>
          <p:cNvPr id="97" name="Oval 56"/>
          <p:cNvSpPr>
            <a:spLocks noChangeArrowheads="1"/>
          </p:cNvSpPr>
          <p:nvPr/>
        </p:nvSpPr>
        <p:spPr bwMode="auto">
          <a:xfrm>
            <a:off x="1083248" y="5531124"/>
            <a:ext cx="223285" cy="188855"/>
          </a:xfrm>
          <a:prstGeom prst="ellipse">
            <a:avLst/>
          </a:prstGeom>
          <a:solidFill>
            <a:srgbClr val="FF9900"/>
          </a:solidFill>
          <a:ln w="9525" algn="ctr">
            <a:noFill/>
            <a:round/>
            <a:headEnd/>
            <a:tailEnd/>
          </a:ln>
        </p:spPr>
        <p:txBody>
          <a:bodyPr wrap="none" lIns="82058" tIns="41029" rIns="82058" bIns="41029" anchor="ctr"/>
          <a:lstStyle/>
          <a:p>
            <a:pPr>
              <a:defRPr/>
            </a:pPr>
            <a:endParaRPr lang="en-US" sz="2400">
              <a:latin typeface="+mn-lt"/>
            </a:endParaRPr>
          </a:p>
        </p:txBody>
      </p:sp>
      <p:sp>
        <p:nvSpPr>
          <p:cNvPr id="98" name="Oval 57"/>
          <p:cNvSpPr>
            <a:spLocks noChangeArrowheads="1"/>
          </p:cNvSpPr>
          <p:nvPr/>
        </p:nvSpPr>
        <p:spPr bwMode="auto">
          <a:xfrm>
            <a:off x="1092817" y="4689512"/>
            <a:ext cx="232855" cy="207431"/>
          </a:xfrm>
          <a:prstGeom prst="ellipse">
            <a:avLst/>
          </a:prstGeom>
          <a:solidFill>
            <a:srgbClr val="006600"/>
          </a:solidFill>
          <a:ln w="9525" algn="ctr">
            <a:noFill/>
            <a:round/>
            <a:headEnd/>
            <a:tailEnd/>
          </a:ln>
        </p:spPr>
        <p:txBody>
          <a:bodyPr wrap="none" lIns="82058" tIns="41029" rIns="82058" bIns="41029" anchor="ctr"/>
          <a:lstStyle/>
          <a:p>
            <a:pPr>
              <a:defRPr/>
            </a:pPr>
            <a:endParaRPr lang="en-US" sz="2400">
              <a:latin typeface="+mn-lt"/>
            </a:endParaRPr>
          </a:p>
        </p:txBody>
      </p:sp>
      <p:sp>
        <p:nvSpPr>
          <p:cNvPr id="99" name="Oval 58"/>
          <p:cNvSpPr>
            <a:spLocks noChangeArrowheads="1"/>
          </p:cNvSpPr>
          <p:nvPr/>
        </p:nvSpPr>
        <p:spPr bwMode="auto">
          <a:xfrm>
            <a:off x="4914186" y="4689512"/>
            <a:ext cx="232855" cy="207431"/>
          </a:xfrm>
          <a:prstGeom prst="ellipse">
            <a:avLst/>
          </a:prstGeom>
          <a:solidFill>
            <a:srgbClr val="FF0000"/>
          </a:solidFill>
          <a:ln w="9525" algn="ctr">
            <a:noFill/>
            <a:round/>
            <a:headEnd/>
            <a:tailEnd/>
          </a:ln>
        </p:spPr>
        <p:txBody>
          <a:bodyPr wrap="none" lIns="82058" tIns="41029" rIns="82058" bIns="41029" anchor="ctr"/>
          <a:lstStyle/>
          <a:p>
            <a:pPr>
              <a:defRPr/>
            </a:pPr>
            <a:endParaRPr lang="en-US" sz="2400">
              <a:latin typeface="+mn-lt"/>
            </a:endParaRPr>
          </a:p>
        </p:txBody>
      </p:sp>
      <p:sp>
        <p:nvSpPr>
          <p:cNvPr id="100" name="Oval 59"/>
          <p:cNvSpPr>
            <a:spLocks noChangeArrowheads="1"/>
          </p:cNvSpPr>
          <p:nvPr/>
        </p:nvSpPr>
        <p:spPr bwMode="auto">
          <a:xfrm>
            <a:off x="4907806" y="5531124"/>
            <a:ext cx="232855" cy="207431"/>
          </a:xfrm>
          <a:prstGeom prst="ellipse">
            <a:avLst/>
          </a:prstGeom>
          <a:solidFill>
            <a:schemeClr val="accent4"/>
          </a:solidFill>
          <a:ln w="9525" algn="ctr">
            <a:noFill/>
            <a:round/>
            <a:headEnd/>
            <a:tailEnd/>
          </a:ln>
        </p:spPr>
        <p:txBody>
          <a:bodyPr wrap="none" lIns="82058" tIns="41029" rIns="82058" bIns="41029" anchor="ctr"/>
          <a:lstStyle/>
          <a:p>
            <a:pPr>
              <a:defRPr/>
            </a:pPr>
            <a:endParaRPr lang="en-US" sz="2400">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7169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990600"/>
            <a:ext cx="4419600" cy="5135563"/>
          </a:xfrm>
        </p:spPr>
        <p:txBody>
          <a:bodyPr>
            <a:normAutofit/>
          </a:bodyPr>
          <a:lstStyle/>
          <a:p>
            <a:pPr>
              <a:spcBef>
                <a:spcPts val="0"/>
              </a:spcBef>
            </a:pPr>
            <a:r>
              <a:rPr lang="en-US" sz="2000" dirty="0" smtClean="0"/>
              <a:t>Tech will continue to dominate job growth</a:t>
            </a:r>
          </a:p>
          <a:p>
            <a:pPr>
              <a:spcBef>
                <a:spcPts val="0"/>
              </a:spcBef>
              <a:buNone/>
            </a:pPr>
            <a:endParaRPr lang="en-US" sz="2000" dirty="0" smtClean="0"/>
          </a:p>
          <a:p>
            <a:pPr>
              <a:spcBef>
                <a:spcPts val="0"/>
              </a:spcBef>
            </a:pPr>
            <a:r>
              <a:rPr lang="en-US" sz="2000" dirty="0" smtClean="0"/>
              <a:t>Firms maintain a strong presence in San Francisco</a:t>
            </a:r>
          </a:p>
          <a:p>
            <a:pPr>
              <a:spcBef>
                <a:spcPts val="0"/>
              </a:spcBef>
              <a:buNone/>
            </a:pPr>
            <a:endParaRPr lang="en-US" sz="2000" dirty="0" smtClean="0"/>
          </a:p>
          <a:p>
            <a:pPr>
              <a:spcBef>
                <a:spcPts val="0"/>
              </a:spcBef>
            </a:pPr>
            <a:r>
              <a:rPr lang="en-US" sz="2000" dirty="0" smtClean="0"/>
              <a:t>Traditional users may move some operations to lower-cost suburban markets, but will keep headquarters in San Francisco</a:t>
            </a:r>
          </a:p>
          <a:p>
            <a:pPr>
              <a:spcBef>
                <a:spcPts val="0"/>
              </a:spcBef>
            </a:pPr>
            <a:endParaRPr lang="en-US" sz="2000" dirty="0" smtClean="0"/>
          </a:p>
          <a:p>
            <a:pPr>
              <a:spcBef>
                <a:spcPts val="0"/>
              </a:spcBef>
            </a:pPr>
            <a:r>
              <a:rPr lang="en-US" sz="2000" dirty="0" smtClean="0"/>
              <a:t>Construction pipeline ramping up across major markets; Much of this space is pre-leased</a:t>
            </a:r>
          </a:p>
          <a:p>
            <a:pPr lvl="1">
              <a:spcBef>
                <a:spcPts val="0"/>
              </a:spcBef>
            </a:pPr>
            <a:r>
              <a:rPr lang="en-US" sz="1800" dirty="0" smtClean="0">
                <a:solidFill>
                  <a:schemeClr val="tx2"/>
                </a:solidFill>
              </a:rPr>
              <a:t>Office construction increasing in Silicon Valley and going vertical</a:t>
            </a:r>
          </a:p>
          <a:p>
            <a:endParaRPr lang="en-US" dirty="0"/>
          </a:p>
        </p:txBody>
      </p:sp>
      <p:sp>
        <p:nvSpPr>
          <p:cNvPr id="2" name="Title 1"/>
          <p:cNvSpPr>
            <a:spLocks noGrp="1"/>
          </p:cNvSpPr>
          <p:nvPr>
            <p:ph type="title"/>
          </p:nvPr>
        </p:nvSpPr>
        <p:spPr/>
        <p:txBody>
          <a:bodyPr/>
          <a:lstStyle/>
          <a:p>
            <a:r>
              <a:rPr lang="en-US" sz="2800" dirty="0" smtClean="0"/>
              <a:t>Key Trends in 2013</a:t>
            </a:r>
            <a:endParaRPr lang="en-US" sz="2800" dirty="0"/>
          </a:p>
        </p:txBody>
      </p:sp>
      <p:pic>
        <p:nvPicPr>
          <p:cNvPr id="5" name="Picture 4" descr="Architecture_Building_High_Rise__Office_City_24442102.jpg"/>
          <p:cNvPicPr>
            <a:picLocks noChangeAspect="1"/>
          </p:cNvPicPr>
          <p:nvPr/>
        </p:nvPicPr>
        <p:blipFill>
          <a:blip r:embed="rId2" cstate="print"/>
          <a:stretch>
            <a:fillRect/>
          </a:stretch>
        </p:blipFill>
        <p:spPr>
          <a:xfrm>
            <a:off x="4972050" y="1066800"/>
            <a:ext cx="3714750" cy="4953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1641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r>
              <a:rPr lang="en-US" sz="2000" dirty="0" smtClean="0"/>
              <a:t>San Francisco and Silicon Valley will remain a tech “hot spot” given high concentration of talent, firms and venture capital.  </a:t>
            </a:r>
          </a:p>
          <a:p>
            <a:pPr lvl="1">
              <a:spcBef>
                <a:spcPts val="0"/>
              </a:spcBef>
            </a:pPr>
            <a:r>
              <a:rPr lang="en-US" sz="1800" dirty="0" smtClean="0">
                <a:solidFill>
                  <a:schemeClr val="tx2"/>
                </a:solidFill>
              </a:rPr>
              <a:t>Act now – this could last another 36 months</a:t>
            </a:r>
          </a:p>
          <a:p>
            <a:pPr>
              <a:spcBef>
                <a:spcPts val="0"/>
              </a:spcBef>
              <a:buNone/>
            </a:pPr>
            <a:endParaRPr lang="en-US" sz="2000" dirty="0" smtClean="0"/>
          </a:p>
          <a:p>
            <a:pPr>
              <a:spcBef>
                <a:spcPts val="0"/>
              </a:spcBef>
            </a:pPr>
            <a:r>
              <a:rPr lang="en-US" sz="2000" dirty="0" smtClean="0"/>
              <a:t>Outdated real estate will be replaced with newer, more efficient space. </a:t>
            </a:r>
          </a:p>
          <a:p>
            <a:pPr lvl="1">
              <a:spcBef>
                <a:spcPts val="0"/>
              </a:spcBef>
            </a:pPr>
            <a:r>
              <a:rPr lang="en-US" sz="1800" dirty="0" smtClean="0">
                <a:solidFill>
                  <a:schemeClr val="tx2"/>
                </a:solidFill>
              </a:rPr>
              <a:t>Renovations will continue in San Francisco</a:t>
            </a:r>
          </a:p>
          <a:p>
            <a:pPr lvl="1">
              <a:spcBef>
                <a:spcPts val="0"/>
              </a:spcBef>
            </a:pPr>
            <a:r>
              <a:rPr lang="en-US" sz="1800" dirty="0" smtClean="0">
                <a:solidFill>
                  <a:schemeClr val="tx2"/>
                </a:solidFill>
              </a:rPr>
              <a:t>New construction in Silicon Valley will replace old/tired space</a:t>
            </a:r>
          </a:p>
          <a:p>
            <a:pPr lvl="1">
              <a:spcBef>
                <a:spcPts val="0"/>
              </a:spcBef>
              <a:buNone/>
            </a:pPr>
            <a:endParaRPr lang="en-US" sz="1800" dirty="0" smtClean="0">
              <a:solidFill>
                <a:schemeClr val="tx2"/>
              </a:solidFill>
            </a:endParaRPr>
          </a:p>
          <a:p>
            <a:pPr>
              <a:spcBef>
                <a:spcPts val="0"/>
              </a:spcBef>
            </a:pPr>
            <a:r>
              <a:rPr lang="en-US" sz="2000" dirty="0" smtClean="0"/>
              <a:t>It’s what is inside that counts</a:t>
            </a:r>
          </a:p>
          <a:p>
            <a:pPr lvl="1">
              <a:spcBef>
                <a:spcPts val="0"/>
              </a:spcBef>
            </a:pPr>
            <a:r>
              <a:rPr lang="en-US" sz="1800" dirty="0" smtClean="0">
                <a:solidFill>
                  <a:schemeClr val="tx2"/>
                </a:solidFill>
              </a:rPr>
              <a:t>Interior design</a:t>
            </a:r>
          </a:p>
          <a:p>
            <a:pPr lvl="1">
              <a:spcBef>
                <a:spcPts val="0"/>
              </a:spcBef>
            </a:pPr>
            <a:r>
              <a:rPr lang="en-US" sz="1800" dirty="0" smtClean="0">
                <a:solidFill>
                  <a:schemeClr val="tx2"/>
                </a:solidFill>
              </a:rPr>
              <a:t>Flexibility in workplace strategies</a:t>
            </a:r>
          </a:p>
          <a:p>
            <a:endParaRPr lang="en-US" dirty="0"/>
          </a:p>
        </p:txBody>
      </p:sp>
      <p:sp>
        <p:nvSpPr>
          <p:cNvPr id="3" name="Title 2"/>
          <p:cNvSpPr>
            <a:spLocks noGrp="1"/>
          </p:cNvSpPr>
          <p:nvPr>
            <p:ph type="title"/>
          </p:nvPr>
        </p:nvSpPr>
        <p:spPr/>
        <p:txBody>
          <a:bodyPr/>
          <a:lstStyle/>
          <a:p>
            <a:r>
              <a:rPr lang="en-US" sz="2800" dirty="0" smtClean="0"/>
              <a:t>Market Strategies &amp; Opportunities</a:t>
            </a:r>
            <a:endParaRPr lang="en-US" sz="2800" dirty="0"/>
          </a:p>
        </p:txBody>
      </p:sp>
      <p:pic>
        <p:nvPicPr>
          <p:cNvPr id="4" name="Picture 3" descr="Architecture_Building_High_Rise_Office_12121383.jpg"/>
          <p:cNvPicPr>
            <a:picLocks noChangeAspect="1"/>
          </p:cNvPicPr>
          <p:nvPr/>
        </p:nvPicPr>
        <p:blipFill>
          <a:blip r:embed="rId2" cstate="print"/>
          <a:stretch>
            <a:fillRect/>
          </a:stretch>
        </p:blipFill>
        <p:spPr>
          <a:xfrm>
            <a:off x="4495800" y="3378200"/>
            <a:ext cx="4191000" cy="2794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5260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ctrTitle"/>
          </p:nvPr>
        </p:nvSpPr>
        <p:spPr>
          <a:xfrm>
            <a:off x="320675" y="2579688"/>
            <a:ext cx="8289925" cy="1023937"/>
          </a:xfrm>
        </p:spPr>
        <p:txBody>
          <a:bodyPr>
            <a:normAutofit/>
          </a:bodyPr>
          <a:lstStyle/>
          <a:p>
            <a:pPr algn="l">
              <a:defRPr/>
            </a:pPr>
            <a:r>
              <a:rPr lang="en-GB" dirty="0" smtClean="0">
                <a:latin typeface="Arial" pitchFamily="34" charset="0"/>
                <a:cs typeface="Arial" pitchFamily="34" charset="0"/>
              </a:rPr>
              <a:t>Panel Discussion – Q&amp;A</a:t>
            </a:r>
            <a:endParaRPr lang="en-GB" dirty="0">
              <a:latin typeface="Arial" pitchFamily="34" charset="0"/>
              <a:cs typeface="Arial" pitchFamily="34" charset="0"/>
            </a:endParaRPr>
          </a:p>
        </p:txBody>
      </p:sp>
      <p:sp>
        <p:nvSpPr>
          <p:cNvPr id="4" name="Text Placeholder 28"/>
          <p:cNvSpPr txBox="1">
            <a:spLocks/>
          </p:cNvSpPr>
          <p:nvPr/>
        </p:nvSpPr>
        <p:spPr bwMode="auto">
          <a:xfrm>
            <a:off x="457200" y="3276600"/>
            <a:ext cx="7010400" cy="457200"/>
          </a:xfrm>
          <a:prstGeom prst="rect">
            <a:avLst/>
          </a:prstGeom>
          <a:noFill/>
          <a:ln w="9525">
            <a:noFill/>
            <a:miter lim="800000"/>
            <a:headEnd/>
            <a:tailEnd/>
          </a:ln>
        </p:spPr>
        <p:txBody>
          <a:bodyPr lIns="0" tIns="0" rIns="0" bIns="0"/>
          <a:lstStyle/>
          <a:p>
            <a:r>
              <a:rPr lang="en-US" dirty="0"/>
              <a:t>Mr. Sven </a:t>
            </a:r>
            <a:r>
              <a:rPr lang="en-US" dirty="0" smtClean="0"/>
              <a:t>Pole - Executive </a:t>
            </a:r>
            <a:r>
              <a:rPr lang="en-US" dirty="0"/>
              <a:t>Vice President, Global Corporate Services, CBRE</a:t>
            </a:r>
          </a:p>
          <a:p>
            <a:endParaRPr lang="en-US" dirty="0"/>
          </a:p>
          <a:p>
            <a:r>
              <a:rPr lang="en-US" dirty="0" smtClean="0"/>
              <a:t> </a:t>
            </a:r>
            <a:endParaRPr lang="en-US" dirty="0"/>
          </a:p>
        </p:txBody>
      </p:sp>
      <p:pic>
        <p:nvPicPr>
          <p:cNvPr id="5" name="Picture 4" descr="CNGLogo.gif"/>
          <p:cNvPicPr>
            <a:picLocks noChangeAspect="1"/>
          </p:cNvPicPr>
          <p:nvPr/>
        </p:nvPicPr>
        <p:blipFill>
          <a:blip r:embed="rId3" cstate="print"/>
          <a:stretch>
            <a:fillRect/>
          </a:stretch>
        </p:blipFill>
        <p:spPr>
          <a:xfrm>
            <a:off x="381000" y="5181600"/>
            <a:ext cx="2057400" cy="112200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09115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ctrTitle"/>
          </p:nvPr>
        </p:nvSpPr>
        <p:spPr>
          <a:xfrm>
            <a:off x="320675" y="2579688"/>
            <a:ext cx="8289925" cy="1023937"/>
          </a:xfrm>
        </p:spPr>
        <p:txBody>
          <a:bodyPr>
            <a:normAutofit/>
          </a:bodyPr>
          <a:lstStyle/>
          <a:p>
            <a:pPr algn="l">
              <a:defRPr/>
            </a:pPr>
            <a:r>
              <a:rPr lang="en-GB" dirty="0" smtClean="0">
                <a:latin typeface="Arial" pitchFamily="34" charset="0"/>
                <a:cs typeface="Arial" pitchFamily="34" charset="0"/>
              </a:rPr>
              <a:t>2013 Annual Market Forecast</a:t>
            </a:r>
            <a:endParaRPr lang="en-GB" dirty="0">
              <a:latin typeface="Arial" pitchFamily="34" charset="0"/>
              <a:cs typeface="Arial" pitchFamily="34" charset="0"/>
            </a:endParaRPr>
          </a:p>
        </p:txBody>
      </p:sp>
      <p:sp>
        <p:nvSpPr>
          <p:cNvPr id="4" name="Text Placeholder 28"/>
          <p:cNvSpPr txBox="1">
            <a:spLocks/>
          </p:cNvSpPr>
          <p:nvPr/>
        </p:nvSpPr>
        <p:spPr bwMode="auto">
          <a:xfrm>
            <a:off x="457200" y="3276600"/>
            <a:ext cx="5175250" cy="381000"/>
          </a:xfrm>
          <a:prstGeom prst="rect">
            <a:avLst/>
          </a:prstGeom>
          <a:noFill/>
          <a:ln w="9525">
            <a:noFill/>
            <a:miter lim="800000"/>
            <a:headEnd/>
            <a:tailEnd/>
          </a:ln>
        </p:spPr>
        <p:txBody>
          <a:bodyPr lIns="0" tIns="0" rIns="0" bIns="0"/>
          <a:lstStyle/>
          <a:p>
            <a:pPr marL="180975" indent="-180975" defTabSz="973138">
              <a:spcBef>
                <a:spcPct val="60000"/>
              </a:spcBef>
              <a:buClr>
                <a:schemeClr val="tx1"/>
              </a:buClr>
              <a:defRPr/>
            </a:pPr>
            <a:r>
              <a:rPr lang="en-GB" sz="1600" dirty="0" smtClean="0">
                <a:latin typeface="Arial" pitchFamily="34" charset="0"/>
                <a:cs typeface="Arial" pitchFamily="34" charset="0"/>
              </a:rPr>
              <a:t>Global Market Forecast &amp; Outlook</a:t>
            </a:r>
          </a:p>
          <a:p>
            <a:pPr marL="180975" indent="-180975" defTabSz="973138">
              <a:spcBef>
                <a:spcPct val="60000"/>
              </a:spcBef>
              <a:buClr>
                <a:schemeClr val="tx1"/>
              </a:buClr>
              <a:defRPr/>
            </a:pPr>
            <a:r>
              <a:rPr lang="en-GB" sz="1600" dirty="0" smtClean="0">
                <a:latin typeface="Arial" pitchFamily="34" charset="0"/>
                <a:cs typeface="Arial" pitchFamily="34" charset="0"/>
              </a:rPr>
              <a:t>Electronic Arts HQ, Redwood City, CA </a:t>
            </a:r>
            <a:endParaRPr lang="en-GB" sz="1600" kern="0" dirty="0">
              <a:latin typeface="Arial" pitchFamily="34" charset="0"/>
              <a:cs typeface="Arial" pitchFamily="34" charset="0"/>
            </a:endParaRPr>
          </a:p>
        </p:txBody>
      </p:sp>
      <p:pic>
        <p:nvPicPr>
          <p:cNvPr id="5" name="Picture 4" descr="CNGLogo.gif"/>
          <p:cNvPicPr>
            <a:picLocks noChangeAspect="1"/>
          </p:cNvPicPr>
          <p:nvPr/>
        </p:nvPicPr>
        <p:blipFill>
          <a:blip r:embed="rId3" cstate="print"/>
          <a:stretch>
            <a:fillRect/>
          </a:stretch>
        </p:blipFill>
        <p:spPr>
          <a:xfrm>
            <a:off x="381000" y="5181600"/>
            <a:ext cx="2057400" cy="1122009"/>
          </a:xfrm>
          <a:prstGeom prst="rect">
            <a:avLst/>
          </a:prstGeom>
        </p:spPr>
      </p:pic>
      <p:sp>
        <p:nvSpPr>
          <p:cNvPr id="7" name="Text Placeholder 28"/>
          <p:cNvSpPr txBox="1">
            <a:spLocks/>
          </p:cNvSpPr>
          <p:nvPr/>
        </p:nvSpPr>
        <p:spPr bwMode="auto">
          <a:xfrm>
            <a:off x="457200" y="4419600"/>
            <a:ext cx="5175250" cy="381000"/>
          </a:xfrm>
          <a:prstGeom prst="rect">
            <a:avLst/>
          </a:prstGeom>
          <a:noFill/>
          <a:ln w="9525">
            <a:noFill/>
            <a:miter lim="800000"/>
            <a:headEnd/>
            <a:tailEnd/>
          </a:ln>
        </p:spPr>
        <p:txBody>
          <a:bodyPr lIns="0" tIns="0" rIns="0" bIns="0"/>
          <a:lstStyle/>
          <a:p>
            <a:pPr marL="180975" indent="-180975" defTabSz="973138">
              <a:spcBef>
                <a:spcPct val="60000"/>
              </a:spcBef>
              <a:buClr>
                <a:schemeClr val="tx1"/>
              </a:buClr>
              <a:defRPr/>
            </a:pPr>
            <a:r>
              <a:rPr lang="en-GB" sz="1600" dirty="0" smtClean="0">
                <a:latin typeface="Arial" pitchFamily="34" charset="0"/>
                <a:cs typeface="Arial" pitchFamily="34" charset="0"/>
              </a:rPr>
              <a:t>17 January 2013</a:t>
            </a:r>
            <a:endParaRPr lang="en-GB" sz="1600" kern="0"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396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ctrTitle"/>
          </p:nvPr>
        </p:nvSpPr>
        <p:spPr>
          <a:xfrm>
            <a:off x="320675" y="2579688"/>
            <a:ext cx="8289925" cy="1023937"/>
          </a:xfrm>
        </p:spPr>
        <p:txBody>
          <a:bodyPr>
            <a:normAutofit/>
          </a:bodyPr>
          <a:lstStyle/>
          <a:p>
            <a:pPr algn="l">
              <a:defRPr/>
            </a:pPr>
            <a:r>
              <a:rPr lang="en-GB" dirty="0" smtClean="0">
                <a:latin typeface="Arial" pitchFamily="34" charset="0"/>
                <a:cs typeface="Arial" pitchFamily="34" charset="0"/>
              </a:rPr>
              <a:t>Europe, Middle East, Africa</a:t>
            </a:r>
            <a:endParaRPr lang="en-GB" dirty="0">
              <a:latin typeface="Arial" pitchFamily="34" charset="0"/>
              <a:cs typeface="Arial" pitchFamily="34" charset="0"/>
            </a:endParaRPr>
          </a:p>
        </p:txBody>
      </p:sp>
      <p:sp>
        <p:nvSpPr>
          <p:cNvPr id="4" name="Text Placeholder 28"/>
          <p:cNvSpPr txBox="1">
            <a:spLocks/>
          </p:cNvSpPr>
          <p:nvPr/>
        </p:nvSpPr>
        <p:spPr bwMode="auto">
          <a:xfrm>
            <a:off x="457200" y="3276600"/>
            <a:ext cx="7010400" cy="457200"/>
          </a:xfrm>
          <a:prstGeom prst="rect">
            <a:avLst/>
          </a:prstGeom>
          <a:noFill/>
          <a:ln w="9525">
            <a:noFill/>
            <a:miter lim="800000"/>
            <a:headEnd/>
            <a:tailEnd/>
          </a:ln>
        </p:spPr>
        <p:txBody>
          <a:bodyPr lIns="0" tIns="0" rIns="0" bIns="0"/>
          <a:lstStyle/>
          <a:p>
            <a:pPr marL="0" lvl="1"/>
            <a:r>
              <a:rPr lang="en-US" dirty="0"/>
              <a:t>Dr. Lee </a:t>
            </a:r>
            <a:r>
              <a:rPr lang="en-US" dirty="0" smtClean="0"/>
              <a:t>Elliott - </a:t>
            </a:r>
            <a:r>
              <a:rPr lang="en-US" sz="2000" dirty="0"/>
              <a:t>Head of </a:t>
            </a:r>
            <a:r>
              <a:rPr lang="en-US" sz="2000" dirty="0" smtClean="0"/>
              <a:t>EMEA Research, Jones </a:t>
            </a:r>
            <a:r>
              <a:rPr lang="en-US" sz="2000" dirty="0"/>
              <a:t>Lang LaSalle</a:t>
            </a:r>
          </a:p>
          <a:p>
            <a:r>
              <a:rPr lang="en-US" dirty="0" smtClean="0"/>
              <a:t> </a:t>
            </a:r>
            <a:endParaRPr lang="en-US" dirty="0"/>
          </a:p>
        </p:txBody>
      </p:sp>
      <p:pic>
        <p:nvPicPr>
          <p:cNvPr id="5" name="Picture 4" descr="CNGLogo.gif"/>
          <p:cNvPicPr>
            <a:picLocks noChangeAspect="1"/>
          </p:cNvPicPr>
          <p:nvPr/>
        </p:nvPicPr>
        <p:blipFill>
          <a:blip r:embed="rId3" cstate="print"/>
          <a:stretch>
            <a:fillRect/>
          </a:stretch>
        </p:blipFill>
        <p:spPr>
          <a:xfrm>
            <a:off x="381000" y="5181600"/>
            <a:ext cx="2057400" cy="112200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7691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2000"/>
              </a:spcAft>
              <a:buClrTx/>
              <a:buSzTx/>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2A0B9131-6836-421A-BA44-8AE70CBA5B3B}" type="slidenum">
              <a:rPr lang="en-US" smtClean="0"/>
              <a:pPr/>
              <a:t>8</a:t>
            </a:fld>
            <a:endParaRPr lang="en-US" dirty="0"/>
          </a:p>
        </p:txBody>
      </p:sp>
      <p:sp>
        <p:nvSpPr>
          <p:cNvPr id="6" name="Title 5"/>
          <p:cNvSpPr>
            <a:spLocks noGrp="1"/>
          </p:cNvSpPr>
          <p:nvPr>
            <p:ph type="title"/>
          </p:nvPr>
        </p:nvSpPr>
        <p:spPr/>
        <p:txBody>
          <a:bodyPr>
            <a:normAutofit fontScale="90000"/>
          </a:bodyPr>
          <a:lstStyle/>
          <a:p>
            <a:r>
              <a:rPr lang="en-US" dirty="0" smtClean="0"/>
              <a:t>Macro Economic Indicators By Region</a:t>
            </a:r>
            <a:endParaRPr lang="en-US" dirty="0"/>
          </a:p>
        </p:txBody>
      </p:sp>
      <p:pic>
        <p:nvPicPr>
          <p:cNvPr id="8" name="Picture 8" descr="business forecast cartoons, business forecast cartoon, business forecast picture, business forecast pictures, business forecast image, business forecast images, business forecast illustration, business forecast illustrations "/>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794" t="14825" r="5077"/>
          <a:stretch>
            <a:fillRect/>
          </a:stretch>
        </p:blipFill>
        <p:spPr bwMode="auto">
          <a:xfrm>
            <a:off x="1524000" y="1207576"/>
            <a:ext cx="6019800" cy="47360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 name="Picture 3" descr="JLL small"/>
          <p:cNvPicPr>
            <a:picLocks noChangeAspect="1" noChangeArrowheads="1"/>
          </p:cNvPicPr>
          <p:nvPr/>
        </p:nvPicPr>
        <p:blipFill>
          <a:blip r:embed="rId4" cstate="print"/>
          <a:srcRect/>
          <a:stretch>
            <a:fillRect/>
          </a:stretch>
        </p:blipFill>
        <p:spPr bwMode="auto">
          <a:xfrm>
            <a:off x="7620000" y="6381750"/>
            <a:ext cx="1143000" cy="4000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6382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Macro Economic Indicators By Region</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1" y="1066800"/>
            <a:ext cx="8077199" cy="496087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 Box 125"/>
          <p:cNvSpPr txBox="1">
            <a:spLocks noChangeArrowheads="1"/>
          </p:cNvSpPr>
          <p:nvPr/>
        </p:nvSpPr>
        <p:spPr bwMode="auto">
          <a:xfrm>
            <a:off x="6968444" y="914400"/>
            <a:ext cx="1718356" cy="3077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l">
              <a:spcBef>
                <a:spcPct val="0"/>
              </a:spcBef>
            </a:pPr>
            <a:r>
              <a:rPr lang="en-GB" sz="1400" b="1" dirty="0">
                <a:solidFill>
                  <a:schemeClr val="bg1">
                    <a:lumMod val="65000"/>
                  </a:schemeClr>
                </a:solidFill>
                <a:latin typeface="Arial Narrow"/>
              </a:rPr>
              <a:t>GDP % </a:t>
            </a:r>
            <a:r>
              <a:rPr lang="en-GB" sz="1400" b="1" dirty="0" err="1">
                <a:solidFill>
                  <a:schemeClr val="bg1">
                    <a:lumMod val="65000"/>
                  </a:schemeClr>
                </a:solidFill>
                <a:latin typeface="Arial Narrow"/>
              </a:rPr>
              <a:t>YoY</a:t>
            </a:r>
            <a:r>
              <a:rPr lang="en-GB" sz="1400" b="1" dirty="0">
                <a:solidFill>
                  <a:schemeClr val="bg1">
                    <a:lumMod val="65000"/>
                  </a:schemeClr>
                </a:solidFill>
                <a:latin typeface="Arial Narrow"/>
              </a:rPr>
              <a:t> 1981-2016</a:t>
            </a:r>
          </a:p>
        </p:txBody>
      </p:sp>
      <p:pic>
        <p:nvPicPr>
          <p:cNvPr id="6" name="Picture 3" descr="JLL small"/>
          <p:cNvPicPr>
            <a:picLocks noChangeAspect="1" noChangeArrowheads="1"/>
          </p:cNvPicPr>
          <p:nvPr/>
        </p:nvPicPr>
        <p:blipFill>
          <a:blip r:embed="rId3" cstate="print"/>
          <a:srcRect/>
          <a:stretch>
            <a:fillRect/>
          </a:stretch>
        </p:blipFill>
        <p:spPr bwMode="auto">
          <a:xfrm>
            <a:off x="7620000" y="6381750"/>
            <a:ext cx="1143000" cy="4000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0679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LL Hotels EMEA BLK 1">
    <a:dk1>
      <a:srgbClr val="000000"/>
    </a:dk1>
    <a:lt1>
      <a:srgbClr val="FFFFFF"/>
    </a:lt1>
    <a:dk2>
      <a:srgbClr val="D1D5D5"/>
    </a:dk2>
    <a:lt2>
      <a:srgbClr val="ECBEC0"/>
    </a:lt2>
    <a:accent1>
      <a:srgbClr val="BC141A"/>
    </a:accent1>
    <a:accent2>
      <a:srgbClr val="6D7174"/>
    </a:accent2>
    <a:accent3>
      <a:srgbClr val="FFFFFF"/>
    </a:accent3>
    <a:accent4>
      <a:srgbClr val="000000"/>
    </a:accent4>
    <a:accent5>
      <a:srgbClr val="DAAAAB"/>
    </a:accent5>
    <a:accent6>
      <a:srgbClr val="626668"/>
    </a:accent6>
    <a:hlink>
      <a:srgbClr val="DD898C"/>
    </a:hlink>
    <a:folHlink>
      <a:srgbClr val="AEAFB0"/>
    </a:folHlink>
  </a:clrScheme>
  <a:fontScheme name="JLL Hotels EMEA BLK">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FFFFFF"/>
    </a:dk2>
    <a:lt2>
      <a:srgbClr val="EC1608"/>
    </a:lt2>
    <a:accent1>
      <a:srgbClr val="5474A9"/>
    </a:accent1>
    <a:accent2>
      <a:srgbClr val="586E54"/>
    </a:accent2>
    <a:accent3>
      <a:srgbClr val="FFFFFF"/>
    </a:accent3>
    <a:accent4>
      <a:srgbClr val="000000"/>
    </a:accent4>
    <a:accent5>
      <a:srgbClr val="B3BCD1"/>
    </a:accent5>
    <a:accent6>
      <a:srgbClr val="4F634B"/>
    </a:accent6>
    <a:hlink>
      <a:srgbClr val="336699"/>
    </a:hlink>
    <a:folHlink>
      <a:srgbClr val="FE87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hmanWakefield Custom">
    <a:dk1>
      <a:sysClr val="windowText" lastClr="000000"/>
    </a:dk1>
    <a:lt1>
      <a:sysClr val="window" lastClr="FFFFFF"/>
    </a:lt1>
    <a:dk2>
      <a:srgbClr val="EE3124"/>
    </a:dk2>
    <a:lt2>
      <a:srgbClr val="4F8ABE"/>
    </a:lt2>
    <a:accent1>
      <a:srgbClr val="003767"/>
    </a:accent1>
    <a:accent2>
      <a:srgbClr val="88CBDF"/>
    </a:accent2>
    <a:accent3>
      <a:srgbClr val="ABAFA6"/>
    </a:accent3>
    <a:accent4>
      <a:srgbClr val="000B2A"/>
    </a:accent4>
    <a:accent5>
      <a:srgbClr val="E7E1D5"/>
    </a:accent5>
    <a:accent6>
      <a:srgbClr val="696A6D"/>
    </a:accent6>
    <a:hlink>
      <a:srgbClr val="4F8ABE"/>
    </a:hlink>
    <a:folHlink>
      <a:srgbClr val="4F8ABE"/>
    </a:folHlink>
  </a:clrScheme>
  <a:fontScheme name="C&amp;W Standard Fonts">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hmanWakefield Custom">
    <a:dk1>
      <a:sysClr val="windowText" lastClr="000000"/>
    </a:dk1>
    <a:lt1>
      <a:sysClr val="window" lastClr="FFFFFF"/>
    </a:lt1>
    <a:dk2>
      <a:srgbClr val="EE3124"/>
    </a:dk2>
    <a:lt2>
      <a:srgbClr val="4F8ABE"/>
    </a:lt2>
    <a:accent1>
      <a:srgbClr val="003767"/>
    </a:accent1>
    <a:accent2>
      <a:srgbClr val="88CBDF"/>
    </a:accent2>
    <a:accent3>
      <a:srgbClr val="ABAFA6"/>
    </a:accent3>
    <a:accent4>
      <a:srgbClr val="000B2A"/>
    </a:accent4>
    <a:accent5>
      <a:srgbClr val="E7E1D5"/>
    </a:accent5>
    <a:accent6>
      <a:srgbClr val="696A6D"/>
    </a:accent6>
    <a:hlink>
      <a:srgbClr val="4F8ABE"/>
    </a:hlink>
    <a:folHlink>
      <a:srgbClr val="4F8ABE"/>
    </a:folHlink>
  </a:clrScheme>
  <a:fontScheme name="C&amp;W Standard Fonts">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1797</TotalTime>
  <Words>2882</Words>
  <Application>Microsoft Macintosh PowerPoint</Application>
  <PresentationFormat>On-screen Show (4:3)</PresentationFormat>
  <Paragraphs>603</Paragraphs>
  <Slides>69</Slides>
  <Notes>47</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69</vt:i4>
      </vt:variant>
    </vt:vector>
  </HeadingPairs>
  <TitlesOfParts>
    <vt:vector size="72" baseType="lpstr">
      <vt:lpstr>Office Theme</vt:lpstr>
      <vt:lpstr>\\uklon016\sharedir$\ou701\00.New folder layout\05. Forecasting &amp; The Economy\h. Slide Libraries\Economic Slides Monthly\European\Latest\EMEA Macro Data linked to EU slides1.xls!Chart10</vt:lpstr>
      <vt:lpstr>Chart</vt:lpstr>
      <vt:lpstr>2013 Annual Market Forecast</vt:lpstr>
      <vt:lpstr>2012-13 Economic Headlines</vt:lpstr>
      <vt:lpstr>Google Searches for ‘Economic Forecasts’</vt:lpstr>
      <vt:lpstr>Perspective - Top 10 Google Searches for 2012</vt:lpstr>
      <vt:lpstr>Speakers &amp; Agenda</vt:lpstr>
      <vt:lpstr>Format of Presentations</vt:lpstr>
      <vt:lpstr>Europe, Middle East, Africa</vt:lpstr>
      <vt:lpstr>Macro Economic Indicators By Region</vt:lpstr>
      <vt:lpstr>Macro Economic Indicators By Region</vt:lpstr>
      <vt:lpstr>Macro Economic Indicators By Region</vt:lpstr>
      <vt:lpstr>Macro Economic Indicators By Region</vt:lpstr>
      <vt:lpstr>Labor Market Outlook By Region</vt:lpstr>
      <vt:lpstr>Labor Market Outlook By Region</vt:lpstr>
      <vt:lpstr>Office Markets – Supply / Demand </vt:lpstr>
      <vt:lpstr>Office Market – Vacancy vs. Absorption</vt:lpstr>
      <vt:lpstr>Office Market – Vacancy vs. Absorption</vt:lpstr>
      <vt:lpstr>Office Market – Rental Rates</vt:lpstr>
      <vt:lpstr>Office Market – Rental Rates</vt:lpstr>
      <vt:lpstr>Office Market – Market Cycles</vt:lpstr>
      <vt:lpstr>Market Strategies &amp; Opportunities</vt:lpstr>
      <vt:lpstr>Key Trends in 2013</vt:lpstr>
      <vt:lpstr>Asia Pacific</vt:lpstr>
      <vt:lpstr>Contents</vt:lpstr>
      <vt:lpstr>Asia Pacific keeps going, but mind the range</vt:lpstr>
      <vt:lpstr>Probability of multiple EU exit at highest level ever</vt:lpstr>
      <vt:lpstr>Downside scenario will have lasting impact on all regions</vt:lpstr>
      <vt:lpstr>Low government bonds yields mean low hurdle rate for property</vt:lpstr>
      <vt:lpstr>Risk appetite remains strong for corporate bond yields</vt:lpstr>
      <vt:lpstr>Cost savings across the board in downside scenario</vt:lpstr>
      <vt:lpstr>Contents</vt:lpstr>
      <vt:lpstr>Strong rental growth in many developing markets</vt:lpstr>
      <vt:lpstr>Office demand remains strong in the majority of markets</vt:lpstr>
      <vt:lpstr>Asia Pacific the only region with above inflation growth in occupancy costs</vt:lpstr>
      <vt:lpstr>Contents</vt:lpstr>
      <vt:lpstr>Asia Pacific well placed to deal with negative impacts of Euro breakup</vt:lpstr>
      <vt:lpstr>Downside scenario chart on Asia Pacific office rents</vt:lpstr>
      <vt:lpstr>Where downside offers opportunities?</vt:lpstr>
      <vt:lpstr>Contents</vt:lpstr>
      <vt:lpstr>Key views for 2013</vt:lpstr>
      <vt:lpstr>Americas</vt:lpstr>
      <vt:lpstr>Macro Economic Indicators By Region </vt:lpstr>
      <vt:lpstr>U.S. Labor Market Outlook</vt:lpstr>
      <vt:lpstr>Canadian Labor Market Outlook</vt:lpstr>
      <vt:lpstr>Latin American Economic Outlook</vt:lpstr>
      <vt:lpstr>US Office Market – Supply / Demand </vt:lpstr>
      <vt:lpstr>Canada Office Market – Supply / Demand </vt:lpstr>
      <vt:lpstr>Latin America Office Market – Supply/Demand </vt:lpstr>
      <vt:lpstr>Prime Office Occupancy Costs</vt:lpstr>
      <vt:lpstr>Largest Annual Prime Occupancy Cost Increases</vt:lpstr>
      <vt:lpstr>Americas Office Rent Cycle</vt:lpstr>
      <vt:lpstr>Market Strategies &amp; Opportunities</vt:lpstr>
      <vt:lpstr>Key Trends in 2013</vt:lpstr>
      <vt:lpstr>San Francisco Bay Area</vt:lpstr>
      <vt:lpstr>Macro Economic Indicators By Region</vt:lpstr>
      <vt:lpstr>Macro Economic Indicators</vt:lpstr>
      <vt:lpstr>Labor Market Outlook</vt:lpstr>
      <vt:lpstr>Labor Market Outlook By Industry Sector</vt:lpstr>
      <vt:lpstr>Office Markets: Bay Area – Q4 2009</vt:lpstr>
      <vt:lpstr>Office Markets: Bay Area – Q4 2012</vt:lpstr>
      <vt:lpstr>San Francisco Office Market – Current Tenant Demand</vt:lpstr>
      <vt:lpstr>San Francisco Office Market – Rent Comparisons </vt:lpstr>
      <vt:lpstr>San Francisco Office - Vacancy Rate Vs. Rental Rates</vt:lpstr>
      <vt:lpstr>Silicon Valley Office - Vacancy Rate Vs. Rental Rates</vt:lpstr>
      <vt:lpstr>US CBD Office Rent Cycles</vt:lpstr>
      <vt:lpstr>US Suburban Office Rent Cycles</vt:lpstr>
      <vt:lpstr>Key Trends in 2013</vt:lpstr>
      <vt:lpstr>Market Strategies &amp; Opportunities</vt:lpstr>
      <vt:lpstr>Panel Discussion – Q&amp;A</vt:lpstr>
      <vt:lpstr>2013 Annual Market Forecast</vt:lpstr>
    </vt:vector>
  </TitlesOfParts>
  <Company>Apollo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Apollo Group User</dc:creator>
  <cp:lastModifiedBy>Radha Gallup</cp:lastModifiedBy>
  <cp:revision>453</cp:revision>
  <cp:lastPrinted>2013-01-07T13:20:20Z</cp:lastPrinted>
  <dcterms:created xsi:type="dcterms:W3CDTF">2013-01-22T00:17:50Z</dcterms:created>
  <dcterms:modified xsi:type="dcterms:W3CDTF">2013-01-22T00:18:43Z</dcterms:modified>
</cp:coreProperties>
</file>